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3" r:id="rId3"/>
    <p:sldId id="262" r:id="rId4"/>
    <p:sldId id="260" r:id="rId5"/>
    <p:sldId id="265"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66" r:id="rId23"/>
    <p:sldId id="264" r:id="rId24"/>
    <p:sldId id="267" r:id="rId25"/>
  </p:sldIdLst>
  <p:sldSz cx="9144000" cy="6858000" type="screen4x3"/>
  <p:notesSz cx="6858000" cy="9144000"/>
  <p:custDataLst>
    <p:tags r:id="rId28"/>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2320336A-4ACF-4D77-9E22-2404C7160274}">
          <p14:sldIdLst>
            <p14:sldId id="256"/>
            <p14:sldId id="263"/>
            <p14:sldId id="262"/>
            <p14:sldId id="260"/>
            <p14:sldId id="265"/>
            <p14:sldId id="268"/>
            <p14:sldId id="269"/>
            <p14:sldId id="270"/>
            <p14:sldId id="271"/>
            <p14:sldId id="272"/>
          </p14:sldIdLst>
        </p14:section>
        <p14:section name="Раздел без заголовка" id="{7E08AF2C-6C4F-4BEE-BF52-86D5D9ED202D}">
          <p14:sldIdLst>
            <p14:sldId id="273"/>
            <p14:sldId id="274"/>
            <p14:sldId id="275"/>
            <p14:sldId id="276"/>
            <p14:sldId id="277"/>
            <p14:sldId id="278"/>
            <p14:sldId id="279"/>
            <p14:sldId id="280"/>
            <p14:sldId id="281"/>
            <p14:sldId id="282"/>
            <p14:sldId id="283"/>
            <p14:sldId id="266"/>
            <p14:sldId id="264"/>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74A"/>
    <a:srgbClr val="3399FF"/>
    <a:srgbClr val="666699"/>
    <a:srgbClr val="E59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83" autoAdjust="0"/>
    <p:restoredTop sz="84583" autoAdjust="0"/>
  </p:normalViewPr>
  <p:slideViewPr>
    <p:cSldViewPr>
      <p:cViewPr>
        <p:scale>
          <a:sx n="96" d="100"/>
          <a:sy n="96" d="100"/>
        </p:scale>
        <p:origin x="-162" y="-3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4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6663A1-BE93-4F19-BCAE-33E954C20B2B}" type="datetimeFigureOut">
              <a:rPr lang="ru-RU" smtClean="0"/>
              <a:t>09.06.2021</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0DF26E-F902-4582-B614-0C9EE35F2135}" type="slidenum">
              <a:rPr lang="ru-RU" smtClean="0"/>
              <a:t>‹#›</a:t>
            </a:fld>
            <a:endParaRPr lang="ru-RU"/>
          </a:p>
        </p:txBody>
      </p:sp>
    </p:spTree>
    <p:extLst>
      <p:ext uri="{BB962C8B-B14F-4D97-AF65-F5344CB8AC3E}">
        <p14:creationId xmlns:p14="http://schemas.microsoft.com/office/powerpoint/2010/main" val="4043283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0C0431-2448-4DC3-AF70-2785FBE2C445}" type="datetimeFigureOut">
              <a:rPr lang="ru-RU" smtClean="0"/>
              <a:t>09.06.2021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341FE-AE5C-47F1-8FD8-47C4A673A802}" type="slidenum">
              <a:rPr lang="ru-RU" smtClean="0"/>
              <a:t>‹#›</a:t>
            </a:fld>
            <a:endParaRPr lang="ru-RU"/>
          </a:p>
        </p:txBody>
      </p:sp>
    </p:spTree>
    <p:extLst>
      <p:ext uri="{BB962C8B-B14F-4D97-AF65-F5344CB8AC3E}">
        <p14:creationId xmlns:p14="http://schemas.microsoft.com/office/powerpoint/2010/main" val="202611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74341FE-AE5C-47F1-8FD8-47C4A673A802}" type="slidenum">
              <a:rPr lang="ru-RU" smtClean="0"/>
              <a:t>1</a:t>
            </a:fld>
            <a:endParaRPr lang="ru-RU"/>
          </a:p>
        </p:txBody>
      </p:sp>
    </p:spTree>
    <p:extLst>
      <p:ext uri="{BB962C8B-B14F-4D97-AF65-F5344CB8AC3E}">
        <p14:creationId xmlns:p14="http://schemas.microsoft.com/office/powerpoint/2010/main" val="4221614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188640"/>
            <a:ext cx="7056784" cy="1412776"/>
          </a:xfrm>
        </p:spPr>
        <p:txBody>
          <a:bodyPr/>
          <a:lstStyle>
            <a:lvl1pPr>
              <a:defRPr b="1">
                <a:solidFill>
                  <a:schemeClr val="accent2">
                    <a:lumMod val="40000"/>
                    <a:lumOff val="60000"/>
                  </a:schemeClr>
                </a:solidFill>
                <a:effectLst>
                  <a:outerShdw blurRad="38100" dist="38100" dir="2700000" algn="tl">
                    <a:srgbClr val="000000">
                      <a:alpha val="43137"/>
                    </a:srgbClr>
                  </a:outerShdw>
                </a:effectLst>
              </a:defRPr>
            </a:lvl1pPr>
          </a:lstStyle>
          <a:p>
            <a:r>
              <a:rPr lang="ru-RU" dirty="0" smtClean="0"/>
              <a:t>Образец</a:t>
            </a:r>
            <a:r>
              <a:rPr lang="en-US" dirty="0" smtClean="0"/>
              <a:t> </a:t>
            </a:r>
            <a:r>
              <a:rPr lang="ru-RU" dirty="0" smtClean="0"/>
              <a:t>заголовка</a:t>
            </a:r>
            <a:endParaRPr lang="ru-RU" dirty="0"/>
          </a:p>
        </p:txBody>
      </p:sp>
      <p:sp>
        <p:nvSpPr>
          <p:cNvPr id="4" name="Дата 3"/>
          <p:cNvSpPr>
            <a:spLocks noGrp="1"/>
          </p:cNvSpPr>
          <p:nvPr>
            <p:ph type="dt" sz="half" idx="10"/>
          </p:nvPr>
        </p:nvSpPr>
        <p:spPr/>
        <p:txBody>
          <a:bodyPr/>
          <a:lstStyle>
            <a:lvl1pPr>
              <a:defRPr>
                <a:solidFill>
                  <a:schemeClr val="accent2">
                    <a:lumMod val="40000"/>
                    <a:lumOff val="60000"/>
                  </a:schemeClr>
                </a:solidFill>
              </a:defRPr>
            </a:lvl1pPr>
          </a:lstStyle>
          <a:p>
            <a:fld id="{A5E48A96-E1BB-4C8F-80B2-32A47A48A9D5}" type="datetimeFigureOut">
              <a:rPr lang="ru-RU" smtClean="0"/>
              <a:pPr/>
              <a:t>09.06.2021</a:t>
            </a:fld>
            <a:endParaRPr lang="ru-RU"/>
          </a:p>
        </p:txBody>
      </p:sp>
      <p:sp>
        <p:nvSpPr>
          <p:cNvPr id="5" name="Нижний колонтитул 4"/>
          <p:cNvSpPr>
            <a:spLocks noGrp="1"/>
          </p:cNvSpPr>
          <p:nvPr>
            <p:ph type="ftr" sz="quarter" idx="11"/>
          </p:nvPr>
        </p:nvSpPr>
        <p:spPr/>
        <p:txBody>
          <a:bodyPr/>
          <a:lstStyle>
            <a:lvl1pPr>
              <a:defRPr>
                <a:solidFill>
                  <a:schemeClr val="accent2">
                    <a:lumMod val="40000"/>
                    <a:lumOff val="60000"/>
                  </a:schemeClr>
                </a:solidFill>
              </a:defRPr>
            </a:lvl1pPr>
          </a:lstStyle>
          <a:p>
            <a:endParaRPr lang="ru-RU" dirty="0"/>
          </a:p>
        </p:txBody>
      </p:sp>
      <p:sp>
        <p:nvSpPr>
          <p:cNvPr id="6" name="Номер слайда 5"/>
          <p:cNvSpPr>
            <a:spLocks noGrp="1"/>
          </p:cNvSpPr>
          <p:nvPr>
            <p:ph type="sldNum" sz="quarter" idx="12"/>
          </p:nvPr>
        </p:nvSpPr>
        <p:spPr/>
        <p:txBody>
          <a:bodyPr/>
          <a:lstStyle>
            <a:lvl1pPr>
              <a:defRPr>
                <a:solidFill>
                  <a:schemeClr val="accent2">
                    <a:lumMod val="40000"/>
                    <a:lumOff val="6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51564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Вертикальный текст 2"/>
          <p:cNvSpPr>
            <a:spLocks noGrp="1"/>
          </p:cNvSpPr>
          <p:nvPr>
            <p:ph type="body" orient="vert" idx="1"/>
          </p:nvPr>
        </p:nvSpPr>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09.06.2021</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07880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defRPr>
                <a:solidFill>
                  <a:schemeClr val="accent6">
                    <a:lumMod val="60000"/>
                    <a:lumOff val="40000"/>
                  </a:schemeClr>
                </a:solidFill>
              </a:defRPr>
            </a:lvl1p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09.06.2021</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9836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lvl1pPr>
              <a:defRPr>
                <a:solidFill>
                  <a:schemeClr val="accent2">
                    <a:lumMod val="60000"/>
                    <a:lumOff val="40000"/>
                  </a:schemeClr>
                </a:solidFill>
              </a:defRPr>
            </a:lvl1pPr>
          </a:lstStyle>
          <a:p>
            <a:fld id="{A5E48A96-E1BB-4C8F-80B2-32A47A48A9D5}" type="datetimeFigureOut">
              <a:rPr lang="ru-RU" smtClean="0"/>
              <a:pPr/>
              <a:t>09.06.2021</a:t>
            </a:fld>
            <a:endParaRPr lang="ru-RU"/>
          </a:p>
        </p:txBody>
      </p:sp>
      <p:sp>
        <p:nvSpPr>
          <p:cNvPr id="5" name="Нижний колонтитул 4"/>
          <p:cNvSpPr>
            <a:spLocks noGrp="1"/>
          </p:cNvSpPr>
          <p:nvPr>
            <p:ph type="ftr" sz="quarter" idx="11"/>
          </p:nvPr>
        </p:nvSpPr>
        <p:spPr/>
        <p:txBody>
          <a:bodyPr/>
          <a:lstStyle>
            <a:lvl1pPr>
              <a:defRPr>
                <a:solidFill>
                  <a:schemeClr val="accent2">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2">
                    <a:lumMod val="60000"/>
                    <a:lumOff val="40000"/>
                  </a:schemeClr>
                </a:solidFill>
              </a:defRPr>
            </a:lvl1pPr>
          </a:lstStyle>
          <a:p>
            <a:fld id="{544A1F6A-164B-43BA-A19E-4AE6BB502A21}" type="slidenum">
              <a:rPr lang="ru-RU" smtClean="0"/>
              <a:pPr/>
              <a:t>‹#›</a:t>
            </a:fld>
            <a:endParaRPr lang="ru-RU"/>
          </a:p>
        </p:txBody>
      </p:sp>
      <p:sp>
        <p:nvSpPr>
          <p:cNvPr id="12" name="Номер слайда 5"/>
          <p:cNvSpPr txBox="1">
            <a:spLocks/>
          </p:cNvSpPr>
          <p:nvPr userDrawn="1"/>
        </p:nvSpPr>
        <p:spPr>
          <a:xfrm>
            <a:off x="6705600" y="6508750"/>
            <a:ext cx="21336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rgbClr val="3399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solidFill>
                <a:schemeClr val="accent2">
                  <a:lumMod val="60000"/>
                  <a:lumOff val="40000"/>
                </a:schemeClr>
              </a:solidFill>
            </a:endParaRPr>
          </a:p>
        </p:txBody>
      </p:sp>
      <p:sp>
        <p:nvSpPr>
          <p:cNvPr id="8" name="Заголовок 1"/>
          <p:cNvSpPr>
            <a:spLocks noGrp="1"/>
          </p:cNvSpPr>
          <p:nvPr>
            <p:ph type="title"/>
          </p:nvPr>
        </p:nvSpPr>
        <p:spPr>
          <a:xfrm>
            <a:off x="107504" y="116632"/>
            <a:ext cx="8856984" cy="1224136"/>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10" name="Текст 2"/>
          <p:cNvSpPr>
            <a:spLocks noGrp="1"/>
          </p:cNvSpPr>
          <p:nvPr>
            <p:ph idx="1"/>
          </p:nvPr>
        </p:nvSpPr>
        <p:spPr>
          <a:xfrm>
            <a:off x="107504" y="1412776"/>
            <a:ext cx="6552728" cy="403244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Tree>
    <p:extLst>
      <p:ext uri="{BB962C8B-B14F-4D97-AF65-F5344CB8AC3E}">
        <p14:creationId xmlns:p14="http://schemas.microsoft.com/office/powerpoint/2010/main" val="15430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71799" y="4406900"/>
            <a:ext cx="5722913" cy="1362075"/>
          </a:xfrm>
        </p:spPr>
        <p:txBody>
          <a:bodyPr anchor="t"/>
          <a:lstStyle>
            <a:lvl1pPr algn="l">
              <a:defRPr sz="4000" b="1" cap="all">
                <a:solidFill>
                  <a:schemeClr val="accent2">
                    <a:lumMod val="50000"/>
                  </a:schemeClr>
                </a:solidFill>
              </a:defRPr>
            </a:lvl1pPr>
          </a:lstStyle>
          <a:p>
            <a:r>
              <a:rPr lang="ru-RU" dirty="0" smtClean="0"/>
              <a:t>Образец заголовка</a:t>
            </a:r>
            <a:endParaRPr lang="ru-RU" dirty="0"/>
          </a:p>
        </p:txBody>
      </p:sp>
      <p:sp>
        <p:nvSpPr>
          <p:cNvPr id="3" name="Текст 2"/>
          <p:cNvSpPr>
            <a:spLocks noGrp="1"/>
          </p:cNvSpPr>
          <p:nvPr>
            <p:ph type="body" idx="1"/>
          </p:nvPr>
        </p:nvSpPr>
        <p:spPr>
          <a:xfrm>
            <a:off x="2771799" y="2906713"/>
            <a:ext cx="5722913" cy="1500187"/>
          </a:xfrm>
        </p:spPr>
        <p:txBody>
          <a:bodyPr anchor="b"/>
          <a:lstStyle>
            <a:lvl1pPr marL="0" indent="0">
              <a:buNone/>
              <a:defRPr sz="2000">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smtClean="0"/>
              <a:t>Образец текста</a:t>
            </a:r>
          </a:p>
        </p:txBody>
      </p:sp>
      <p:sp>
        <p:nvSpPr>
          <p:cNvPr id="4" name="Дата 3"/>
          <p:cNvSpPr>
            <a:spLocks noGrp="1"/>
          </p:cNvSpPr>
          <p:nvPr>
            <p:ph type="dt" sz="half" idx="10"/>
          </p:nvPr>
        </p:nvSpPr>
        <p:spPr/>
        <p:txBody>
          <a:bodyPr/>
          <a:lstStyle>
            <a:lvl1pPr>
              <a:defRPr>
                <a:solidFill>
                  <a:schemeClr val="accent2">
                    <a:lumMod val="50000"/>
                  </a:schemeClr>
                </a:solidFill>
              </a:defRPr>
            </a:lvl1pPr>
          </a:lstStyle>
          <a:p>
            <a:fld id="{A5E48A96-E1BB-4C8F-80B2-32A47A48A9D5}" type="datetimeFigureOut">
              <a:rPr lang="ru-RU" smtClean="0"/>
              <a:pPr/>
              <a:t>09.06.2021</a:t>
            </a:fld>
            <a:endParaRPr lang="ru-RU"/>
          </a:p>
        </p:txBody>
      </p:sp>
      <p:sp>
        <p:nvSpPr>
          <p:cNvPr id="5" name="Нижний колонтитул 4"/>
          <p:cNvSpPr>
            <a:spLocks noGrp="1"/>
          </p:cNvSpPr>
          <p:nvPr>
            <p:ph type="ftr" sz="quarter" idx="11"/>
          </p:nvPr>
        </p:nvSpPr>
        <p:spPr/>
        <p:txBody>
          <a:bodyPr/>
          <a:lstStyle>
            <a:lvl1pPr>
              <a:defRPr>
                <a:solidFill>
                  <a:schemeClr val="accent2">
                    <a:lumMod val="5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2">
                    <a:lumMod val="5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02665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lumMod val="95000"/>
                  </a:schemeClr>
                </a:solidFill>
              </a:defRPr>
            </a:lvl1pPr>
          </a:lstStyle>
          <a:p>
            <a:r>
              <a:rPr lang="ru-RU" dirty="0" smtClean="0"/>
              <a:t>Образец заголовка</a:t>
            </a:r>
            <a:endParaRPr lang="ru-RU" dirty="0"/>
          </a:p>
        </p:txBody>
      </p:sp>
      <p:sp>
        <p:nvSpPr>
          <p:cNvPr id="3" name="Объект 2"/>
          <p:cNvSpPr>
            <a:spLocks noGrp="1"/>
          </p:cNvSpPr>
          <p:nvPr>
            <p:ph sz="half" idx="1"/>
          </p:nvPr>
        </p:nvSpPr>
        <p:spPr>
          <a:xfrm>
            <a:off x="179512" y="2060848"/>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Объект 3"/>
          <p:cNvSpPr>
            <a:spLocks noGrp="1"/>
          </p:cNvSpPr>
          <p:nvPr>
            <p:ph sz="half" idx="2"/>
          </p:nvPr>
        </p:nvSpPr>
        <p:spPr>
          <a:xfrm>
            <a:off x="4644008" y="2071389"/>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Дата 4"/>
          <p:cNvSpPr>
            <a:spLocks noGrp="1"/>
          </p:cNvSpPr>
          <p:nvPr>
            <p:ph type="dt" sz="half" idx="10"/>
          </p:nvPr>
        </p:nvSpPr>
        <p:spPr/>
        <p:txBody>
          <a:bodyPr/>
          <a:lstStyle>
            <a:lvl1pPr>
              <a:defRPr>
                <a:solidFill>
                  <a:schemeClr val="bg1">
                    <a:lumMod val="95000"/>
                  </a:schemeClr>
                </a:solidFill>
              </a:defRPr>
            </a:lvl1pPr>
          </a:lstStyle>
          <a:p>
            <a:fld id="{A5E48A96-E1BB-4C8F-80B2-32A47A48A9D5}" type="datetimeFigureOut">
              <a:rPr lang="ru-RU" smtClean="0"/>
              <a:pPr/>
              <a:t>09.06.2021</a:t>
            </a:fld>
            <a:endParaRPr lang="ru-RU"/>
          </a:p>
        </p:txBody>
      </p:sp>
      <p:sp>
        <p:nvSpPr>
          <p:cNvPr id="6" name="Нижний колонтитул 5"/>
          <p:cNvSpPr>
            <a:spLocks noGrp="1"/>
          </p:cNvSpPr>
          <p:nvPr>
            <p:ph type="ftr" sz="quarter" idx="11"/>
          </p:nvPr>
        </p:nvSpPr>
        <p:spPr/>
        <p:txBody>
          <a:bodyPr/>
          <a:lstStyle>
            <a:lvl1pPr>
              <a:defRPr>
                <a:solidFill>
                  <a:schemeClr val="bg1">
                    <a:lumMod val="95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bg1">
                    <a:lumMod val="95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89133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Текст 2"/>
          <p:cNvSpPr>
            <a:spLocks noGrp="1"/>
          </p:cNvSpPr>
          <p:nvPr>
            <p:ph type="body" idx="1"/>
          </p:nvPr>
        </p:nvSpPr>
        <p:spPr>
          <a:xfrm>
            <a:off x="251520" y="1916832"/>
            <a:ext cx="4176464"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251520" y="2556594"/>
            <a:ext cx="4176464"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4716016" y="1934294"/>
            <a:ext cx="4248472"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6" name="Объект 5"/>
          <p:cNvSpPr>
            <a:spLocks noGrp="1"/>
          </p:cNvSpPr>
          <p:nvPr>
            <p:ph sz="quarter" idx="4"/>
          </p:nvPr>
        </p:nvSpPr>
        <p:spPr>
          <a:xfrm>
            <a:off x="4716016" y="2574056"/>
            <a:ext cx="4248472"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7" name="Дата 6"/>
          <p:cNvSpPr>
            <a:spLocks noGrp="1"/>
          </p:cNvSpPr>
          <p:nvPr>
            <p:ph type="dt" sz="half" idx="10"/>
          </p:nvPr>
        </p:nvSpPr>
        <p:spPr>
          <a:xfrm>
            <a:off x="1375310" y="6410896"/>
            <a:ext cx="1215489" cy="365125"/>
          </a:xfrm>
        </p:spPr>
        <p:txBody>
          <a:bodyPr/>
          <a:lstStyle>
            <a:lvl1pPr>
              <a:defRPr>
                <a:solidFill>
                  <a:schemeClr val="accent6">
                    <a:lumMod val="60000"/>
                    <a:lumOff val="40000"/>
                  </a:schemeClr>
                </a:solidFill>
              </a:defRPr>
            </a:lvl1pPr>
          </a:lstStyle>
          <a:p>
            <a:fld id="{A5E48A96-E1BB-4C8F-80B2-32A47A48A9D5}" type="datetimeFigureOut">
              <a:rPr lang="ru-RU" smtClean="0"/>
              <a:pPr/>
              <a:t>09.06.2021</a:t>
            </a:fld>
            <a:endParaRPr lang="ru-RU"/>
          </a:p>
        </p:txBody>
      </p:sp>
      <p:sp>
        <p:nvSpPr>
          <p:cNvPr id="8" name="Нижний колонтитул 7"/>
          <p:cNvSpPr>
            <a:spLocks noGrp="1"/>
          </p:cNvSpPr>
          <p:nvPr>
            <p:ph type="ftr" sz="quarter" idx="11"/>
          </p:nvPr>
        </p:nvSpPr>
        <p:spPr>
          <a:xfrm>
            <a:off x="4154184" y="6356350"/>
            <a:ext cx="1649592" cy="365125"/>
          </a:xfrm>
        </p:spPr>
        <p:txBody>
          <a:bodyPr/>
          <a:lstStyle>
            <a:lvl1pPr>
              <a:defRPr>
                <a:solidFill>
                  <a:schemeClr val="accent6">
                    <a:lumMod val="60000"/>
                    <a:lumOff val="40000"/>
                  </a:schemeClr>
                </a:solidFill>
              </a:defRPr>
            </a:lvl1pPr>
          </a:lstStyle>
          <a:p>
            <a:endParaRPr lang="ru-RU"/>
          </a:p>
        </p:txBody>
      </p:sp>
      <p:sp>
        <p:nvSpPr>
          <p:cNvPr id="9" name="Номер слайда 8"/>
          <p:cNvSpPr>
            <a:spLocks noGrp="1"/>
          </p:cNvSpPr>
          <p:nvPr>
            <p:ph type="sldNum" sz="quarter" idx="12"/>
          </p:nvPr>
        </p:nvSpPr>
        <p:spPr>
          <a:xfrm>
            <a:off x="7471310" y="6356350"/>
            <a:ext cx="1215489" cy="365125"/>
          </a:xfrm>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65993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Дата 2"/>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09.06.2021</a:t>
            </a:fld>
            <a:endParaRPr lang="ru-RU"/>
          </a:p>
        </p:txBody>
      </p:sp>
      <p:sp>
        <p:nvSpPr>
          <p:cNvPr id="4" name="Нижний колонтитул 3"/>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5" name="Номер слайда 4"/>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17245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09.06.2021</a:t>
            </a:fld>
            <a:endParaRPr lang="ru-RU"/>
          </a:p>
        </p:txBody>
      </p:sp>
      <p:sp>
        <p:nvSpPr>
          <p:cNvPr id="3" name="Нижний колонтитул 2"/>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4" name="Номер слайда 3"/>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6159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3622"/>
            <a:ext cx="3008313" cy="921478"/>
          </a:xfrm>
        </p:spPr>
        <p:txBody>
          <a:bodyPr anchor="b"/>
          <a:lstStyle>
            <a:lvl1pPr algn="l">
              <a:defRPr sz="2000" b="1">
                <a:solidFill>
                  <a:schemeClr val="accent6">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3563888" y="1916832"/>
            <a:ext cx="5111750" cy="4353347"/>
          </a:xfrm>
        </p:spPr>
        <p:txBody>
          <a:bodyPr/>
          <a:lstStyle>
            <a:lvl1pPr>
              <a:defRPr sz="3200">
                <a:solidFill>
                  <a:schemeClr val="accent6">
                    <a:lumMod val="60000"/>
                    <a:lumOff val="40000"/>
                  </a:schemeClr>
                </a:solidFill>
              </a:defRPr>
            </a:lvl1pPr>
            <a:lvl2pPr>
              <a:defRPr sz="2800">
                <a:solidFill>
                  <a:schemeClr val="accent6">
                    <a:lumMod val="60000"/>
                    <a:lumOff val="40000"/>
                  </a:schemeClr>
                </a:solidFill>
              </a:defRPr>
            </a:lvl2pPr>
            <a:lvl3pPr>
              <a:defRPr sz="2400">
                <a:solidFill>
                  <a:schemeClr val="accent6">
                    <a:lumMod val="60000"/>
                    <a:lumOff val="40000"/>
                  </a:schemeClr>
                </a:solidFill>
              </a:defRPr>
            </a:lvl3pPr>
            <a:lvl4pPr>
              <a:defRPr sz="2000">
                <a:solidFill>
                  <a:schemeClr val="accent6">
                    <a:lumMod val="60000"/>
                    <a:lumOff val="40000"/>
                  </a:schemeClr>
                </a:solidFill>
              </a:defRPr>
            </a:lvl4pPr>
            <a:lvl5pPr>
              <a:defRPr sz="2000">
                <a:solidFill>
                  <a:schemeClr val="accent6">
                    <a:lumMod val="60000"/>
                    <a:lumOff val="40000"/>
                  </a:schemeClr>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09.06.2021</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4548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solidFill>
                  <a:schemeClr val="accent6">
                    <a:lumMod val="60000"/>
                    <a:lumOff val="40000"/>
                  </a:schemeClr>
                </a:solidFill>
              </a:defRPr>
            </a:lvl1pPr>
          </a:lstStyle>
          <a:p>
            <a:r>
              <a:rPr lang="ru-RU" dirty="0" smtClean="0"/>
              <a:t>Образец заголовка</a:t>
            </a:r>
            <a:endParaRPr lang="ru-RU" dirty="0"/>
          </a:p>
        </p:txBody>
      </p:sp>
      <p:sp>
        <p:nvSpPr>
          <p:cNvPr id="3" name="Рисунок 2"/>
          <p:cNvSpPr>
            <a:spLocks noGrp="1"/>
          </p:cNvSpPr>
          <p:nvPr>
            <p:ph type="pic" idx="1"/>
          </p:nvPr>
        </p:nvSpPr>
        <p:spPr>
          <a:xfrm>
            <a:off x="1792288" y="612775"/>
            <a:ext cx="5486400" cy="4114800"/>
          </a:xfrm>
        </p:spPr>
        <p:txBody>
          <a:bodyPr/>
          <a:lstStyle>
            <a:lvl1pPr marL="0" indent="0">
              <a:buNone/>
              <a:defRPr sz="3200">
                <a:solidFill>
                  <a:schemeClr val="accent6">
                    <a:lumMod val="60000"/>
                    <a:lumOff val="4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09.06.2021</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75860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presentation-creation.ru/"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16632"/>
            <a:ext cx="8856984" cy="1224136"/>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7504" y="1412776"/>
            <a:ext cx="6552728" cy="403244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accent2">
                    <a:lumMod val="40000"/>
                    <a:lumOff val="60000"/>
                  </a:schemeClr>
                </a:solidFill>
              </a:defRPr>
            </a:lvl1pPr>
          </a:lstStyle>
          <a:p>
            <a:fld id="{A5E48A96-E1BB-4C8F-80B2-32A47A48A9D5}" type="datetimeFigureOut">
              <a:rPr lang="ru-RU" smtClean="0"/>
              <a:pPr/>
              <a:t>09.06.2021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accent2">
                    <a:lumMod val="40000"/>
                    <a:lumOff val="60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2">
                    <a:lumMod val="40000"/>
                    <a:lumOff val="60000"/>
                  </a:schemeClr>
                </a:solidFill>
              </a:defRPr>
            </a:lvl1pPr>
          </a:lstStyle>
          <a:p>
            <a:fld id="{544A1F6A-164B-43BA-A19E-4AE6BB502A21}" type="slidenum">
              <a:rPr lang="ru-RU" smtClean="0"/>
              <a:pPr/>
              <a:t>‹#›</a:t>
            </a:fld>
            <a:endParaRPr lang="ru-RU"/>
          </a:p>
        </p:txBody>
      </p:sp>
      <p:pic>
        <p:nvPicPr>
          <p:cNvPr id="7" name="Рисунок 6">
            <a:hlinkClick r:id="rId14"/>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620688" y="45855"/>
            <a:ext cx="757762" cy="757762"/>
          </a:xfrm>
          <a:prstGeom prst="rect">
            <a:avLst/>
          </a:prstGeom>
        </p:spPr>
      </p:pic>
    </p:spTree>
    <p:extLst>
      <p:ext uri="{BB962C8B-B14F-4D97-AF65-F5344CB8AC3E}">
        <p14:creationId xmlns:p14="http://schemas.microsoft.com/office/powerpoint/2010/main" val="3710272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accent2">
              <a:lumMod val="40000"/>
              <a:lumOff val="60000"/>
            </a:schemeClr>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2">
              <a:lumMod val="40000"/>
              <a:lumOff val="6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2">
              <a:lumMod val="40000"/>
              <a:lumOff val="6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2">
              <a:lumMod val="40000"/>
              <a:lumOff val="6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2">
              <a:lumMod val="40000"/>
              <a:lumOff val="6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2">
              <a:lumMod val="40000"/>
              <a:lumOff val="6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 Id="rId5" Type="http://schemas.openxmlformats.org/officeDocument/2006/relationships/image" Target="../media/image24.JPG"/><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50498"/>
            <a:ext cx="8208912" cy="1362075"/>
          </a:xfrm>
        </p:spPr>
        <p:txBody>
          <a:bodyPr>
            <a:noAutofit/>
          </a:bodyPr>
          <a:lstStyle/>
          <a:p>
            <a:pPr algn="ctr"/>
            <a:r>
              <a:rPr lang="uk-UA" sz="4000" b="0" cap="none"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Гуйдаш</a:t>
            </a:r>
            <a:r>
              <a:rPr lang="uk-UA" sz="40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Владислав Андрійович</a:t>
            </a:r>
            <a:br>
              <a:rPr lang="uk-UA" sz="40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uk-UA" sz="40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Студент групи ІП-20-3</a:t>
            </a:r>
            <a:endParaRPr lang="ru-RU" sz="4000" b="0" cap="none"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Текст 5"/>
          <p:cNvSpPr>
            <a:spLocks noGrp="1"/>
          </p:cNvSpPr>
          <p:nvPr>
            <p:ph type="body" idx="1"/>
          </p:nvPr>
        </p:nvSpPr>
        <p:spPr>
          <a:xfrm>
            <a:off x="683568" y="1951924"/>
            <a:ext cx="7776864" cy="1881740"/>
          </a:xfrm>
          <a:ln w="76200">
            <a:solidFill>
              <a:schemeClr val="bg1"/>
            </a:solidFill>
            <a:prstDash val="dash"/>
          </a:ln>
        </p:spPr>
        <p:txBody>
          <a:bodyPr>
            <a:noAutofit/>
            <a:scene3d>
              <a:camera prst="orthographicFront"/>
              <a:lightRig rig="soft" dir="t">
                <a:rot lat="0" lon="0" rev="10800000"/>
              </a:lightRig>
            </a:scene3d>
            <a:sp3d>
              <a:bevelT w="27940" h="12700"/>
              <a:contourClr>
                <a:srgbClr val="DDDDDD"/>
              </a:contourClr>
            </a:sp3d>
          </a:bodyPr>
          <a:lstStyle/>
          <a:p>
            <a:pPr algn="ctr"/>
            <a:r>
              <a:rPr lang="ru-RU" sz="2800" b="1" spc="150" dirty="0" err="1">
                <a:ln w="11430"/>
                <a:solidFill>
                  <a:srgbClr val="F8F8F8"/>
                </a:solidFill>
                <a:effectLst>
                  <a:outerShdw blurRad="25400" algn="tl" rotWithShape="0">
                    <a:srgbClr val="000000">
                      <a:alpha val="43000"/>
                    </a:srgbClr>
                  </a:outerShdw>
                </a:effectLst>
              </a:rPr>
              <a:t>Розробка</a:t>
            </a:r>
            <a:r>
              <a:rPr lang="ru-RU" sz="2800" b="1" spc="150" dirty="0">
                <a:ln w="11430"/>
                <a:solidFill>
                  <a:srgbClr val="F8F8F8"/>
                </a:solidFill>
                <a:effectLst>
                  <a:outerShdw blurRad="25400" algn="tl" rotWithShape="0">
                    <a:srgbClr val="000000">
                      <a:alpha val="43000"/>
                    </a:srgbClr>
                  </a:outerShdw>
                </a:effectLst>
              </a:rPr>
              <a:t> </a:t>
            </a:r>
            <a:r>
              <a:rPr lang="ru-RU" sz="2800" b="1" spc="150" dirty="0" err="1">
                <a:ln w="11430"/>
                <a:solidFill>
                  <a:srgbClr val="F8F8F8"/>
                </a:solidFill>
                <a:effectLst>
                  <a:outerShdw blurRad="25400" algn="tl" rotWithShape="0">
                    <a:srgbClr val="000000">
                      <a:alpha val="43000"/>
                    </a:srgbClr>
                  </a:outerShdw>
                </a:effectLst>
              </a:rPr>
              <a:t>програмного</a:t>
            </a:r>
            <a:r>
              <a:rPr lang="ru-RU" sz="2800" b="1" spc="150" dirty="0">
                <a:ln w="11430"/>
                <a:solidFill>
                  <a:srgbClr val="F8F8F8"/>
                </a:solidFill>
                <a:effectLst>
                  <a:outerShdw blurRad="25400" algn="tl" rotWithShape="0">
                    <a:srgbClr val="000000">
                      <a:alpha val="43000"/>
                    </a:srgbClr>
                  </a:outerShdw>
                </a:effectLst>
              </a:rPr>
              <a:t> </a:t>
            </a:r>
            <a:r>
              <a:rPr lang="ru-RU" sz="2800" b="1" spc="150" dirty="0" err="1">
                <a:ln w="11430"/>
                <a:solidFill>
                  <a:srgbClr val="F8F8F8"/>
                </a:solidFill>
                <a:effectLst>
                  <a:outerShdw blurRad="25400" algn="tl" rotWithShape="0">
                    <a:srgbClr val="000000">
                      <a:alpha val="43000"/>
                    </a:srgbClr>
                  </a:outerShdw>
                </a:effectLst>
              </a:rPr>
              <a:t>рішення</a:t>
            </a:r>
            <a:r>
              <a:rPr lang="ru-RU" sz="2800" b="1" spc="150" dirty="0">
                <a:ln w="11430"/>
                <a:solidFill>
                  <a:srgbClr val="F8F8F8"/>
                </a:solidFill>
                <a:effectLst>
                  <a:outerShdw blurRad="25400" algn="tl" rotWithShape="0">
                    <a:srgbClr val="000000">
                      <a:alpha val="43000"/>
                    </a:srgbClr>
                  </a:outerShdw>
                </a:effectLst>
              </a:rPr>
              <a:t> для </a:t>
            </a:r>
            <a:r>
              <a:rPr lang="ru-RU" sz="2800" b="1" spc="150" dirty="0" err="1">
                <a:ln w="11430"/>
                <a:solidFill>
                  <a:srgbClr val="F8F8F8"/>
                </a:solidFill>
                <a:effectLst>
                  <a:outerShdw blurRad="25400" algn="tl" rotWithShape="0">
                    <a:srgbClr val="000000">
                      <a:alpha val="43000"/>
                    </a:srgbClr>
                  </a:outerShdw>
                </a:effectLst>
              </a:rPr>
              <a:t>консольної</a:t>
            </a:r>
            <a:r>
              <a:rPr lang="ru-RU" sz="2800" b="1" spc="150" dirty="0">
                <a:ln w="11430"/>
                <a:solidFill>
                  <a:srgbClr val="F8F8F8"/>
                </a:solidFill>
                <a:effectLst>
                  <a:outerShdw blurRad="25400" algn="tl" rotWithShape="0">
                    <a:srgbClr val="000000">
                      <a:alpha val="43000"/>
                    </a:srgbClr>
                  </a:outerShdw>
                </a:effectLst>
              </a:rPr>
              <a:t> </a:t>
            </a:r>
            <a:r>
              <a:rPr lang="ru-RU" sz="2800" b="1" spc="150" dirty="0" err="1">
                <a:ln w="11430"/>
                <a:solidFill>
                  <a:srgbClr val="F8F8F8"/>
                </a:solidFill>
                <a:effectLst>
                  <a:outerShdw blurRad="25400" algn="tl" rotWithShape="0">
                    <a:srgbClr val="000000">
                      <a:alpha val="43000"/>
                    </a:srgbClr>
                  </a:outerShdw>
                </a:effectLst>
              </a:rPr>
              <a:t>бази</a:t>
            </a:r>
            <a:r>
              <a:rPr lang="ru-RU" sz="2800" b="1" spc="150" dirty="0">
                <a:ln w="11430"/>
                <a:solidFill>
                  <a:srgbClr val="F8F8F8"/>
                </a:solidFill>
                <a:effectLst>
                  <a:outerShdw blurRad="25400" algn="tl" rotWithShape="0">
                    <a:srgbClr val="000000">
                      <a:alpha val="43000"/>
                    </a:srgbClr>
                  </a:outerShdw>
                </a:effectLst>
              </a:rPr>
              <a:t> </a:t>
            </a:r>
            <a:r>
              <a:rPr lang="ru-RU" sz="2800" b="1" spc="150" dirty="0" err="1">
                <a:ln w="11430"/>
                <a:solidFill>
                  <a:srgbClr val="F8F8F8"/>
                </a:solidFill>
                <a:effectLst>
                  <a:outerShdw blurRad="25400" algn="tl" rotWithShape="0">
                    <a:srgbClr val="000000">
                      <a:alpha val="43000"/>
                    </a:srgbClr>
                  </a:outerShdw>
                </a:effectLst>
              </a:rPr>
              <a:t>даних</a:t>
            </a:r>
            <a:r>
              <a:rPr lang="ru-RU" sz="2800" b="1" spc="150" dirty="0">
                <a:ln w="11430"/>
                <a:solidFill>
                  <a:srgbClr val="F8F8F8"/>
                </a:solidFill>
                <a:effectLst>
                  <a:outerShdw blurRad="25400" algn="tl" rotWithShape="0">
                    <a:srgbClr val="000000">
                      <a:alpha val="43000"/>
                    </a:srgbClr>
                  </a:outerShdw>
                </a:effectLst>
              </a:rPr>
              <a:t> по </a:t>
            </a:r>
            <a:r>
              <a:rPr lang="ru-RU" sz="2800" b="1" spc="150" dirty="0" err="1">
                <a:ln w="11430"/>
                <a:solidFill>
                  <a:srgbClr val="F8F8F8"/>
                </a:solidFill>
                <a:effectLst>
                  <a:outerShdw blurRad="25400" algn="tl" rotWithShape="0">
                    <a:srgbClr val="000000">
                      <a:alpha val="43000"/>
                    </a:srgbClr>
                  </a:outerShdw>
                </a:effectLst>
              </a:rPr>
              <a:t>предметній</a:t>
            </a:r>
            <a:r>
              <a:rPr lang="ru-RU" sz="2800" b="1" spc="150" dirty="0">
                <a:ln w="11430"/>
                <a:solidFill>
                  <a:srgbClr val="F8F8F8"/>
                </a:solidFill>
                <a:effectLst>
                  <a:outerShdw blurRad="25400" algn="tl" rotWithShape="0">
                    <a:srgbClr val="000000">
                      <a:alpha val="43000"/>
                    </a:srgbClr>
                  </a:outerShdw>
                </a:effectLst>
              </a:rPr>
              <a:t> </a:t>
            </a:r>
            <a:r>
              <a:rPr lang="ru-RU" sz="2800" b="1" spc="150" dirty="0" err="1">
                <a:ln w="11430"/>
                <a:solidFill>
                  <a:srgbClr val="F8F8F8"/>
                </a:solidFill>
                <a:effectLst>
                  <a:outerShdw blurRad="25400" algn="tl" rotWithShape="0">
                    <a:srgbClr val="000000">
                      <a:alpha val="43000"/>
                    </a:srgbClr>
                  </a:outerShdw>
                </a:effectLst>
              </a:rPr>
              <a:t>області</a:t>
            </a:r>
            <a:r>
              <a:rPr lang="ru-RU" sz="2800" b="1" spc="150" dirty="0">
                <a:ln w="11430"/>
                <a:solidFill>
                  <a:srgbClr val="F8F8F8"/>
                </a:solidFill>
                <a:effectLst>
                  <a:outerShdw blurRad="25400" algn="tl" rotWithShape="0">
                    <a:srgbClr val="000000">
                      <a:alpha val="43000"/>
                    </a:srgbClr>
                  </a:outerShdw>
                </a:effectLst>
              </a:rPr>
              <a:t> </a:t>
            </a:r>
            <a:r>
              <a:rPr lang="ru-RU" sz="2800" b="1" spc="150" dirty="0" smtClean="0">
                <a:ln w="11430"/>
                <a:solidFill>
                  <a:srgbClr val="F8F8F8"/>
                </a:solidFill>
                <a:effectLst>
                  <a:outerShdw blurRad="25400" algn="tl" rotWithShape="0">
                    <a:srgbClr val="000000">
                      <a:alpha val="43000"/>
                    </a:srgbClr>
                  </a:outerShdw>
                </a:effectLst>
              </a:rPr>
              <a:t>«</a:t>
            </a:r>
            <a:r>
              <a:rPr lang="ru-RU" sz="2800" b="1" spc="150" dirty="0" err="1" smtClean="0">
                <a:ln w="11430"/>
                <a:solidFill>
                  <a:srgbClr val="F8F8F8"/>
                </a:solidFill>
                <a:effectLst>
                  <a:outerShdw blurRad="25400" algn="tl" rotWithShape="0">
                    <a:srgbClr val="000000">
                      <a:alpha val="43000"/>
                    </a:srgbClr>
                  </a:outerShdw>
                </a:effectLst>
              </a:rPr>
              <a:t>Спортивні</a:t>
            </a:r>
            <a:r>
              <a:rPr lang="ru-RU" sz="2800" b="1" spc="150" dirty="0" smtClean="0">
                <a:ln w="11430"/>
                <a:solidFill>
                  <a:srgbClr val="F8F8F8"/>
                </a:solidFill>
                <a:effectLst>
                  <a:outerShdw blurRad="25400" algn="tl" rotWithShape="0">
                    <a:srgbClr val="000000">
                      <a:alpha val="43000"/>
                    </a:srgbClr>
                  </a:outerShdw>
                </a:effectLst>
              </a:rPr>
              <a:t> </a:t>
            </a:r>
            <a:r>
              <a:rPr lang="ru-RU" sz="2800" b="1" spc="150" dirty="0" err="1" smtClean="0">
                <a:ln w="11430"/>
                <a:solidFill>
                  <a:srgbClr val="F8F8F8"/>
                </a:solidFill>
                <a:effectLst>
                  <a:outerShdw blurRad="25400" algn="tl" rotWithShape="0">
                    <a:srgbClr val="000000">
                      <a:alpha val="43000"/>
                    </a:srgbClr>
                  </a:outerShdw>
                </a:effectLst>
              </a:rPr>
              <a:t>організації</a:t>
            </a:r>
            <a:r>
              <a:rPr lang="ru-RU" sz="2800" b="1" spc="150" dirty="0" smtClean="0">
                <a:ln w="11430"/>
                <a:solidFill>
                  <a:srgbClr val="F8F8F8"/>
                </a:solidFill>
                <a:effectLst>
                  <a:outerShdw blurRad="25400" algn="tl" rotWithShape="0">
                    <a:srgbClr val="000000">
                      <a:alpha val="43000"/>
                    </a:srgbClr>
                  </a:outerShdw>
                </a:effectLst>
              </a:rPr>
              <a:t> </a:t>
            </a:r>
            <a:r>
              <a:rPr lang="ru-RU" sz="2800" b="1" spc="150" dirty="0" err="1" smtClean="0">
                <a:ln w="11430"/>
                <a:solidFill>
                  <a:srgbClr val="F8F8F8"/>
                </a:solidFill>
                <a:effectLst>
                  <a:outerShdw blurRad="25400" algn="tl" rotWithShape="0">
                    <a:srgbClr val="000000">
                      <a:alpha val="43000"/>
                    </a:srgbClr>
                  </a:outerShdw>
                </a:effectLst>
              </a:rPr>
              <a:t>міста</a:t>
            </a:r>
            <a:r>
              <a:rPr lang="ru-RU" sz="2800" b="1" spc="150" dirty="0" smtClean="0">
                <a:ln w="11430"/>
                <a:solidFill>
                  <a:srgbClr val="F8F8F8"/>
                </a:solidFill>
                <a:effectLst>
                  <a:outerShdw blurRad="25400" algn="tl" rotWithShape="0">
                    <a:srgbClr val="000000">
                      <a:alpha val="43000"/>
                    </a:srgbClr>
                  </a:outerShdw>
                </a:effectLst>
              </a:rPr>
              <a:t> </a:t>
            </a:r>
            <a:r>
              <a:rPr lang="ru-RU" sz="2800" b="1" spc="150" dirty="0" err="1" smtClean="0">
                <a:ln w="11430"/>
                <a:solidFill>
                  <a:srgbClr val="F8F8F8"/>
                </a:solidFill>
                <a:effectLst>
                  <a:outerShdw blurRad="25400" algn="tl" rotWithShape="0">
                    <a:srgbClr val="000000">
                      <a:alpha val="43000"/>
                    </a:srgbClr>
                  </a:outerShdw>
                </a:effectLst>
              </a:rPr>
              <a:t>Івано-Франківська</a:t>
            </a:r>
            <a:r>
              <a:rPr lang="ru-RU" sz="2800" b="1" spc="150" dirty="0" smtClean="0">
                <a:ln w="11430"/>
                <a:solidFill>
                  <a:srgbClr val="F8F8F8"/>
                </a:solidFill>
                <a:effectLst>
                  <a:outerShdw blurRad="25400" algn="tl" rotWithShape="0">
                    <a:srgbClr val="000000">
                      <a:alpha val="43000"/>
                    </a:srgbClr>
                  </a:outerShdw>
                </a:effectLst>
              </a:rPr>
              <a:t>» </a:t>
            </a:r>
            <a:r>
              <a:rPr lang="ru-RU" sz="2800" b="1" spc="150" dirty="0" err="1">
                <a:ln w="11430"/>
                <a:solidFill>
                  <a:srgbClr val="F8F8F8"/>
                </a:solidFill>
                <a:effectLst>
                  <a:outerShdw blurRad="25400" algn="tl" rotWithShape="0">
                    <a:srgbClr val="000000">
                      <a:alpha val="43000"/>
                    </a:srgbClr>
                  </a:outerShdw>
                </a:effectLst>
              </a:rPr>
              <a:t>засобами</a:t>
            </a:r>
            <a:r>
              <a:rPr lang="ru-RU" sz="2800" b="1" spc="150" dirty="0">
                <a:ln w="11430"/>
                <a:solidFill>
                  <a:srgbClr val="F8F8F8"/>
                </a:solidFill>
                <a:effectLst>
                  <a:outerShdw blurRad="25400" algn="tl" rotWithShape="0">
                    <a:srgbClr val="000000">
                      <a:alpha val="43000"/>
                    </a:srgbClr>
                  </a:outerShdw>
                </a:effectLst>
              </a:rPr>
              <a:t> С++</a:t>
            </a:r>
            <a:endParaRPr lang="uk-UA" sz="2800" b="1" spc="150" dirty="0">
              <a:ln w="11430"/>
              <a:solidFill>
                <a:srgbClr val="F8F8F8"/>
              </a:solidFill>
              <a:effectLst>
                <a:outerShdw blurRad="25400" algn="tl" rotWithShape="0">
                  <a:srgbClr val="000000">
                    <a:alpha val="43000"/>
                  </a:srgbClr>
                </a:outerShdw>
              </a:effectLst>
            </a:endParaRPr>
          </a:p>
        </p:txBody>
      </p:sp>
      <p:sp>
        <p:nvSpPr>
          <p:cNvPr id="5" name="Заголовок 1"/>
          <p:cNvSpPr txBox="1">
            <a:spLocks/>
          </p:cNvSpPr>
          <p:nvPr/>
        </p:nvSpPr>
        <p:spPr>
          <a:xfrm>
            <a:off x="-612576" y="2420888"/>
            <a:ext cx="7056784" cy="141277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accent2">
                    <a:lumMod val="40000"/>
                    <a:lumOff val="60000"/>
                  </a:schemeClr>
                </a:solidFill>
                <a:effectLst>
                  <a:outerShdw blurRad="38100" dist="38100" dir="2700000" algn="tl">
                    <a:srgbClr val="000000">
                      <a:alpha val="43137"/>
                    </a:srgbClr>
                  </a:outerShdw>
                </a:effectLst>
                <a:latin typeface="+mj-lt"/>
                <a:ea typeface="+mj-ea"/>
                <a:cs typeface="+mj-cs"/>
              </a:defRPr>
            </a:lvl1pPr>
          </a:lstStyle>
          <a:p>
            <a:endParaRPr lang="ru-RU" sz="2400" dirty="0">
              <a:solidFill>
                <a:schemeClr val="tx1"/>
              </a:solidFill>
            </a:endParaRPr>
          </a:p>
        </p:txBody>
      </p:sp>
    </p:spTree>
    <p:extLst>
      <p:ext uri="{BB962C8B-B14F-4D97-AF65-F5344CB8AC3E}">
        <p14:creationId xmlns:p14="http://schemas.microsoft.com/office/powerpoint/2010/main" val="185787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332656"/>
            <a:ext cx="8856984" cy="1224136"/>
          </a:xfrm>
        </p:spPr>
        <p:txBody>
          <a:bodyPr>
            <a:noAutofit/>
          </a:bodyPr>
          <a:lstStyle/>
          <a:p>
            <a:r>
              <a:rPr lang="ru-RU" sz="3200" dirty="0"/>
              <a:t/>
            </a:r>
            <a:br>
              <a:rPr lang="ru-RU" sz="3200" dirty="0"/>
            </a:br>
            <a:r>
              <a:rPr lang="ru-RU" sz="3200" dirty="0" err="1" smtClean="0"/>
              <a:t>Останній</a:t>
            </a:r>
            <a:r>
              <a:rPr lang="ru-RU" sz="3200" dirty="0" smtClean="0"/>
              <a:t> метод, </a:t>
            </a:r>
            <a:r>
              <a:rPr lang="ru-RU" sz="3200" dirty="0" err="1" smtClean="0"/>
              <a:t>який</a:t>
            </a:r>
            <a:r>
              <a:rPr lang="ru-RU" sz="3200" dirty="0" smtClean="0"/>
              <a:t> </a:t>
            </a:r>
            <a:r>
              <a:rPr lang="ru-RU" sz="3200" dirty="0" err="1" smtClean="0"/>
              <a:t>зберігає</a:t>
            </a:r>
            <a:r>
              <a:rPr lang="ru-RU" sz="3200" dirty="0" smtClean="0"/>
              <a:t> </a:t>
            </a:r>
            <a:r>
              <a:rPr lang="ru-RU" sz="3200" dirty="0" err="1" smtClean="0"/>
              <a:t>інформацію</a:t>
            </a:r>
            <a:r>
              <a:rPr lang="ru-RU" sz="3200" dirty="0" smtClean="0"/>
              <a:t> про </a:t>
            </a:r>
            <a:r>
              <a:rPr lang="ru-RU" sz="3200" dirty="0" err="1" smtClean="0"/>
              <a:t>змагання</a:t>
            </a:r>
            <a:r>
              <a:rPr lang="ru-RU" sz="3200" dirty="0" smtClean="0"/>
              <a:t>. Тут ми </a:t>
            </a:r>
            <a:r>
              <a:rPr lang="ru-RU" sz="3200" dirty="0" err="1" smtClean="0"/>
              <a:t>можемо</a:t>
            </a:r>
            <a:r>
              <a:rPr lang="ru-RU" sz="3200" dirty="0" smtClean="0"/>
              <a:t> </a:t>
            </a:r>
            <a:r>
              <a:rPr lang="ru-RU" sz="3200" dirty="0" err="1" smtClean="0"/>
              <a:t>отримати</a:t>
            </a:r>
            <a:r>
              <a:rPr lang="ru-RU" sz="3200" dirty="0" smtClean="0"/>
              <a:t> списки </a:t>
            </a:r>
            <a:r>
              <a:rPr lang="ru-RU" sz="3200" dirty="0" err="1" smtClean="0"/>
              <a:t>призерів</a:t>
            </a:r>
            <a:r>
              <a:rPr lang="ru-RU" sz="3200" dirty="0" smtClean="0"/>
              <a:t>, при </a:t>
            </a:r>
            <a:r>
              <a:rPr lang="ru-RU" sz="3200" dirty="0" err="1" smtClean="0"/>
              <a:t>чому</a:t>
            </a:r>
            <a:r>
              <a:rPr lang="ru-RU" sz="3200" dirty="0" smtClean="0"/>
              <a:t> </a:t>
            </a:r>
            <a:r>
              <a:rPr lang="ru-RU" sz="3200" dirty="0" err="1" smtClean="0"/>
              <a:t>зайняте</a:t>
            </a:r>
            <a:r>
              <a:rPr lang="ru-RU" sz="3200" dirty="0" smtClean="0"/>
              <a:t> </a:t>
            </a:r>
            <a:r>
              <a:rPr lang="ru-RU" sz="3200" dirty="0" err="1" smtClean="0"/>
              <a:t>місце</a:t>
            </a:r>
            <a:r>
              <a:rPr lang="ru-RU" sz="3200" dirty="0" smtClean="0"/>
              <a:t> </a:t>
            </a:r>
            <a:r>
              <a:rPr lang="ru-RU" sz="3200" dirty="0" err="1" smtClean="0"/>
              <a:t>повинне</a:t>
            </a:r>
            <a:r>
              <a:rPr lang="ru-RU" sz="3200" dirty="0" smtClean="0"/>
              <a:t> бути не </a:t>
            </a:r>
            <a:r>
              <a:rPr lang="ru-RU" sz="3200" dirty="0" err="1" smtClean="0"/>
              <a:t>вище</a:t>
            </a:r>
            <a:r>
              <a:rPr lang="ru-RU" sz="3200" dirty="0" smtClean="0"/>
              <a:t> 3. </a:t>
            </a:r>
            <a:r>
              <a:rPr lang="ru-RU" sz="3200" dirty="0" err="1" smtClean="0"/>
              <a:t>Також</a:t>
            </a:r>
            <a:r>
              <a:rPr lang="ru-RU" sz="3200" dirty="0" smtClean="0"/>
              <a:t> за </a:t>
            </a:r>
            <a:r>
              <a:rPr lang="ru-RU" sz="3200" dirty="0" err="1" smtClean="0"/>
              <a:t>певний</a:t>
            </a:r>
            <a:r>
              <a:rPr lang="ru-RU" sz="3200" dirty="0" smtClean="0"/>
              <a:t> </a:t>
            </a:r>
            <a:r>
              <a:rPr lang="ru-RU" sz="3200" dirty="0" err="1" smtClean="0"/>
              <a:t>період</a:t>
            </a:r>
            <a:r>
              <a:rPr lang="ru-RU" sz="3200" dirty="0" smtClean="0"/>
              <a:t> ми </a:t>
            </a:r>
            <a:r>
              <a:rPr lang="ru-RU" sz="3200" dirty="0" err="1" smtClean="0"/>
              <a:t>можемо</a:t>
            </a:r>
            <a:r>
              <a:rPr lang="ru-RU" sz="3200" dirty="0" smtClean="0"/>
              <a:t> </a:t>
            </a:r>
            <a:r>
              <a:rPr lang="ru-RU" sz="3200" dirty="0" err="1" smtClean="0"/>
              <a:t>переглянути</a:t>
            </a:r>
            <a:r>
              <a:rPr lang="ru-RU" sz="3200" dirty="0" smtClean="0"/>
              <a:t> </a:t>
            </a:r>
            <a:r>
              <a:rPr lang="ru-RU" sz="3200" dirty="0" err="1" smtClean="0"/>
              <a:t>спонсорів</a:t>
            </a:r>
            <a:r>
              <a:rPr lang="ru-RU" sz="3200" dirty="0" smtClean="0"/>
              <a:t> </a:t>
            </a:r>
            <a:r>
              <a:rPr lang="ru-RU" sz="3200" dirty="0" err="1" smtClean="0"/>
              <a:t>змагань</a:t>
            </a:r>
            <a:r>
              <a:rPr lang="ru-RU" sz="3200"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99" y="2852936"/>
            <a:ext cx="8064896"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00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Базовий метод </a:t>
            </a:r>
            <a:r>
              <a:rPr lang="en-US" dirty="0"/>
              <a:t>M</a:t>
            </a:r>
            <a:r>
              <a:rPr lang="en-US" dirty="0" smtClean="0"/>
              <a:t>enu()</a:t>
            </a:r>
            <a:endParaRPr lang="uk-UA" dirty="0"/>
          </a:p>
        </p:txBody>
      </p:sp>
      <p:sp>
        <p:nvSpPr>
          <p:cNvPr id="4" name="Объект 3"/>
          <p:cNvSpPr>
            <a:spLocks noGrp="1"/>
          </p:cNvSpPr>
          <p:nvPr>
            <p:ph sz="half" idx="2"/>
          </p:nvPr>
        </p:nvSpPr>
        <p:spPr>
          <a:xfrm>
            <a:off x="683568" y="3284984"/>
            <a:ext cx="7541165" cy="1728192"/>
          </a:xfrm>
        </p:spPr>
        <p:txBody>
          <a:bodyPr/>
          <a:lstStyle/>
          <a:p>
            <a:r>
              <a:rPr lang="uk-UA" dirty="0" smtClean="0"/>
              <a:t>Дає змогу викликати меню після закінчення роботи з певним пунктом меню</a:t>
            </a:r>
            <a:endParaRPr lang="uk-UA"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826579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03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40161"/>
            <a:ext cx="8856984" cy="1224136"/>
          </a:xfrm>
        </p:spPr>
        <p:txBody>
          <a:bodyPr>
            <a:normAutofit fontScale="90000"/>
          </a:bodyPr>
          <a:lstStyle/>
          <a:p>
            <a:r>
              <a:rPr lang="uk-UA" dirty="0" smtClean="0"/>
              <a:t>Безпосередньо ввід даних в базу</a:t>
            </a:r>
            <a:br>
              <a:rPr lang="uk-UA" dirty="0" smtClean="0"/>
            </a:br>
            <a:r>
              <a:rPr lang="uk-UA" dirty="0" smtClean="0"/>
              <a:t>Файл: </a:t>
            </a:r>
            <a:r>
              <a:rPr lang="en-US" dirty="0" smtClean="0"/>
              <a:t>Functions.cpp</a:t>
            </a:r>
            <a:endParaRPr lang="uk-UA" dirty="0"/>
          </a:p>
        </p:txBody>
      </p:sp>
      <p:sp>
        <p:nvSpPr>
          <p:cNvPr id="4" name="Объект 3"/>
          <p:cNvSpPr>
            <a:spLocks noGrp="1"/>
          </p:cNvSpPr>
          <p:nvPr>
            <p:ph sz="half" idx="2"/>
          </p:nvPr>
        </p:nvSpPr>
        <p:spPr>
          <a:xfrm>
            <a:off x="441581" y="4869160"/>
            <a:ext cx="7541165" cy="1728192"/>
          </a:xfrm>
        </p:spPr>
        <p:style>
          <a:lnRef idx="3">
            <a:schemeClr val="lt1"/>
          </a:lnRef>
          <a:fillRef idx="1">
            <a:schemeClr val="dk1"/>
          </a:fillRef>
          <a:effectRef idx="1">
            <a:schemeClr val="dk1"/>
          </a:effectRef>
          <a:fontRef idx="minor">
            <a:schemeClr val="lt1"/>
          </a:fontRef>
        </p:style>
        <p:txBody>
          <a:bodyPr>
            <a:normAutofit fontScale="70000" lnSpcReduction="20000"/>
          </a:bodyPr>
          <a:lstStyle/>
          <a:p>
            <a:pPr marL="0" indent="0">
              <a:buNone/>
            </a:pPr>
            <a:r>
              <a:rPr lang="uk-UA" dirty="0" smtClean="0"/>
              <a:t>Спершу використав конструкцію </a:t>
            </a:r>
            <a:r>
              <a:rPr lang="en-US" dirty="0" smtClean="0"/>
              <a:t>do{ }while.</a:t>
            </a:r>
          </a:p>
          <a:p>
            <a:pPr marL="0" indent="0">
              <a:buNone/>
            </a:pPr>
            <a:r>
              <a:rPr lang="uk-UA" dirty="0"/>
              <a:t>Тіло циклу </a:t>
            </a:r>
            <a:r>
              <a:rPr lang="uk-UA" dirty="0" err="1"/>
              <a:t>do</a:t>
            </a:r>
            <a:r>
              <a:rPr lang="uk-UA" dirty="0"/>
              <a:t> </a:t>
            </a:r>
            <a:r>
              <a:rPr lang="uk-UA" dirty="0" err="1"/>
              <a:t>while</a:t>
            </a:r>
            <a:r>
              <a:rPr lang="uk-UA" dirty="0"/>
              <a:t> завжди виконується хоча б один раз. Після виконання тіла циклу перевіряється умова. Якщо воно істинне, то виконання переходить до початку блоку </a:t>
            </a:r>
            <a:r>
              <a:rPr lang="uk-UA" dirty="0" err="1"/>
              <a:t>do</a:t>
            </a:r>
            <a:r>
              <a:rPr lang="uk-UA" dirty="0"/>
              <a:t> і тіло циклу виконується знову. </a:t>
            </a:r>
            <a:r>
              <a:rPr lang="uk-UA" dirty="0" smtClean="0"/>
              <a:t>Змінна </a:t>
            </a:r>
            <a:r>
              <a:rPr lang="uk-UA" dirty="0" err="1"/>
              <a:t>choice</a:t>
            </a:r>
            <a:r>
              <a:rPr lang="uk-UA" dirty="0"/>
              <a:t> повинна бути оголошена поза блоками </a:t>
            </a:r>
            <a:r>
              <a:rPr lang="uk-UA" dirty="0" err="1"/>
              <a:t>do</a:t>
            </a:r>
            <a:r>
              <a:rPr lang="uk-UA" dirty="0"/>
              <a:t> </a:t>
            </a:r>
            <a:r>
              <a:rPr lang="uk-UA" dirty="0" err="1"/>
              <a:t>while</a:t>
            </a:r>
            <a:r>
              <a:rPr lang="uk-UA" dirty="0"/>
              <a: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4297"/>
            <a:ext cx="5457825"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Заголовок 1"/>
          <p:cNvSpPr txBox="1">
            <a:spLocks/>
          </p:cNvSpPr>
          <p:nvPr/>
        </p:nvSpPr>
        <p:spPr>
          <a:xfrm>
            <a:off x="6228184" y="1412776"/>
            <a:ext cx="2736304" cy="2664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bg1">
                    <a:lumMod val="95000"/>
                  </a:schemeClr>
                </a:solidFill>
                <a:effectLst>
                  <a:outerShdw blurRad="38100" dist="38100" dir="2700000" algn="tl">
                    <a:srgbClr val="000000">
                      <a:alpha val="43137"/>
                    </a:srgbClr>
                  </a:outerShdw>
                </a:effectLst>
                <a:latin typeface="+mj-lt"/>
                <a:ea typeface="+mj-ea"/>
                <a:cs typeface="+mj-cs"/>
              </a:defRPr>
            </a:lvl1pPr>
          </a:lstStyle>
          <a:p>
            <a:r>
              <a:rPr lang="uk-UA" dirty="0" smtClean="0"/>
              <a:t>Перше, що </a:t>
            </a:r>
            <a:r>
              <a:rPr lang="uk-UA" dirty="0" err="1" smtClean="0"/>
              <a:t>потрібно-</a:t>
            </a:r>
            <a:r>
              <a:rPr lang="uk-UA" dirty="0" smtClean="0"/>
              <a:t> ввести кількість інфраструктур</a:t>
            </a:r>
            <a:endParaRPr lang="uk-UA" dirty="0"/>
          </a:p>
        </p:txBody>
      </p:sp>
    </p:spTree>
    <p:extLst>
      <p:ext uri="{BB962C8B-B14F-4D97-AF65-F5344CB8AC3E}">
        <p14:creationId xmlns:p14="http://schemas.microsoft.com/office/powerpoint/2010/main" val="325798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40161"/>
            <a:ext cx="8856984" cy="1224136"/>
          </a:xfrm>
        </p:spPr>
        <p:txBody>
          <a:bodyPr>
            <a:normAutofit fontScale="90000"/>
          </a:bodyPr>
          <a:lstStyle/>
          <a:p>
            <a:r>
              <a:rPr lang="uk-UA" dirty="0" smtClean="0"/>
              <a:t>Безпосередньо ввід даних в базу</a:t>
            </a:r>
            <a:br>
              <a:rPr lang="uk-UA" dirty="0" smtClean="0"/>
            </a:br>
            <a:r>
              <a:rPr lang="uk-UA" dirty="0" smtClean="0"/>
              <a:t>Файл: </a:t>
            </a:r>
            <a:r>
              <a:rPr lang="en-US" dirty="0" smtClean="0"/>
              <a:t>Functions.cpp</a:t>
            </a:r>
            <a:endParaRPr lang="uk-UA" dirty="0"/>
          </a:p>
        </p:txBody>
      </p:sp>
      <p:sp>
        <p:nvSpPr>
          <p:cNvPr id="4" name="Объект 3"/>
          <p:cNvSpPr>
            <a:spLocks noGrp="1"/>
          </p:cNvSpPr>
          <p:nvPr>
            <p:ph sz="half" idx="2"/>
          </p:nvPr>
        </p:nvSpPr>
        <p:spPr>
          <a:xfrm>
            <a:off x="441581" y="4869160"/>
            <a:ext cx="7541165" cy="1728192"/>
          </a:xfrm>
        </p:spPr>
        <p:style>
          <a:lnRef idx="3">
            <a:schemeClr val="lt1"/>
          </a:lnRef>
          <a:fillRef idx="1">
            <a:schemeClr val="dk1"/>
          </a:fillRef>
          <a:effectRef idx="1">
            <a:schemeClr val="dk1"/>
          </a:effectRef>
          <a:fontRef idx="minor">
            <a:schemeClr val="lt1"/>
          </a:fontRef>
        </p:style>
        <p:txBody>
          <a:bodyPr>
            <a:normAutofit lnSpcReduction="10000"/>
          </a:bodyPr>
          <a:lstStyle/>
          <a:p>
            <a:pPr marL="0" indent="0">
              <a:buNone/>
            </a:pPr>
            <a:r>
              <a:rPr lang="uk-UA" dirty="0" smtClean="0"/>
              <a:t>Для кожного типу інфраструктур ми вводимо його характерні атрибути, спонсорів, змагання, тренерів, вид спорту, для якого призначена споруда.</a:t>
            </a:r>
            <a:endParaRPr lang="uk-UA" dirty="0"/>
          </a:p>
        </p:txBody>
      </p:sp>
      <p:sp>
        <p:nvSpPr>
          <p:cNvPr id="6" name="Заголовок 1"/>
          <p:cNvSpPr txBox="1">
            <a:spLocks/>
          </p:cNvSpPr>
          <p:nvPr/>
        </p:nvSpPr>
        <p:spPr>
          <a:xfrm>
            <a:off x="5436096" y="1414195"/>
            <a:ext cx="3240360" cy="2664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bg1">
                    <a:lumMod val="95000"/>
                  </a:schemeClr>
                </a:solidFill>
                <a:effectLst>
                  <a:outerShdw blurRad="38100" dist="38100" dir="2700000" algn="tl">
                    <a:srgbClr val="000000">
                      <a:alpha val="43137"/>
                    </a:srgbClr>
                  </a:outerShdw>
                </a:effectLst>
                <a:latin typeface="+mj-lt"/>
                <a:ea typeface="+mj-ea"/>
                <a:cs typeface="+mj-cs"/>
              </a:defRPr>
            </a:lvl1pPr>
          </a:lstStyle>
          <a:p>
            <a:r>
              <a:rPr lang="uk-UA" dirty="0" smtClean="0"/>
              <a:t>Для кожної споруди </a:t>
            </a:r>
            <a:r>
              <a:rPr lang="uk-UA" dirty="0" err="1" smtClean="0"/>
              <a:t>прописуєм</a:t>
            </a:r>
            <a:r>
              <a:rPr lang="uk-UA" dirty="0" smtClean="0"/>
              <a:t> код, зманюючи характерні атрибути.</a:t>
            </a:r>
            <a:endParaRPr lang="uk-UA"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36847"/>
            <a:ext cx="4608512" cy="350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22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40161"/>
            <a:ext cx="8856984" cy="1224136"/>
          </a:xfrm>
        </p:spPr>
        <p:txBody>
          <a:bodyPr>
            <a:normAutofit fontScale="90000"/>
          </a:bodyPr>
          <a:lstStyle/>
          <a:p>
            <a:r>
              <a:rPr lang="uk-UA" dirty="0" smtClean="0"/>
              <a:t>Безпосередньо ввід даних в базу</a:t>
            </a:r>
            <a:br>
              <a:rPr lang="uk-UA" dirty="0" smtClean="0"/>
            </a:br>
            <a:r>
              <a:rPr lang="uk-UA" dirty="0" smtClean="0"/>
              <a:t>Файл: </a:t>
            </a:r>
            <a:r>
              <a:rPr lang="en-US" dirty="0" smtClean="0"/>
              <a:t>Functions.cpp</a:t>
            </a:r>
            <a:endParaRPr lang="uk-UA" dirty="0"/>
          </a:p>
        </p:txBody>
      </p:sp>
      <p:sp>
        <p:nvSpPr>
          <p:cNvPr id="4" name="Объект 3"/>
          <p:cNvSpPr>
            <a:spLocks noGrp="1"/>
          </p:cNvSpPr>
          <p:nvPr>
            <p:ph sz="half" idx="2"/>
          </p:nvPr>
        </p:nvSpPr>
        <p:spPr>
          <a:xfrm>
            <a:off x="683569" y="4293096"/>
            <a:ext cx="7848871" cy="2304256"/>
          </a:xfrm>
        </p:spPr>
        <p:style>
          <a:lnRef idx="2">
            <a:schemeClr val="accent5">
              <a:shade val="50000"/>
            </a:schemeClr>
          </a:lnRef>
          <a:fillRef idx="1">
            <a:schemeClr val="accent5"/>
          </a:fillRef>
          <a:effectRef idx="0">
            <a:schemeClr val="accent5"/>
          </a:effectRef>
          <a:fontRef idx="minor">
            <a:schemeClr val="lt1"/>
          </a:fontRef>
        </p:style>
        <p:txBody>
          <a:bodyPr>
            <a:normAutofit fontScale="62500" lnSpcReduction="20000"/>
          </a:bodyPr>
          <a:lstStyle/>
          <a:p>
            <a:pPr marL="0" indent="0">
              <a:buNone/>
            </a:pPr>
            <a:r>
              <a:rPr lang="uk-UA" dirty="0">
                <a:solidFill>
                  <a:schemeClr val="tx1"/>
                </a:solidFill>
              </a:rPr>
              <a:t>По суті, для операторів </a:t>
            </a:r>
            <a:r>
              <a:rPr lang="uk-UA" dirty="0" err="1" smtClean="0">
                <a:solidFill>
                  <a:schemeClr val="tx1"/>
                </a:solidFill>
              </a:rPr>
              <a:t>cin</a:t>
            </a:r>
            <a:r>
              <a:rPr lang="uk-UA" dirty="0">
                <a:solidFill>
                  <a:schemeClr val="tx1"/>
                </a:solidFill>
              </a:rPr>
              <a:t>, які </a:t>
            </a:r>
            <a:r>
              <a:rPr lang="uk-UA" dirty="0" smtClean="0">
                <a:solidFill>
                  <a:schemeClr val="tx1"/>
                </a:solidFill>
              </a:rPr>
              <a:t>використовуються перед </a:t>
            </a:r>
            <a:r>
              <a:rPr lang="uk-UA" dirty="0">
                <a:solidFill>
                  <a:schemeClr val="tx1"/>
                </a:solidFill>
              </a:rPr>
              <a:t>викликом </a:t>
            </a:r>
            <a:r>
              <a:rPr lang="uk-UA" dirty="0" err="1">
                <a:solidFill>
                  <a:schemeClr val="tx1"/>
                </a:solidFill>
              </a:rPr>
              <a:t>getline</a:t>
            </a:r>
            <a:r>
              <a:rPr lang="uk-UA" dirty="0">
                <a:solidFill>
                  <a:schemeClr val="tx1"/>
                </a:solidFill>
              </a:rPr>
              <a:t>, тому що, коли користувач вводить щось з </a:t>
            </a:r>
            <a:r>
              <a:rPr lang="uk-UA" dirty="0" err="1" smtClean="0">
                <a:solidFill>
                  <a:schemeClr val="tx1"/>
                </a:solidFill>
              </a:rPr>
              <a:t>cin</a:t>
            </a:r>
            <a:r>
              <a:rPr lang="uk-UA" dirty="0">
                <a:solidFill>
                  <a:schemeClr val="tx1"/>
                </a:solidFill>
              </a:rPr>
              <a:t>, вони натискають </a:t>
            </a:r>
            <a:r>
              <a:rPr lang="uk-UA" dirty="0" err="1">
                <a:solidFill>
                  <a:schemeClr val="tx1"/>
                </a:solidFill>
              </a:rPr>
              <a:t>enter</a:t>
            </a:r>
            <a:r>
              <a:rPr lang="uk-UA" dirty="0">
                <a:solidFill>
                  <a:schemeClr val="tx1"/>
                </a:solidFill>
              </a:rPr>
              <a:t> </a:t>
            </a:r>
            <a:r>
              <a:rPr lang="uk-UA" dirty="0" smtClean="0">
                <a:solidFill>
                  <a:schemeClr val="tx1"/>
                </a:solidFill>
              </a:rPr>
              <a:t>a </a:t>
            </a:r>
            <a:r>
              <a:rPr lang="uk-UA" dirty="0">
                <a:solidFill>
                  <a:schemeClr val="tx1"/>
                </a:solidFill>
              </a:rPr>
              <a:t>'\ </a:t>
            </a:r>
            <a:r>
              <a:rPr lang="uk-UA" dirty="0" err="1" smtClean="0">
                <a:solidFill>
                  <a:schemeClr val="tx1"/>
                </a:solidFill>
              </a:rPr>
              <a:t>n‘</a:t>
            </a:r>
            <a:r>
              <a:rPr lang="uk-UA" dirty="0" smtClean="0">
                <a:solidFill>
                  <a:schemeClr val="tx1"/>
                </a:solidFill>
              </a:rPr>
              <a:t>  </a:t>
            </a:r>
            <a:r>
              <a:rPr lang="uk-UA" dirty="0" err="1" smtClean="0">
                <a:solidFill>
                  <a:schemeClr val="tx1"/>
                </a:solidFill>
              </a:rPr>
              <a:t>char</a:t>
            </a:r>
            <a:r>
              <a:rPr lang="uk-UA" dirty="0" smtClean="0">
                <a:solidFill>
                  <a:schemeClr val="tx1"/>
                </a:solidFill>
              </a:rPr>
              <a:t> </a:t>
            </a:r>
            <a:r>
              <a:rPr lang="uk-UA" dirty="0">
                <a:solidFill>
                  <a:schemeClr val="tx1"/>
                </a:solidFill>
              </a:rPr>
              <a:t>потрапляє в </a:t>
            </a:r>
            <a:r>
              <a:rPr lang="uk-UA" dirty="0" err="1">
                <a:solidFill>
                  <a:schemeClr val="tx1"/>
                </a:solidFill>
              </a:rPr>
              <a:t>cin</a:t>
            </a:r>
            <a:r>
              <a:rPr lang="uk-UA" dirty="0">
                <a:solidFill>
                  <a:schemeClr val="tx1"/>
                </a:solidFill>
              </a:rPr>
              <a:t> буфер. Потім, якщо ви використовуєте </a:t>
            </a:r>
            <a:r>
              <a:rPr lang="uk-UA" dirty="0" err="1">
                <a:solidFill>
                  <a:schemeClr val="tx1"/>
                </a:solidFill>
              </a:rPr>
              <a:t>getline</a:t>
            </a:r>
            <a:r>
              <a:rPr lang="uk-UA" dirty="0">
                <a:solidFill>
                  <a:schemeClr val="tx1"/>
                </a:solidFill>
              </a:rPr>
              <a:t>, він отримує новий рядок </a:t>
            </a:r>
            <a:r>
              <a:rPr lang="uk-UA" dirty="0" err="1">
                <a:solidFill>
                  <a:schemeClr val="tx1"/>
                </a:solidFill>
              </a:rPr>
              <a:t>char</a:t>
            </a:r>
            <a:r>
              <a:rPr lang="uk-UA" dirty="0">
                <a:solidFill>
                  <a:schemeClr val="tx1"/>
                </a:solidFill>
              </a:rPr>
              <a:t> замість потрібного рядка. Таким чином, ви робите </a:t>
            </a:r>
            <a:r>
              <a:rPr lang="uk-UA" dirty="0" err="1" smtClean="0">
                <a:solidFill>
                  <a:schemeClr val="tx1"/>
                </a:solidFill>
              </a:rPr>
              <a:t>cin.ignore</a:t>
            </a:r>
            <a:r>
              <a:rPr lang="uk-UA" dirty="0" smtClean="0">
                <a:solidFill>
                  <a:schemeClr val="tx1"/>
                </a:solidFill>
              </a:rPr>
              <a:t> () </a:t>
            </a:r>
            <a:r>
              <a:rPr lang="uk-UA" dirty="0">
                <a:solidFill>
                  <a:schemeClr val="tx1"/>
                </a:solidFill>
              </a:rPr>
              <a:t>і повинні очистити буфер до потрібного рядка. </a:t>
            </a:r>
            <a:endParaRPr lang="en-US" dirty="0" smtClean="0">
              <a:solidFill>
                <a:schemeClr val="tx1"/>
              </a:solidFill>
            </a:endParaRPr>
          </a:p>
          <a:p>
            <a:pPr marL="0" indent="0">
              <a:buNone/>
            </a:pPr>
            <a:endParaRPr lang="en-US" dirty="0" smtClean="0"/>
          </a:p>
          <a:p>
            <a:pPr marL="0" indent="0">
              <a:buNone/>
            </a:pPr>
            <a:r>
              <a:rPr lang="uk-UA" dirty="0" smtClean="0"/>
              <a:t>Якщо </a:t>
            </a:r>
            <a:r>
              <a:rPr lang="uk-UA" dirty="0"/>
              <a:t>формально описувати </a:t>
            </a:r>
            <a:r>
              <a:rPr lang="uk-UA" dirty="0" smtClean="0"/>
              <a:t>функціонал</a:t>
            </a:r>
            <a:r>
              <a:rPr lang="en-US" dirty="0" smtClean="0"/>
              <a:t> </a:t>
            </a:r>
            <a:r>
              <a:rPr lang="en-US" dirty="0" err="1" smtClean="0"/>
              <a:t>cin.getline</a:t>
            </a:r>
            <a:r>
              <a:rPr lang="en-US" dirty="0" smtClean="0"/>
              <a:t>()</a:t>
            </a:r>
            <a:r>
              <a:rPr lang="uk-UA" dirty="0" smtClean="0"/>
              <a:t>, </a:t>
            </a:r>
            <a:r>
              <a:rPr lang="uk-UA" dirty="0"/>
              <a:t>то вона отримує дані з вхідного потоку до строкового роздільник, яка не записується в отриманий масив даних.</a:t>
            </a:r>
            <a:endParaRPr lang="uk-UA" dirty="0">
              <a:solidFill>
                <a:schemeClr val="tx1"/>
              </a:solidFill>
            </a:endParaRPr>
          </a:p>
        </p:txBody>
      </p:sp>
      <p:sp>
        <p:nvSpPr>
          <p:cNvPr id="6" name="Заголовок 1"/>
          <p:cNvSpPr txBox="1">
            <a:spLocks/>
          </p:cNvSpPr>
          <p:nvPr/>
        </p:nvSpPr>
        <p:spPr>
          <a:xfrm>
            <a:off x="5436096" y="1414195"/>
            <a:ext cx="3240360" cy="266429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bg1">
                    <a:lumMod val="95000"/>
                  </a:schemeClr>
                </a:solidFill>
                <a:effectLst>
                  <a:outerShdw blurRad="38100" dist="38100" dir="2700000" algn="tl">
                    <a:srgbClr val="000000">
                      <a:alpha val="43137"/>
                    </a:srgbClr>
                  </a:outerShdw>
                </a:effectLst>
                <a:latin typeface="+mj-lt"/>
                <a:ea typeface="+mj-ea"/>
                <a:cs typeface="+mj-cs"/>
              </a:defRPr>
            </a:lvl1pPr>
          </a:lstStyle>
          <a:p>
            <a:endParaRPr lang="uk-UA"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34994"/>
            <a:ext cx="7920880" cy="266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11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40161"/>
            <a:ext cx="8856984" cy="1224136"/>
          </a:xfrm>
        </p:spPr>
        <p:txBody>
          <a:bodyPr>
            <a:normAutofit/>
          </a:bodyPr>
          <a:lstStyle/>
          <a:p>
            <a:r>
              <a:rPr lang="uk-UA" dirty="0" smtClean="0"/>
              <a:t>Передбачення програмою помилок </a:t>
            </a:r>
            <a:endParaRPr lang="uk-UA" dirty="0"/>
          </a:p>
        </p:txBody>
      </p:sp>
      <p:sp>
        <p:nvSpPr>
          <p:cNvPr id="4" name="Объект 3"/>
          <p:cNvSpPr>
            <a:spLocks noGrp="1"/>
          </p:cNvSpPr>
          <p:nvPr>
            <p:ph sz="half" idx="2"/>
          </p:nvPr>
        </p:nvSpPr>
        <p:spPr>
          <a:xfrm>
            <a:off x="441581" y="4869160"/>
            <a:ext cx="7541165" cy="1728192"/>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uk-UA" dirty="0" smtClean="0"/>
              <a:t>При невірному вводі цифри або запиту програма буде видавати </a:t>
            </a:r>
            <a:r>
              <a:rPr lang="uk-UA" dirty="0"/>
              <a:t>п</a:t>
            </a:r>
            <a:r>
              <a:rPr lang="uk-UA" dirty="0" smtClean="0"/>
              <a:t>омилку і попросить користувача повторити спробу.</a:t>
            </a:r>
            <a:endParaRPr lang="uk-UA" dirty="0"/>
          </a:p>
        </p:txBody>
      </p:sp>
      <p:sp>
        <p:nvSpPr>
          <p:cNvPr id="6" name="Заголовок 1"/>
          <p:cNvSpPr txBox="1">
            <a:spLocks/>
          </p:cNvSpPr>
          <p:nvPr/>
        </p:nvSpPr>
        <p:spPr>
          <a:xfrm>
            <a:off x="5436096" y="1414195"/>
            <a:ext cx="3240360" cy="266429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bg1">
                    <a:lumMod val="95000"/>
                  </a:schemeClr>
                </a:solidFill>
                <a:effectLst>
                  <a:outerShdw blurRad="38100" dist="38100" dir="2700000" algn="tl">
                    <a:srgbClr val="000000">
                      <a:alpha val="43137"/>
                    </a:srgbClr>
                  </a:outerShdw>
                </a:effectLst>
                <a:latin typeface="+mj-lt"/>
                <a:ea typeface="+mj-ea"/>
                <a:cs typeface="+mj-cs"/>
              </a:defRPr>
            </a:lvl1pPr>
          </a:lstStyle>
          <a:p>
            <a:endParaRPr lang="uk-U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1340768"/>
            <a:ext cx="86582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9" y="3429000"/>
            <a:ext cx="82677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36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Ввід даних у базу</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340768"/>
            <a:ext cx="5040560" cy="1788586"/>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2316159"/>
            <a:ext cx="4873228" cy="1937649"/>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573016"/>
            <a:ext cx="5481648" cy="2072440"/>
          </a:xfrm>
          <a:prstGeom prst="rect">
            <a:avLst/>
          </a:prstGeom>
        </p:spPr>
      </p:pic>
    </p:spTree>
    <p:extLst>
      <p:ext uri="{BB962C8B-B14F-4D97-AF65-F5344CB8AC3E}">
        <p14:creationId xmlns:p14="http://schemas.microsoft.com/office/powerpoint/2010/main" val="223360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19872" y="116632"/>
            <a:ext cx="7272808" cy="720080"/>
          </a:xfrm>
        </p:spPr>
        <p:txBody>
          <a:bodyPr>
            <a:normAutofit fontScale="90000"/>
          </a:bodyPr>
          <a:lstStyle/>
          <a:p>
            <a:r>
              <a:rPr lang="uk-UA" dirty="0" smtClean="0"/>
              <a:t>Пункт меню (1)</a:t>
            </a:r>
            <a:endParaRPr lang="uk-UA" dirty="0"/>
          </a:p>
        </p:txBody>
      </p:sp>
      <p:pic>
        <p:nvPicPr>
          <p:cNvPr id="5" name="Объект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504" y="188640"/>
            <a:ext cx="4321175" cy="1778021"/>
          </a:xfrm>
        </p:spPr>
      </p:pic>
      <p:pic>
        <p:nvPicPr>
          <p:cNvPr id="6" name="Объект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7504" y="1988840"/>
            <a:ext cx="4321175" cy="2225405"/>
          </a:xfr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4221088"/>
            <a:ext cx="4343648" cy="2263492"/>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8954" y="836712"/>
            <a:ext cx="4655046" cy="4724400"/>
          </a:xfrm>
          <a:prstGeom prst="rect">
            <a:avLst/>
          </a:prstGeom>
        </p:spPr>
      </p:pic>
    </p:spTree>
    <p:extLst>
      <p:ext uri="{BB962C8B-B14F-4D97-AF65-F5344CB8AC3E}">
        <p14:creationId xmlns:p14="http://schemas.microsoft.com/office/powerpoint/2010/main" val="387070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Пункт меню (2)</a:t>
            </a:r>
            <a:endParaRPr lang="uk-UA" dirty="0"/>
          </a:p>
        </p:txBody>
      </p:sp>
      <p:pic>
        <p:nvPicPr>
          <p:cNvPr id="5" name="Объект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83768" y="1772816"/>
            <a:ext cx="4467656" cy="4392488"/>
          </a:xfrm>
        </p:spPr>
      </p:pic>
    </p:spTree>
    <p:extLst>
      <p:ext uri="{BB962C8B-B14F-4D97-AF65-F5344CB8AC3E}">
        <p14:creationId xmlns:p14="http://schemas.microsoft.com/office/powerpoint/2010/main" val="334944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Пункт меню </a:t>
            </a:r>
            <a:r>
              <a:rPr lang="uk-UA" dirty="0" smtClean="0"/>
              <a:t>«Спортсмени»</a:t>
            </a:r>
            <a:endParaRPr lang="uk-UA" dirty="0"/>
          </a:p>
        </p:txBody>
      </p:sp>
      <p:pic>
        <p:nvPicPr>
          <p:cNvPr id="6" name="Объект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79712" y="1628800"/>
            <a:ext cx="5492295" cy="3888432"/>
          </a:xfrm>
        </p:spPr>
      </p:pic>
    </p:spTree>
    <p:extLst>
      <p:ext uri="{BB962C8B-B14F-4D97-AF65-F5344CB8AC3E}">
        <p14:creationId xmlns:p14="http://schemas.microsoft.com/office/powerpoint/2010/main" val="233512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smtClean="0"/>
              <a:t>Основні</a:t>
            </a:r>
            <a:r>
              <a:rPr lang="ru-RU" dirty="0" smtClean="0"/>
              <a:t> </a:t>
            </a:r>
            <a:r>
              <a:rPr lang="ru-RU" dirty="0" err="1" smtClean="0"/>
              <a:t>функції</a:t>
            </a:r>
            <a:r>
              <a:rPr lang="ru-RU" dirty="0" smtClean="0"/>
              <a:t> </a:t>
            </a:r>
            <a:r>
              <a:rPr lang="ru-RU" dirty="0" err="1" smtClean="0"/>
              <a:t>курсової</a:t>
            </a:r>
            <a:r>
              <a:rPr lang="ru-RU" dirty="0" smtClean="0"/>
              <a:t> </a:t>
            </a:r>
            <a:r>
              <a:rPr lang="ru-RU" dirty="0" err="1" smtClean="0"/>
              <a:t>роботи</a:t>
            </a:r>
            <a:r>
              <a:rPr lang="en-US" dirty="0" smtClean="0"/>
              <a:t>:</a:t>
            </a:r>
            <a:endParaRPr lang="ru-RU" dirty="0"/>
          </a:p>
        </p:txBody>
      </p:sp>
      <p:sp>
        <p:nvSpPr>
          <p:cNvPr id="27" name="Line 256"/>
          <p:cNvSpPr>
            <a:spLocks noChangeShapeType="1"/>
          </p:cNvSpPr>
          <p:nvPr/>
        </p:nvSpPr>
        <p:spPr bwMode="gray">
          <a:xfrm>
            <a:off x="1004927" y="2331289"/>
            <a:ext cx="4800600" cy="0"/>
          </a:xfrm>
          <a:prstGeom prst="line">
            <a:avLst/>
          </a:prstGeom>
          <a:noFill/>
          <a:ln w="25400">
            <a:solidFill>
              <a:schemeClr val="accent2">
                <a:lumMod val="40000"/>
                <a:lumOff val="6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28" name="Rectangle 257"/>
          <p:cNvSpPr>
            <a:spLocks noChangeArrowheads="1"/>
          </p:cNvSpPr>
          <p:nvPr/>
        </p:nvSpPr>
        <p:spPr bwMode="gray">
          <a:xfrm rot="3419336">
            <a:off x="648756" y="1755027"/>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ru-RU">
              <a:solidFill>
                <a:srgbClr val="FF0000"/>
              </a:solidFill>
            </a:endParaRPr>
          </a:p>
        </p:txBody>
      </p:sp>
      <p:sp>
        <p:nvSpPr>
          <p:cNvPr id="29" name="Text Box 258"/>
          <p:cNvSpPr txBox="1">
            <a:spLocks noChangeArrowheads="1"/>
          </p:cNvSpPr>
          <p:nvPr/>
        </p:nvSpPr>
        <p:spPr bwMode="gray">
          <a:xfrm>
            <a:off x="2071727" y="1842339"/>
            <a:ext cx="1733167" cy="461665"/>
          </a:xfrm>
          <a:prstGeom prst="rect">
            <a:avLst/>
          </a:prstGeom>
          <a:noFill/>
          <a:ln w="9525" algn="ctr">
            <a:noFill/>
            <a:miter lim="800000"/>
            <a:headEnd/>
            <a:tailEnd/>
          </a:ln>
          <a:effectLst/>
        </p:spPr>
        <p:txBody>
          <a:bodyPr wrap="none">
            <a:spAutoFit/>
          </a:bodyPr>
          <a:lstStyle/>
          <a:p>
            <a:pPr eaLnBrk="0" hangingPunct="0"/>
            <a:r>
              <a:rPr lang="ru-RU" sz="2400" dirty="0" err="1" smtClean="0">
                <a:solidFill>
                  <a:schemeClr val="accent2">
                    <a:lumMod val="40000"/>
                    <a:lumOff val="60000"/>
                  </a:schemeClr>
                </a:solidFill>
                <a:latin typeface="Arial" charset="0"/>
              </a:rPr>
              <a:t>Ввід</a:t>
            </a:r>
            <a:r>
              <a:rPr lang="ru-RU" sz="2400" dirty="0" smtClean="0">
                <a:solidFill>
                  <a:schemeClr val="accent2">
                    <a:lumMod val="40000"/>
                    <a:lumOff val="60000"/>
                  </a:schemeClr>
                </a:solidFill>
                <a:latin typeface="Arial" charset="0"/>
              </a:rPr>
              <a:t> </a:t>
            </a:r>
            <a:r>
              <a:rPr lang="ru-RU" sz="2400" dirty="0" err="1" smtClean="0">
                <a:solidFill>
                  <a:schemeClr val="accent2">
                    <a:lumMod val="40000"/>
                    <a:lumOff val="60000"/>
                  </a:schemeClr>
                </a:solidFill>
                <a:latin typeface="Arial" charset="0"/>
              </a:rPr>
              <a:t>даних</a:t>
            </a:r>
            <a:endParaRPr lang="en-US" sz="2400" dirty="0">
              <a:solidFill>
                <a:schemeClr val="accent2">
                  <a:lumMod val="40000"/>
                  <a:lumOff val="60000"/>
                </a:schemeClr>
              </a:solidFill>
              <a:latin typeface="Arial" charset="0"/>
            </a:endParaRPr>
          </a:p>
        </p:txBody>
      </p:sp>
      <p:sp>
        <p:nvSpPr>
          <p:cNvPr id="30" name="Text Box 259"/>
          <p:cNvSpPr txBox="1">
            <a:spLocks noChangeArrowheads="1"/>
          </p:cNvSpPr>
          <p:nvPr/>
        </p:nvSpPr>
        <p:spPr bwMode="gray">
          <a:xfrm>
            <a:off x="776327" y="1797889"/>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1</a:t>
            </a:r>
          </a:p>
        </p:txBody>
      </p:sp>
      <p:sp>
        <p:nvSpPr>
          <p:cNvPr id="31" name="Line 260"/>
          <p:cNvSpPr>
            <a:spLocks noChangeShapeType="1"/>
          </p:cNvSpPr>
          <p:nvPr/>
        </p:nvSpPr>
        <p:spPr bwMode="gray">
          <a:xfrm>
            <a:off x="1004927" y="3169489"/>
            <a:ext cx="4800600" cy="0"/>
          </a:xfrm>
          <a:prstGeom prst="line">
            <a:avLst/>
          </a:prstGeom>
          <a:noFill/>
          <a:ln w="25400">
            <a:solidFill>
              <a:schemeClr val="accent2">
                <a:lumMod val="40000"/>
                <a:lumOff val="6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32" name="Rectangle 261"/>
          <p:cNvSpPr>
            <a:spLocks noChangeArrowheads="1"/>
          </p:cNvSpPr>
          <p:nvPr/>
        </p:nvSpPr>
        <p:spPr bwMode="gray">
          <a:xfrm rot="3419336">
            <a:off x="720764" y="2593227"/>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endParaRPr lang="ru-RU"/>
          </a:p>
        </p:txBody>
      </p:sp>
      <p:sp>
        <p:nvSpPr>
          <p:cNvPr id="33" name="Text Box 262"/>
          <p:cNvSpPr txBox="1">
            <a:spLocks noChangeArrowheads="1"/>
          </p:cNvSpPr>
          <p:nvPr/>
        </p:nvSpPr>
        <p:spPr bwMode="gray">
          <a:xfrm>
            <a:off x="776327" y="2636089"/>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2</a:t>
            </a:r>
          </a:p>
        </p:txBody>
      </p:sp>
      <p:sp>
        <p:nvSpPr>
          <p:cNvPr id="34" name="Line 263"/>
          <p:cNvSpPr>
            <a:spLocks noChangeShapeType="1"/>
          </p:cNvSpPr>
          <p:nvPr/>
        </p:nvSpPr>
        <p:spPr bwMode="gray">
          <a:xfrm>
            <a:off x="1006514" y="4006103"/>
            <a:ext cx="6877853" cy="0"/>
          </a:xfrm>
          <a:prstGeom prst="line">
            <a:avLst/>
          </a:prstGeom>
          <a:noFill/>
          <a:ln w="25400">
            <a:solidFill>
              <a:schemeClr val="accent2">
                <a:lumMod val="40000"/>
                <a:lumOff val="6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35" name="Rectangle 264"/>
          <p:cNvSpPr>
            <a:spLocks noChangeArrowheads="1"/>
          </p:cNvSpPr>
          <p:nvPr/>
        </p:nvSpPr>
        <p:spPr bwMode="gray">
          <a:xfrm rot="3419336">
            <a:off x="720764" y="3431427"/>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endParaRPr lang="ru-RU"/>
          </a:p>
        </p:txBody>
      </p:sp>
      <p:sp>
        <p:nvSpPr>
          <p:cNvPr id="36" name="Text Box 265"/>
          <p:cNvSpPr txBox="1">
            <a:spLocks noChangeArrowheads="1"/>
          </p:cNvSpPr>
          <p:nvPr/>
        </p:nvSpPr>
        <p:spPr bwMode="gray">
          <a:xfrm>
            <a:off x="776327" y="3474289"/>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FFFFFF"/>
                </a:solidFill>
                <a:latin typeface="Arial" charset="0"/>
              </a:rPr>
              <a:t>3</a:t>
            </a:r>
          </a:p>
        </p:txBody>
      </p:sp>
      <p:sp>
        <p:nvSpPr>
          <p:cNvPr id="40" name="Text Box 269"/>
          <p:cNvSpPr txBox="1">
            <a:spLocks noChangeArrowheads="1"/>
          </p:cNvSpPr>
          <p:nvPr/>
        </p:nvSpPr>
        <p:spPr bwMode="gray">
          <a:xfrm>
            <a:off x="2071727" y="2700383"/>
            <a:ext cx="3902735" cy="461665"/>
          </a:xfrm>
          <a:prstGeom prst="rect">
            <a:avLst/>
          </a:prstGeom>
          <a:noFill/>
          <a:ln w="9525" algn="ctr">
            <a:noFill/>
            <a:miter lim="800000"/>
            <a:headEnd/>
            <a:tailEnd/>
          </a:ln>
          <a:effectLst/>
        </p:spPr>
        <p:txBody>
          <a:bodyPr wrap="none">
            <a:spAutoFit/>
          </a:bodyPr>
          <a:lstStyle/>
          <a:p>
            <a:pPr eaLnBrk="0" hangingPunct="0"/>
            <a:r>
              <a:rPr lang="ru-RU" sz="2400" dirty="0" smtClean="0">
                <a:solidFill>
                  <a:schemeClr val="accent2">
                    <a:lumMod val="40000"/>
                    <a:lumOff val="60000"/>
                  </a:schemeClr>
                </a:solidFill>
                <a:latin typeface="Arial" charset="0"/>
              </a:rPr>
              <a:t>Перегляд </a:t>
            </a:r>
            <a:r>
              <a:rPr lang="ru-RU" sz="2400" dirty="0" err="1" smtClean="0">
                <a:solidFill>
                  <a:schemeClr val="accent2">
                    <a:lumMod val="40000"/>
                    <a:lumOff val="60000"/>
                  </a:schemeClr>
                </a:solidFill>
                <a:latin typeface="Arial" charset="0"/>
              </a:rPr>
              <a:t>введених</a:t>
            </a:r>
            <a:r>
              <a:rPr lang="ru-RU" sz="2400" dirty="0" smtClean="0">
                <a:solidFill>
                  <a:schemeClr val="accent2">
                    <a:lumMod val="40000"/>
                    <a:lumOff val="60000"/>
                  </a:schemeClr>
                </a:solidFill>
                <a:latin typeface="Arial" charset="0"/>
              </a:rPr>
              <a:t> </a:t>
            </a:r>
            <a:r>
              <a:rPr lang="ru-RU" sz="2400" dirty="0" err="1" smtClean="0">
                <a:solidFill>
                  <a:schemeClr val="accent2">
                    <a:lumMod val="40000"/>
                    <a:lumOff val="60000"/>
                  </a:schemeClr>
                </a:solidFill>
                <a:latin typeface="Arial" charset="0"/>
              </a:rPr>
              <a:t>даних</a:t>
            </a:r>
            <a:endParaRPr lang="en-US" sz="2400" dirty="0">
              <a:solidFill>
                <a:schemeClr val="accent2">
                  <a:lumMod val="40000"/>
                  <a:lumOff val="60000"/>
                </a:schemeClr>
              </a:solidFill>
              <a:latin typeface="Arial" charset="0"/>
            </a:endParaRPr>
          </a:p>
        </p:txBody>
      </p:sp>
      <p:sp>
        <p:nvSpPr>
          <p:cNvPr id="41" name="Text Box 270"/>
          <p:cNvSpPr txBox="1">
            <a:spLocks noChangeArrowheads="1"/>
          </p:cNvSpPr>
          <p:nvPr/>
        </p:nvSpPr>
        <p:spPr bwMode="gray">
          <a:xfrm>
            <a:off x="1547664" y="3484563"/>
            <a:ext cx="6482031" cy="461665"/>
          </a:xfrm>
          <a:prstGeom prst="rect">
            <a:avLst/>
          </a:prstGeom>
          <a:noFill/>
          <a:ln w="9525" algn="ctr">
            <a:noFill/>
            <a:miter lim="800000"/>
            <a:headEnd/>
            <a:tailEnd/>
          </a:ln>
          <a:effectLst/>
        </p:spPr>
        <p:txBody>
          <a:bodyPr wrap="none">
            <a:spAutoFit/>
          </a:bodyPr>
          <a:lstStyle/>
          <a:p>
            <a:pPr eaLnBrk="0" hangingPunct="0"/>
            <a:r>
              <a:rPr lang="ru-RU" sz="2400" dirty="0" smtClean="0">
                <a:solidFill>
                  <a:schemeClr val="accent2">
                    <a:lumMod val="40000"/>
                    <a:lumOff val="60000"/>
                  </a:schemeClr>
                </a:solidFill>
                <a:latin typeface="Arial" charset="0"/>
              </a:rPr>
              <a:t>Перегляд </a:t>
            </a:r>
            <a:r>
              <a:rPr lang="ru-RU" sz="2400" dirty="0" err="1" smtClean="0">
                <a:solidFill>
                  <a:schemeClr val="accent2">
                    <a:lumMod val="40000"/>
                    <a:lumOff val="60000"/>
                  </a:schemeClr>
                </a:solidFill>
                <a:latin typeface="Arial" charset="0"/>
              </a:rPr>
              <a:t>даних</a:t>
            </a:r>
            <a:r>
              <a:rPr lang="ru-RU" sz="2400" dirty="0" smtClean="0">
                <a:solidFill>
                  <a:schemeClr val="accent2">
                    <a:lumMod val="40000"/>
                    <a:lumOff val="60000"/>
                  </a:schemeClr>
                </a:solidFill>
                <a:latin typeface="Arial" charset="0"/>
              </a:rPr>
              <a:t> за </a:t>
            </a:r>
            <a:r>
              <a:rPr lang="ru-RU" sz="2400" dirty="0" err="1" smtClean="0">
                <a:solidFill>
                  <a:schemeClr val="accent2">
                    <a:lumMod val="40000"/>
                    <a:lumOff val="60000"/>
                  </a:schemeClr>
                </a:solidFill>
                <a:latin typeface="Arial" charset="0"/>
              </a:rPr>
              <a:t>вказаними</a:t>
            </a:r>
            <a:r>
              <a:rPr lang="ru-RU" sz="2400" dirty="0" smtClean="0">
                <a:solidFill>
                  <a:schemeClr val="accent2">
                    <a:lumMod val="40000"/>
                    <a:lumOff val="60000"/>
                  </a:schemeClr>
                </a:solidFill>
                <a:latin typeface="Arial" charset="0"/>
              </a:rPr>
              <a:t> параметрами</a:t>
            </a:r>
            <a:endParaRPr lang="en-US" sz="2400" dirty="0">
              <a:solidFill>
                <a:schemeClr val="accent2">
                  <a:lumMod val="40000"/>
                  <a:lumOff val="60000"/>
                </a:schemeClr>
              </a:solidFill>
              <a:latin typeface="Arial" charset="0"/>
            </a:endParaRPr>
          </a:p>
        </p:txBody>
      </p:sp>
    </p:spTree>
    <p:extLst>
      <p:ext uri="{BB962C8B-B14F-4D97-AF65-F5344CB8AC3E}">
        <p14:creationId xmlns:p14="http://schemas.microsoft.com/office/powerpoint/2010/main" val="134302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Пункт меню </a:t>
            </a:r>
            <a:r>
              <a:rPr lang="uk-UA" dirty="0" smtClean="0"/>
              <a:t>«Спортсмени»</a:t>
            </a:r>
            <a:endParaRPr lang="uk-UA" dirty="0"/>
          </a:p>
        </p:txBody>
      </p:sp>
      <p:pic>
        <p:nvPicPr>
          <p:cNvPr id="6" name="Объект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568" y="1340768"/>
            <a:ext cx="5492295" cy="3888432"/>
          </a:xfrm>
        </p:spPr>
      </p:pic>
    </p:spTree>
    <p:extLst>
      <p:ext uri="{BB962C8B-B14F-4D97-AF65-F5344CB8AC3E}">
        <p14:creationId xmlns:p14="http://schemas.microsoft.com/office/powerpoint/2010/main" val="313397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Пункт меню </a:t>
            </a:r>
            <a:r>
              <a:rPr lang="uk-UA" dirty="0" smtClean="0"/>
              <a:t>«Спортсмени»</a:t>
            </a:r>
            <a:endParaRPr lang="uk-UA" dirty="0"/>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07704" y="1340768"/>
            <a:ext cx="5306773" cy="2304256"/>
          </a:xfr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717032"/>
            <a:ext cx="6038850" cy="2990850"/>
          </a:xfrm>
          <a:prstGeom prst="rect">
            <a:avLst/>
          </a:prstGeom>
        </p:spPr>
      </p:pic>
    </p:spTree>
    <p:extLst>
      <p:ext uri="{BB962C8B-B14F-4D97-AF65-F5344CB8AC3E}">
        <p14:creationId xmlns:p14="http://schemas.microsoft.com/office/powerpoint/2010/main" val="7606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16632"/>
            <a:ext cx="8856984" cy="2088232"/>
          </a:xfrm>
        </p:spPr>
        <p:txBody>
          <a:bodyPr>
            <a:noAutofit/>
          </a:bodyPr>
          <a:lstStyle/>
          <a:p>
            <a:r>
              <a:rPr lang="ru-RU" b="1" dirty="0" err="1" smtClean="0">
                <a:solidFill>
                  <a:srgbClr val="00B050"/>
                </a:solidFill>
              </a:rPr>
              <a:t>Вигляд</a:t>
            </a:r>
            <a:r>
              <a:rPr lang="ru-RU" b="1" dirty="0" smtClean="0">
                <a:solidFill>
                  <a:srgbClr val="00B050"/>
                </a:solidFill>
              </a:rPr>
              <a:t> меню у </a:t>
            </a:r>
            <a:r>
              <a:rPr lang="ru-RU" b="1" dirty="0" err="1" smtClean="0">
                <a:solidFill>
                  <a:srgbClr val="00B050"/>
                </a:solidFill>
              </a:rPr>
              <a:t>вигляді</a:t>
            </a:r>
            <a:r>
              <a:rPr lang="ru-RU" b="1" dirty="0" smtClean="0">
                <a:solidFill>
                  <a:srgbClr val="00B050"/>
                </a:solidFill>
              </a:rPr>
              <a:t> коду та в </a:t>
            </a:r>
            <a:r>
              <a:rPr lang="ru-RU" b="1" dirty="0" err="1" smtClean="0">
                <a:solidFill>
                  <a:srgbClr val="00B050"/>
                </a:solidFill>
              </a:rPr>
              <a:t>консолі</a:t>
            </a:r>
            <a:r>
              <a:rPr lang="en-US" b="1" dirty="0" smtClean="0">
                <a:solidFill>
                  <a:srgbClr val="00B050"/>
                </a:solidFill>
              </a:rPr>
              <a:t>:</a:t>
            </a:r>
            <a:r>
              <a:rPr lang="ru-RU" sz="3200" dirty="0"/>
              <a:t/>
            </a:r>
            <a:br>
              <a:rPr lang="ru-RU" sz="3200" dirty="0"/>
            </a:br>
            <a:endParaRPr lang="ru-RU" sz="3200" b="1" dirty="0"/>
          </a:p>
        </p:txBody>
      </p:sp>
      <p:sp>
        <p:nvSpPr>
          <p:cNvPr id="3" name="Текст 2"/>
          <p:cNvSpPr>
            <a:spLocks noGrp="1"/>
          </p:cNvSpPr>
          <p:nvPr>
            <p:ph type="body" idx="1"/>
          </p:nvPr>
        </p:nvSpPr>
        <p:spPr>
          <a:xfrm>
            <a:off x="1115616" y="2348880"/>
            <a:ext cx="2448272" cy="639762"/>
          </a:xfrm>
        </p:spPr>
        <p:txBody>
          <a:bodyPr/>
          <a:lstStyle/>
          <a:p>
            <a:r>
              <a:rPr lang="uk-UA" dirty="0" smtClean="0"/>
              <a:t>У вигляді коду</a:t>
            </a:r>
            <a:endParaRPr lang="uk-UA" dirty="0"/>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0825" y="3008482"/>
            <a:ext cx="4176713" cy="3046074"/>
          </a:xfrm>
        </p:spPr>
      </p:pic>
      <p:sp>
        <p:nvSpPr>
          <p:cNvPr id="5" name="Текст 4"/>
          <p:cNvSpPr>
            <a:spLocks noGrp="1"/>
          </p:cNvSpPr>
          <p:nvPr>
            <p:ph type="body" sz="quarter" idx="3"/>
          </p:nvPr>
        </p:nvSpPr>
        <p:spPr>
          <a:xfrm>
            <a:off x="4932040" y="2276872"/>
            <a:ext cx="3456384" cy="639762"/>
          </a:xfrm>
        </p:spPr>
        <p:txBody>
          <a:bodyPr/>
          <a:lstStyle/>
          <a:p>
            <a:r>
              <a:rPr lang="uk-UA" dirty="0" smtClean="0"/>
              <a:t>В консольному вигляді</a:t>
            </a:r>
            <a:endParaRPr lang="uk-UA" dirty="0"/>
          </a:p>
        </p:txBody>
      </p:sp>
      <p:pic>
        <p:nvPicPr>
          <p:cNvPr id="8" name="Объект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32816" y="2996952"/>
            <a:ext cx="4115648" cy="3024335"/>
          </a:xfrm>
        </p:spPr>
      </p:pic>
    </p:spTree>
    <p:extLst>
      <p:ext uri="{BB962C8B-B14F-4D97-AF65-F5344CB8AC3E}">
        <p14:creationId xmlns:p14="http://schemas.microsoft.com/office/powerpoint/2010/main" val="337410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4000" b="1" dirty="0" smtClean="0">
                <a:solidFill>
                  <a:schemeClr val="bg1"/>
                </a:solidFill>
              </a:rPr>
              <a:t/>
            </a:r>
            <a:br>
              <a:rPr lang="en-US" sz="4000" b="1" dirty="0" smtClean="0">
                <a:solidFill>
                  <a:schemeClr val="bg1"/>
                </a:solidFill>
              </a:rPr>
            </a:br>
            <a:r>
              <a:rPr lang="en-US" sz="4000" b="1" dirty="0" err="1" smtClean="0">
                <a:solidFill>
                  <a:schemeClr val="bg1"/>
                </a:solidFill>
              </a:rPr>
              <a:t>int</a:t>
            </a:r>
            <a:r>
              <a:rPr lang="en-US" sz="4000" b="1" dirty="0" smtClean="0">
                <a:solidFill>
                  <a:schemeClr val="bg1"/>
                </a:solidFill>
              </a:rPr>
              <a:t> main()</a:t>
            </a:r>
            <a:r>
              <a:rPr lang="en-US" sz="3200" dirty="0" smtClean="0"/>
              <a:t/>
            </a:r>
            <a:br>
              <a:rPr lang="en-US" sz="3200" dirty="0" smtClean="0"/>
            </a:br>
            <a:endParaRPr lang="ru-RU" sz="3200" dirty="0"/>
          </a:p>
        </p:txBody>
      </p:sp>
      <p:sp>
        <p:nvSpPr>
          <p:cNvPr id="5" name="Объект 4"/>
          <p:cNvSpPr>
            <a:spLocks noGrp="1"/>
          </p:cNvSpPr>
          <p:nvPr>
            <p:ph sz="half" idx="2"/>
          </p:nvPr>
        </p:nvSpPr>
        <p:spPr>
          <a:xfrm>
            <a:off x="1115616" y="4509120"/>
            <a:ext cx="7200800" cy="1944216"/>
          </a:xfr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t="100000" r="100000"/>
            </a:path>
            <a:tileRect l="-100000" b="-100000"/>
          </a:gradFill>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r>
              <a:rPr lang="ru-RU" dirty="0">
                <a:solidFill>
                  <a:schemeClr val="tx1"/>
                </a:solidFill>
              </a:rPr>
              <a:t>У головному </a:t>
            </a:r>
            <a:r>
              <a:rPr lang="ru-RU" dirty="0" err="1">
                <a:solidFill>
                  <a:schemeClr val="tx1"/>
                </a:solidFill>
              </a:rPr>
              <a:t>блоці</a:t>
            </a:r>
            <a:r>
              <a:rPr lang="ru-RU" dirty="0">
                <a:solidFill>
                  <a:schemeClr val="tx1"/>
                </a:solidFill>
              </a:rPr>
              <a:t> </a:t>
            </a:r>
            <a:r>
              <a:rPr lang="ru-RU" dirty="0" err="1" smtClean="0">
                <a:solidFill>
                  <a:schemeClr val="tx1"/>
                </a:solidFill>
              </a:rPr>
              <a:t>змінні</a:t>
            </a:r>
            <a:r>
              <a:rPr lang="ru-RU" dirty="0">
                <a:solidFill>
                  <a:schemeClr val="tx1"/>
                </a:solidFill>
              </a:rPr>
              <a:t>, команда для </a:t>
            </a:r>
            <a:r>
              <a:rPr lang="ru-RU" dirty="0" err="1">
                <a:solidFill>
                  <a:schemeClr val="tx1"/>
                </a:solidFill>
              </a:rPr>
              <a:t>української</a:t>
            </a:r>
            <a:r>
              <a:rPr lang="ru-RU" dirty="0">
                <a:solidFill>
                  <a:schemeClr val="tx1"/>
                </a:solidFill>
              </a:rPr>
              <a:t> </a:t>
            </a:r>
            <a:r>
              <a:rPr lang="ru-RU" dirty="0" err="1">
                <a:solidFill>
                  <a:schemeClr val="tx1"/>
                </a:solidFill>
              </a:rPr>
              <a:t>мови</a:t>
            </a:r>
            <a:r>
              <a:rPr lang="ru-RU" dirty="0">
                <a:solidFill>
                  <a:schemeClr val="tx1"/>
                </a:solidFill>
              </a:rPr>
              <a:t> і </a:t>
            </a:r>
            <a:r>
              <a:rPr lang="ru-RU" dirty="0" err="1">
                <a:solidFill>
                  <a:schemeClr val="tx1"/>
                </a:solidFill>
              </a:rPr>
              <a:t>виклик</a:t>
            </a:r>
            <a:r>
              <a:rPr lang="ru-RU" dirty="0">
                <a:solidFill>
                  <a:schemeClr val="tx1"/>
                </a:solidFill>
              </a:rPr>
              <a:t> головного меню для </a:t>
            </a:r>
            <a:r>
              <a:rPr lang="ru-RU" dirty="0" err="1">
                <a:solidFill>
                  <a:schemeClr val="tx1"/>
                </a:solidFill>
              </a:rPr>
              <a:t>подальшої</a:t>
            </a:r>
            <a:r>
              <a:rPr lang="ru-RU" dirty="0">
                <a:solidFill>
                  <a:schemeClr val="tx1"/>
                </a:solidFill>
              </a:rPr>
              <a:t> </a:t>
            </a:r>
            <a:r>
              <a:rPr lang="ru-RU" dirty="0" err="1">
                <a:solidFill>
                  <a:schemeClr val="tx1"/>
                </a:solidFill>
              </a:rPr>
              <a:t>роботи</a:t>
            </a:r>
            <a:r>
              <a:rPr lang="ru-RU" dirty="0">
                <a:solidFill>
                  <a:schemeClr val="tx1"/>
                </a:solidFill>
              </a:rPr>
              <a:t> у </a:t>
            </a:r>
            <a:r>
              <a:rPr lang="ru-RU" dirty="0" err="1">
                <a:solidFill>
                  <a:schemeClr val="tx1"/>
                </a:solidFill>
              </a:rPr>
              <a:t>програмі</a:t>
            </a:r>
            <a:r>
              <a:rPr lang="ru-RU" dirty="0" smtClean="0">
                <a:solidFill>
                  <a:schemeClr val="tx1"/>
                </a:solidFill>
              </a:rPr>
              <a:t>.</a:t>
            </a:r>
            <a:endParaRPr lang="en-US" dirty="0" smtClean="0">
              <a:solidFill>
                <a:schemeClr val="tx1"/>
              </a:solidFill>
            </a:endParaRPr>
          </a:p>
          <a:p>
            <a:r>
              <a:rPr lang="uk-UA" dirty="0" smtClean="0">
                <a:solidFill>
                  <a:schemeClr val="tx1"/>
                </a:solidFill>
              </a:rPr>
              <a:t>Також присутня команда для налаштування кольору консолі.</a:t>
            </a:r>
            <a:r>
              <a:rPr lang="ru-RU" dirty="0"/>
              <a:t/>
            </a:r>
            <a:br>
              <a:rPr lang="ru-RU" dirty="0"/>
            </a:br>
            <a:endParaRPr lang="uk-UA"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608212"/>
            <a:ext cx="712879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14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07504" y="2564904"/>
            <a:ext cx="8856984" cy="1224136"/>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lstStyle/>
          <a:p>
            <a:r>
              <a:rPr lang="uk-UA" b="1" dirty="0" smtClean="0">
                <a:solidFill>
                  <a:srgbClr val="0070C0"/>
                </a:solidFill>
              </a:rPr>
              <a:t>Дякую за Вашу увагу!</a:t>
            </a:r>
            <a:endParaRPr lang="uk-UA" b="1" dirty="0">
              <a:solidFill>
                <a:srgbClr val="0070C0"/>
              </a:solidFill>
            </a:endParaRPr>
          </a:p>
        </p:txBody>
      </p:sp>
      <p:sp>
        <p:nvSpPr>
          <p:cNvPr id="6" name="Улыбающееся лицо 5"/>
          <p:cNvSpPr/>
          <p:nvPr/>
        </p:nvSpPr>
        <p:spPr>
          <a:xfrm rot="21311197">
            <a:off x="7812360" y="116632"/>
            <a:ext cx="1224136" cy="1152128"/>
          </a:xfrm>
          <a:prstGeom prst="smileyFace">
            <a:avLst>
              <a:gd name="adj" fmla="val 46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81706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07504" y="980728"/>
            <a:ext cx="8856984" cy="1224136"/>
          </a:xfrm>
        </p:spPr>
        <p:txBody>
          <a:bodyPr>
            <a:noAutofit/>
          </a:bodyPr>
          <a:lstStyle/>
          <a:p>
            <a:r>
              <a:rPr lang="ru-RU" sz="3200" dirty="0" err="1" smtClean="0"/>
              <a:t>Після</a:t>
            </a:r>
            <a:r>
              <a:rPr lang="ru-RU" sz="3200" dirty="0" smtClean="0"/>
              <a:t> постановки </a:t>
            </a:r>
            <a:r>
              <a:rPr lang="ru-RU" sz="3200" dirty="0" err="1" smtClean="0"/>
              <a:t>завдання</a:t>
            </a:r>
            <a:r>
              <a:rPr lang="ru-RU" sz="3200" dirty="0" smtClean="0"/>
              <a:t> </a:t>
            </a:r>
            <a:r>
              <a:rPr lang="ru-RU" sz="3200" dirty="0" err="1" smtClean="0"/>
              <a:t>розробив</a:t>
            </a:r>
            <a:r>
              <a:rPr lang="ru-RU" sz="3200" dirty="0" smtClean="0"/>
              <a:t> </a:t>
            </a:r>
            <a:r>
              <a:rPr lang="ru-RU" sz="3200" dirty="0" err="1" smtClean="0"/>
              <a:t>класи</a:t>
            </a:r>
            <a:r>
              <a:rPr lang="ru-RU" sz="3200" dirty="0" smtClean="0"/>
              <a:t> для </a:t>
            </a:r>
            <a:r>
              <a:rPr lang="ru-RU" sz="3200" dirty="0" err="1" smtClean="0"/>
              <a:t>бази</a:t>
            </a:r>
            <a:r>
              <a:rPr lang="ru-RU" sz="3200" dirty="0" smtClean="0"/>
              <a:t> </a:t>
            </a:r>
            <a:r>
              <a:rPr lang="ru-RU" sz="3200" dirty="0" err="1" smtClean="0"/>
              <a:t>даних</a:t>
            </a:r>
            <a:r>
              <a:rPr lang="ru-RU" sz="3200" dirty="0" smtClean="0"/>
              <a:t> за </a:t>
            </a:r>
            <a:r>
              <a:rPr lang="ru-RU" sz="3200" dirty="0" err="1" smtClean="0"/>
              <a:t>заданим</a:t>
            </a:r>
            <a:r>
              <a:rPr lang="ru-RU" sz="3200" dirty="0" smtClean="0"/>
              <a:t> </a:t>
            </a:r>
            <a:r>
              <a:rPr lang="ru-RU" sz="3200" dirty="0" err="1" smtClean="0"/>
              <a:t>варіаном</a:t>
            </a:r>
            <a:r>
              <a:rPr lang="ru-RU" sz="3200" dirty="0" smtClean="0"/>
              <a:t>, </a:t>
            </a:r>
            <a:r>
              <a:rPr lang="ru-RU" sz="3200" dirty="0" err="1" smtClean="0"/>
              <a:t>записаих</a:t>
            </a:r>
            <a:r>
              <a:rPr lang="ru-RU" sz="3200" dirty="0" smtClean="0"/>
              <a:t> у </a:t>
            </a:r>
            <a:r>
              <a:rPr lang="ru-RU" sz="3200" dirty="0" err="1" smtClean="0"/>
              <a:t>файлі</a:t>
            </a:r>
            <a:r>
              <a:rPr lang="ru-RU" sz="3200" dirty="0" smtClean="0"/>
              <a:t> проекту </a:t>
            </a:r>
            <a:r>
              <a:rPr lang="en-US" sz="3200" dirty="0" err="1" smtClean="0"/>
              <a:t>Data.h</a:t>
            </a:r>
            <a:endParaRPr lang="ru-RU" sz="3200"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585019"/>
            <a:ext cx="5112567" cy="4272981"/>
          </a:xfrm>
        </p:spPr>
      </p:pic>
    </p:spTree>
    <p:extLst>
      <p:ext uri="{BB962C8B-B14F-4D97-AF65-F5344CB8AC3E}">
        <p14:creationId xmlns:p14="http://schemas.microsoft.com/office/powerpoint/2010/main" val="332782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6" y="1052736"/>
            <a:ext cx="8856984" cy="1224136"/>
          </a:xfrm>
        </p:spPr>
        <p:txBody>
          <a:bodyPr>
            <a:noAutofit/>
          </a:bodyPr>
          <a:lstStyle/>
          <a:p>
            <a:r>
              <a:rPr lang="uk-UA" sz="3200" dirty="0" smtClean="0"/>
              <a:t>Також створив окремий клас з методами, які використовувались у файлі </a:t>
            </a:r>
            <a:r>
              <a:rPr lang="en-US" sz="3200" dirty="0" smtClean="0"/>
              <a:t>Data.cpp</a:t>
            </a:r>
            <a:r>
              <a:rPr lang="uk-UA" sz="3200" dirty="0" smtClean="0"/>
              <a:t> для перегляду інформації за заданими параметрами варіанту</a:t>
            </a:r>
            <a:endParaRPr lang="ru-RU" sz="3200" dirty="0"/>
          </a:p>
        </p:txBody>
      </p:sp>
      <p:pic>
        <p:nvPicPr>
          <p:cNvPr id="3" name="Объект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2852936"/>
            <a:ext cx="6551613" cy="2692202"/>
          </a:xfrm>
        </p:spPr>
      </p:pic>
    </p:spTree>
    <p:extLst>
      <p:ext uri="{BB962C8B-B14F-4D97-AF65-F5344CB8AC3E}">
        <p14:creationId xmlns:p14="http://schemas.microsoft.com/office/powerpoint/2010/main" val="240085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060848"/>
            <a:ext cx="8856984" cy="1224136"/>
          </a:xfrm>
        </p:spPr>
        <p:txBody>
          <a:bodyPr>
            <a:noAutofit/>
          </a:bodyPr>
          <a:lstStyle/>
          <a:p>
            <a:r>
              <a:rPr lang="ru-RU" sz="3200" dirty="0" smtClean="0">
                <a:effectLst/>
              </a:rPr>
              <a:t>У </a:t>
            </a:r>
            <a:r>
              <a:rPr lang="ru-RU" sz="3200" dirty="0" err="1" smtClean="0">
                <a:effectLst/>
              </a:rPr>
              <a:t>файлі</a:t>
            </a:r>
            <a:r>
              <a:rPr lang="ru-RU" sz="3200" dirty="0" smtClean="0">
                <a:effectLst/>
              </a:rPr>
              <a:t> </a:t>
            </a:r>
            <a:r>
              <a:rPr lang="en-US" sz="3200" dirty="0" smtClean="0">
                <a:effectLst/>
              </a:rPr>
              <a:t>Data.cpp </a:t>
            </a:r>
            <a:r>
              <a:rPr lang="uk-UA" sz="3200" dirty="0" smtClean="0">
                <a:effectLst/>
              </a:rPr>
              <a:t>реалізовані методи для перегляду інформації бази даних окремо для кожного пункту меню</a:t>
            </a:r>
            <a:r>
              <a:rPr lang="ru-RU" sz="3200" dirty="0">
                <a:effectLst/>
              </a:rPr>
              <a:t/>
            </a:r>
            <a:br>
              <a:rPr lang="ru-RU" sz="3200" dirty="0">
                <a:effectLst/>
              </a:rPr>
            </a:br>
            <a:r>
              <a:rPr lang="ru-RU" sz="3200" dirty="0"/>
              <a:t/>
            </a:r>
            <a:br>
              <a:rPr lang="ru-RU" sz="3200" dirty="0"/>
            </a:br>
            <a:endParaRPr lang="ru-RU" sz="32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56992"/>
            <a:ext cx="7992888"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09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745" y="404664"/>
            <a:ext cx="8856984" cy="1224136"/>
          </a:xfrm>
        </p:spPr>
        <p:txBody>
          <a:bodyPr>
            <a:noAutofit/>
          </a:bodyPr>
          <a:lstStyle/>
          <a:p>
            <a:r>
              <a:rPr lang="ru-RU" sz="3200" dirty="0" smtClean="0"/>
              <a:t>На </a:t>
            </a:r>
            <a:r>
              <a:rPr lang="ru-RU" sz="3200" dirty="0" err="1" smtClean="0"/>
              <a:t>даному</a:t>
            </a:r>
            <a:r>
              <a:rPr lang="ru-RU" sz="3200" dirty="0" smtClean="0"/>
              <a:t> рисунку ми </a:t>
            </a:r>
            <a:r>
              <a:rPr lang="ru-RU" sz="3200" dirty="0" err="1" smtClean="0"/>
              <a:t>можемо</a:t>
            </a:r>
            <a:r>
              <a:rPr lang="ru-RU" sz="3200" dirty="0" smtClean="0"/>
              <a:t> </a:t>
            </a:r>
            <a:r>
              <a:rPr lang="ru-RU" sz="3200" dirty="0" err="1" smtClean="0"/>
              <a:t>побачити</a:t>
            </a:r>
            <a:r>
              <a:rPr lang="ru-RU" sz="3200" dirty="0" smtClean="0"/>
              <a:t> </a:t>
            </a:r>
            <a:r>
              <a:rPr lang="ru-RU" sz="3200" dirty="0" err="1" smtClean="0"/>
              <a:t>частину</a:t>
            </a:r>
            <a:r>
              <a:rPr lang="ru-RU" sz="3200" dirty="0" smtClean="0"/>
              <a:t> коду, </a:t>
            </a:r>
            <a:r>
              <a:rPr lang="ru-RU" sz="3200" dirty="0" err="1" smtClean="0"/>
              <a:t>який</a:t>
            </a:r>
            <a:r>
              <a:rPr lang="ru-RU" sz="3200" dirty="0" smtClean="0"/>
              <a:t> </a:t>
            </a:r>
            <a:r>
              <a:rPr lang="ru-RU" sz="3200" dirty="0" err="1" smtClean="0"/>
              <a:t>відповідає</a:t>
            </a:r>
            <a:r>
              <a:rPr lang="ru-RU" sz="3200" dirty="0" smtClean="0"/>
              <a:t> за </a:t>
            </a:r>
            <a:r>
              <a:rPr lang="ru-RU" sz="3200" dirty="0" err="1" smtClean="0"/>
              <a:t>вивід</a:t>
            </a:r>
            <a:r>
              <a:rPr lang="ru-RU" sz="3200" dirty="0" smtClean="0"/>
              <a:t> на </a:t>
            </a:r>
            <a:r>
              <a:rPr lang="ru-RU" sz="3200" dirty="0" err="1" smtClean="0"/>
              <a:t>екран</a:t>
            </a:r>
            <a:r>
              <a:rPr lang="ru-RU" sz="3200" dirty="0" smtClean="0"/>
              <a:t> </a:t>
            </a:r>
            <a:r>
              <a:rPr lang="ru-RU" sz="3200" dirty="0" err="1" smtClean="0"/>
              <a:t>інформацію</a:t>
            </a:r>
            <a:r>
              <a:rPr lang="ru-RU" sz="3200" dirty="0" smtClean="0"/>
              <a:t> про </a:t>
            </a:r>
            <a:r>
              <a:rPr lang="ru-RU" sz="3200" dirty="0" err="1" smtClean="0"/>
              <a:t>інфраструктуру</a:t>
            </a:r>
            <a:r>
              <a:rPr lang="ru-RU" sz="3200" dirty="0" smtClean="0"/>
              <a:t> </a:t>
            </a:r>
            <a:r>
              <a:rPr lang="ru-RU" sz="3200" dirty="0" err="1" smtClean="0"/>
              <a:t>міста</a:t>
            </a:r>
            <a:r>
              <a:rPr lang="ru-RU" sz="3200" dirty="0" smtClean="0"/>
              <a:t>. </a:t>
            </a:r>
            <a:r>
              <a:rPr lang="ru-RU" sz="3200" dirty="0"/>
              <a:t/>
            </a:r>
            <a:br>
              <a:rPr lang="ru-RU" sz="3200" dirty="0"/>
            </a:br>
            <a:endParaRPr lang="ru-RU" sz="3200" dirty="0"/>
          </a:p>
        </p:txBody>
      </p:sp>
      <p:sp>
        <p:nvSpPr>
          <p:cNvPr id="4" name="Объект 3"/>
          <p:cNvSpPr>
            <a:spLocks noGrp="1"/>
          </p:cNvSpPr>
          <p:nvPr>
            <p:ph sz="half" idx="2"/>
          </p:nvPr>
        </p:nvSpPr>
        <p:spPr>
          <a:xfrm>
            <a:off x="4716016" y="2102122"/>
            <a:ext cx="4320480" cy="4093915"/>
          </a:xfrm>
        </p:spPr>
        <p:style>
          <a:lnRef idx="3">
            <a:schemeClr val="lt1"/>
          </a:lnRef>
          <a:fillRef idx="1">
            <a:schemeClr val="dk1"/>
          </a:fillRef>
          <a:effectRef idx="1">
            <a:schemeClr val="dk1"/>
          </a:effectRef>
          <a:fontRef idx="minor">
            <a:schemeClr val="lt1"/>
          </a:fontRef>
        </p:style>
        <p:txBody>
          <a:bodyPr/>
          <a:lstStyle/>
          <a:p>
            <a:r>
              <a:rPr lang="ru-RU" b="1" u="sng" dirty="0"/>
              <a:t>1 </a:t>
            </a:r>
            <a:r>
              <a:rPr lang="ru-RU" b="1" u="sng" dirty="0" smtClean="0"/>
              <a:t>пункт:</a:t>
            </a:r>
            <a:endParaRPr lang="ru-RU" b="1" u="sng" dirty="0"/>
          </a:p>
          <a:p>
            <a:pPr marL="0" indent="0">
              <a:buNone/>
            </a:pPr>
            <a:r>
              <a:rPr lang="ru-RU" dirty="0" err="1"/>
              <a:t>вивід</a:t>
            </a:r>
            <a:r>
              <a:rPr lang="ru-RU" dirty="0"/>
              <a:t> </a:t>
            </a:r>
            <a:r>
              <a:rPr lang="ru-RU" dirty="0" err="1"/>
              <a:t>інформації</a:t>
            </a:r>
            <a:r>
              <a:rPr lang="ru-RU" dirty="0"/>
              <a:t> про </a:t>
            </a:r>
            <a:r>
              <a:rPr lang="ru-RU" dirty="0" err="1"/>
              <a:t>споруди</a:t>
            </a:r>
            <a:r>
              <a:rPr lang="ru-RU" dirty="0"/>
              <a:t> </a:t>
            </a:r>
            <a:r>
              <a:rPr lang="ru-RU" dirty="0" err="1"/>
              <a:t>певного</a:t>
            </a:r>
            <a:r>
              <a:rPr lang="ru-RU" dirty="0"/>
              <a:t> типу</a:t>
            </a:r>
            <a:r>
              <a:rPr lang="en-US" dirty="0"/>
              <a:t>;</a:t>
            </a:r>
            <a:endParaRPr lang="uk-UA" dirty="0"/>
          </a:p>
          <a:p>
            <a:r>
              <a:rPr lang="uk-UA" b="1" u="sng" dirty="0"/>
              <a:t>2 </a:t>
            </a:r>
            <a:r>
              <a:rPr lang="uk-UA" b="1" u="sng" dirty="0" smtClean="0"/>
              <a:t>пункт:</a:t>
            </a:r>
            <a:endParaRPr lang="uk-UA" b="1" u="sng" dirty="0"/>
          </a:p>
          <a:p>
            <a:pPr marL="0" indent="0">
              <a:buNone/>
            </a:pPr>
            <a:r>
              <a:rPr lang="uk-UA" dirty="0"/>
              <a:t>списки споруд і проведення змагань на них.</a:t>
            </a:r>
            <a:r>
              <a:rPr lang="ru-RU" sz="3200" dirty="0"/>
              <a:t/>
            </a:r>
            <a:br>
              <a:rPr lang="ru-RU" sz="3200" dirty="0"/>
            </a:br>
            <a:endParaRPr lang="ru-RU" sz="3200" dirty="0"/>
          </a:p>
          <a:p>
            <a:endParaRPr lang="uk-U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060848"/>
            <a:ext cx="424847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29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620688"/>
            <a:ext cx="8856984" cy="1224136"/>
          </a:xfrm>
        </p:spPr>
        <p:txBody>
          <a:bodyPr>
            <a:noAutofit/>
          </a:bodyPr>
          <a:lstStyle/>
          <a:p>
            <a:r>
              <a:rPr lang="ru-RU" sz="3200" dirty="0" smtClean="0"/>
              <a:t>Метод, </a:t>
            </a:r>
            <a:r>
              <a:rPr lang="ru-RU" sz="3200" dirty="0" err="1" smtClean="0"/>
              <a:t>який</a:t>
            </a:r>
            <a:r>
              <a:rPr lang="ru-RU" sz="3200" dirty="0" smtClean="0"/>
              <a:t> </a:t>
            </a:r>
            <a:r>
              <a:rPr lang="ru-RU" sz="3200" dirty="0" err="1" smtClean="0"/>
              <a:t>дає</a:t>
            </a:r>
            <a:r>
              <a:rPr lang="ru-RU" sz="3200" dirty="0" smtClean="0"/>
              <a:t> доступ до </a:t>
            </a:r>
            <a:r>
              <a:rPr lang="ru-RU" sz="3200" dirty="0" err="1" smtClean="0"/>
              <a:t>змагань</a:t>
            </a:r>
            <a:r>
              <a:rPr lang="ru-RU" sz="3200" dirty="0" smtClean="0"/>
              <a:t>. </a:t>
            </a:r>
            <a:r>
              <a:rPr lang="ru-RU" sz="3200" dirty="0" err="1" smtClean="0"/>
              <a:t>Користувач</a:t>
            </a:r>
            <a:r>
              <a:rPr lang="ru-RU" sz="3200" dirty="0" smtClean="0"/>
              <a:t> вводить </a:t>
            </a:r>
            <a:r>
              <a:rPr lang="ru-RU" sz="3200" dirty="0" err="1" smtClean="0"/>
              <a:t>параметри</a:t>
            </a:r>
            <a:r>
              <a:rPr lang="ru-RU" sz="3200" dirty="0" smtClean="0"/>
              <a:t> для перегляду </a:t>
            </a:r>
            <a:r>
              <a:rPr lang="ru-RU" sz="3200" dirty="0" err="1" smtClean="0"/>
              <a:t>інформації</a:t>
            </a:r>
            <a:r>
              <a:rPr lang="ru-RU" sz="3200" dirty="0" smtClean="0"/>
              <a:t>, а </a:t>
            </a:r>
            <a:r>
              <a:rPr lang="ru-RU" sz="3200" dirty="0" err="1" smtClean="0"/>
              <a:t>програма</a:t>
            </a:r>
            <a:r>
              <a:rPr lang="ru-RU" sz="3200" dirty="0" smtClean="0"/>
              <a:t> через цикл </a:t>
            </a:r>
            <a:r>
              <a:rPr lang="ru-RU" sz="3200" dirty="0" err="1" smtClean="0"/>
              <a:t>перебирає</a:t>
            </a:r>
            <a:r>
              <a:rPr lang="ru-RU" sz="3200" dirty="0" smtClean="0"/>
              <a:t> </a:t>
            </a:r>
            <a:r>
              <a:rPr lang="ru-RU" sz="3200" dirty="0" err="1" smtClean="0"/>
              <a:t>всі</a:t>
            </a:r>
            <a:r>
              <a:rPr lang="ru-RU" sz="3200" dirty="0" smtClean="0"/>
              <a:t> </a:t>
            </a:r>
            <a:r>
              <a:rPr lang="ru-RU" sz="3200" dirty="0" err="1" smtClean="0"/>
              <a:t>введені</a:t>
            </a:r>
            <a:r>
              <a:rPr lang="ru-RU" sz="3200" dirty="0" smtClean="0"/>
              <a:t> </a:t>
            </a:r>
            <a:r>
              <a:rPr lang="ru-RU" sz="3200" dirty="0" err="1" smtClean="0"/>
              <a:t>раніше</a:t>
            </a:r>
            <a:r>
              <a:rPr lang="ru-RU" sz="3200" dirty="0" smtClean="0"/>
              <a:t> </a:t>
            </a:r>
            <a:r>
              <a:rPr lang="ru-RU" sz="3200" dirty="0" err="1" smtClean="0"/>
              <a:t>дані</a:t>
            </a:r>
            <a:r>
              <a:rPr lang="ru-RU" sz="3200" dirty="0" smtClean="0"/>
              <a:t> та </a:t>
            </a:r>
            <a:r>
              <a:rPr lang="ru-RU" sz="3200" dirty="0" err="1" smtClean="0"/>
              <a:t>виводить</a:t>
            </a:r>
            <a:r>
              <a:rPr lang="ru-RU" sz="3200" dirty="0" smtClean="0"/>
              <a:t> </a:t>
            </a:r>
            <a:r>
              <a:rPr lang="ru-RU" sz="3200" dirty="0" err="1" smtClean="0"/>
              <a:t>потрібні</a:t>
            </a:r>
            <a:r>
              <a:rPr lang="ru-RU" sz="3200" dirty="0" smtClean="0"/>
              <a:t> на </a:t>
            </a:r>
            <a:r>
              <a:rPr lang="ru-RU" sz="3200" dirty="0" err="1" smtClean="0"/>
              <a:t>екран</a:t>
            </a:r>
            <a:r>
              <a:rPr lang="ru-RU" sz="3200" dirty="0"/>
              <a:t/>
            </a:r>
            <a:br>
              <a:rPr lang="ru-RU" sz="3200" dirty="0"/>
            </a:br>
            <a:endParaRPr lang="ru-RU" sz="3200" dirty="0"/>
          </a:p>
        </p:txBody>
      </p:sp>
      <p:sp>
        <p:nvSpPr>
          <p:cNvPr id="4" name="Объект 3"/>
          <p:cNvSpPr>
            <a:spLocks noGrp="1"/>
          </p:cNvSpPr>
          <p:nvPr>
            <p:ph sz="half" idx="2"/>
          </p:nvPr>
        </p:nvSpPr>
        <p:spPr>
          <a:xfrm>
            <a:off x="4644008" y="2088833"/>
            <a:ext cx="4320480" cy="4093915"/>
          </a:xfrm>
        </p:spPr>
        <p:style>
          <a:lnRef idx="3">
            <a:schemeClr val="lt1"/>
          </a:lnRef>
          <a:fillRef idx="1">
            <a:schemeClr val="dk1"/>
          </a:fillRef>
          <a:effectRef idx="1">
            <a:schemeClr val="dk1"/>
          </a:effectRef>
          <a:fontRef idx="minor">
            <a:schemeClr val="lt1"/>
          </a:fontRef>
        </p:style>
        <p:txBody>
          <a:bodyPr/>
          <a:lstStyle/>
          <a:p>
            <a:r>
              <a:rPr lang="ru-RU" b="1" u="sng" dirty="0"/>
              <a:t>1 </a:t>
            </a:r>
            <a:r>
              <a:rPr lang="ru-RU" b="1" u="sng" dirty="0" smtClean="0"/>
              <a:t>пункт:</a:t>
            </a:r>
          </a:p>
          <a:p>
            <a:pPr marL="0" indent="0">
              <a:buNone/>
            </a:pPr>
            <a:r>
              <a:rPr lang="ru-RU" b="1" dirty="0"/>
              <a:t>с</a:t>
            </a:r>
            <a:r>
              <a:rPr lang="ru-RU" b="1" dirty="0" smtClean="0"/>
              <a:t>писок </a:t>
            </a:r>
            <a:r>
              <a:rPr lang="ru-RU" b="1" dirty="0" err="1" smtClean="0"/>
              <a:t>змагань</a:t>
            </a:r>
            <a:r>
              <a:rPr lang="ru-RU" b="1" dirty="0" smtClean="0"/>
              <a:t> за </a:t>
            </a:r>
            <a:r>
              <a:rPr lang="ru-RU" b="1" dirty="0" err="1" smtClean="0"/>
              <a:t>певний</a:t>
            </a:r>
            <a:r>
              <a:rPr lang="ru-RU" b="1" dirty="0" smtClean="0"/>
              <a:t> </a:t>
            </a:r>
            <a:r>
              <a:rPr lang="ru-RU" b="1" dirty="0" err="1" smtClean="0"/>
              <a:t>проміжок</a:t>
            </a:r>
            <a:r>
              <a:rPr lang="ru-RU" b="1" dirty="0" smtClean="0"/>
              <a:t> часу</a:t>
            </a:r>
            <a:endParaRPr lang="ru-RU" b="1" dirty="0"/>
          </a:p>
          <a:p>
            <a:r>
              <a:rPr lang="uk-UA" b="1" u="sng" dirty="0" smtClean="0"/>
              <a:t>2 </a:t>
            </a:r>
            <a:r>
              <a:rPr lang="uk-UA" b="1" u="sng" dirty="0"/>
              <a:t>пункт </a:t>
            </a:r>
          </a:p>
          <a:p>
            <a:pPr marL="0" indent="0">
              <a:buNone/>
            </a:pPr>
            <a:r>
              <a:rPr lang="uk-UA" dirty="0"/>
              <a:t>списки </a:t>
            </a:r>
            <a:r>
              <a:rPr lang="uk-UA" dirty="0" smtClean="0"/>
              <a:t>змагань і спортивні комплекси, в яких проводились змагання.</a:t>
            </a:r>
            <a:r>
              <a:rPr lang="ru-RU" sz="3200" dirty="0"/>
              <a:t/>
            </a:r>
            <a:br>
              <a:rPr lang="ru-RU" sz="3200" dirty="0"/>
            </a:br>
            <a:endParaRPr lang="ru-RU" sz="3200" dirty="0"/>
          </a:p>
          <a:p>
            <a:endParaRPr lang="uk-UA"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060848"/>
            <a:ext cx="442900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40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980728"/>
            <a:ext cx="8856984" cy="1224136"/>
          </a:xfrm>
        </p:spPr>
        <p:txBody>
          <a:bodyPr>
            <a:noAutofit/>
          </a:bodyPr>
          <a:lstStyle/>
          <a:p>
            <a:r>
              <a:rPr lang="ru-RU" sz="2800" dirty="0" smtClean="0"/>
              <a:t>Метод, </a:t>
            </a:r>
            <a:r>
              <a:rPr lang="ru-RU" sz="2800" dirty="0" err="1" smtClean="0"/>
              <a:t>який</a:t>
            </a:r>
            <a:r>
              <a:rPr lang="ru-RU" sz="2800" dirty="0" smtClean="0"/>
              <a:t> </a:t>
            </a:r>
            <a:r>
              <a:rPr lang="ru-RU" sz="2800" dirty="0" err="1" smtClean="0"/>
              <a:t>представляє</a:t>
            </a:r>
            <a:r>
              <a:rPr lang="ru-RU" sz="2800" dirty="0" smtClean="0"/>
              <a:t> </a:t>
            </a:r>
            <a:r>
              <a:rPr lang="ru-RU" sz="2800" dirty="0" err="1" smtClean="0"/>
              <a:t>інформацію</a:t>
            </a:r>
            <a:r>
              <a:rPr lang="ru-RU" sz="2800" dirty="0" smtClean="0"/>
              <a:t> про </a:t>
            </a:r>
            <a:r>
              <a:rPr lang="ru-RU" sz="2800" dirty="0" err="1" smtClean="0"/>
              <a:t>спортсменів</a:t>
            </a:r>
            <a:r>
              <a:rPr lang="ru-RU" sz="2800" dirty="0" smtClean="0"/>
              <a:t>. </a:t>
            </a:r>
            <a:r>
              <a:rPr lang="ru-RU" sz="2800" dirty="0" err="1" smtClean="0"/>
              <a:t>Користувач</a:t>
            </a:r>
            <a:r>
              <a:rPr lang="ru-RU" sz="2800" dirty="0" smtClean="0"/>
              <a:t> </a:t>
            </a:r>
            <a:r>
              <a:rPr lang="ru-RU" sz="2800" dirty="0" err="1" smtClean="0"/>
              <a:t>може</a:t>
            </a:r>
            <a:r>
              <a:rPr lang="ru-RU" sz="2800" dirty="0" smtClean="0"/>
              <a:t> </a:t>
            </a:r>
            <a:r>
              <a:rPr lang="ru-RU" sz="2800" dirty="0" err="1" smtClean="0"/>
              <a:t>отримати</a:t>
            </a:r>
            <a:r>
              <a:rPr lang="ru-RU" sz="2800" dirty="0" smtClean="0"/>
              <a:t> список </a:t>
            </a:r>
            <a:r>
              <a:rPr lang="ru-RU" sz="2800" dirty="0" err="1" smtClean="0"/>
              <a:t>спортсменів</a:t>
            </a:r>
            <a:r>
              <a:rPr lang="ru-RU" sz="2800" dirty="0" smtClean="0"/>
              <a:t>, </a:t>
            </a:r>
            <a:r>
              <a:rPr lang="ru-RU" sz="2800" dirty="0" err="1" smtClean="0"/>
              <a:t>які</a:t>
            </a:r>
            <a:r>
              <a:rPr lang="ru-RU" sz="2800" dirty="0" smtClean="0"/>
              <a:t> </a:t>
            </a:r>
            <a:r>
              <a:rPr lang="ru-RU" sz="2800" dirty="0" err="1" smtClean="0"/>
              <a:t>займаються</a:t>
            </a:r>
            <a:r>
              <a:rPr lang="ru-RU" sz="2800" dirty="0" smtClean="0"/>
              <a:t> </a:t>
            </a:r>
            <a:r>
              <a:rPr lang="ru-RU" sz="2800" dirty="0" err="1" smtClean="0"/>
              <a:t>певним</a:t>
            </a:r>
            <a:r>
              <a:rPr lang="ru-RU" sz="2800" dirty="0" smtClean="0"/>
              <a:t> видом спортом, </a:t>
            </a:r>
            <a:r>
              <a:rPr lang="ru-RU" sz="2800" dirty="0" err="1" smtClean="0"/>
              <a:t>які</a:t>
            </a:r>
            <a:r>
              <a:rPr lang="ru-RU" sz="2800" dirty="0" smtClean="0"/>
              <a:t> </a:t>
            </a:r>
            <a:r>
              <a:rPr lang="ru-RU" sz="2800" dirty="0" err="1" smtClean="0"/>
              <a:t>тренуються</a:t>
            </a:r>
            <a:r>
              <a:rPr lang="ru-RU" sz="2800" dirty="0" smtClean="0"/>
              <a:t> в </a:t>
            </a:r>
            <a:r>
              <a:rPr lang="ru-RU" sz="2800" dirty="0" err="1" smtClean="0"/>
              <a:t>певного</a:t>
            </a:r>
            <a:r>
              <a:rPr lang="ru-RU" sz="2800" dirty="0" smtClean="0"/>
              <a:t> тренера та </a:t>
            </a:r>
            <a:r>
              <a:rPr lang="ru-RU" sz="2800" dirty="0" err="1" smtClean="0"/>
              <a:t>які</a:t>
            </a:r>
            <a:r>
              <a:rPr lang="ru-RU" sz="2800" dirty="0" smtClean="0"/>
              <a:t> </a:t>
            </a:r>
            <a:r>
              <a:rPr lang="ru-RU" sz="2800" dirty="0" err="1" smtClean="0"/>
              <a:t>займаються</a:t>
            </a:r>
            <a:r>
              <a:rPr lang="ru-RU" sz="2800" dirty="0" smtClean="0"/>
              <a:t> 1 і </a:t>
            </a:r>
            <a:r>
              <a:rPr lang="ru-RU" sz="2800" dirty="0" err="1" smtClean="0"/>
              <a:t>більше</a:t>
            </a:r>
            <a:r>
              <a:rPr lang="ru-RU" sz="2800" dirty="0" smtClean="0"/>
              <a:t> видом спорту. Все </a:t>
            </a:r>
            <a:r>
              <a:rPr lang="ru-RU" sz="2800" dirty="0" err="1" smtClean="0"/>
              <a:t>це</a:t>
            </a:r>
            <a:r>
              <a:rPr lang="ru-RU" sz="2800" dirty="0" smtClean="0"/>
              <a:t> </a:t>
            </a:r>
            <a:r>
              <a:rPr lang="ru-RU" sz="2800" dirty="0" err="1" smtClean="0"/>
              <a:t>відбувається</a:t>
            </a:r>
            <a:r>
              <a:rPr lang="ru-RU" sz="2800" dirty="0" smtClean="0"/>
              <a:t> через </a:t>
            </a:r>
            <a:r>
              <a:rPr lang="ru-RU" sz="2800" dirty="0" err="1" smtClean="0"/>
              <a:t>зациклення</a:t>
            </a:r>
            <a:r>
              <a:rPr lang="ru-RU" sz="2800" dirty="0" smtClean="0"/>
              <a:t> </a:t>
            </a:r>
            <a:r>
              <a:rPr lang="ru-RU" sz="2800" dirty="0" err="1" smtClean="0"/>
              <a:t>масивів</a:t>
            </a:r>
            <a:r>
              <a:rPr lang="ru-RU" sz="2800" dirty="0" smtClean="0"/>
              <a:t>. </a:t>
            </a:r>
            <a:r>
              <a:rPr lang="ru-RU" sz="3200" dirty="0"/>
              <a:t/>
            </a:r>
            <a:br>
              <a:rPr lang="ru-RU" sz="3200" dirty="0"/>
            </a:br>
            <a:endParaRPr lang="ru-RU" sz="32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852936"/>
            <a:ext cx="7560840" cy="363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56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496" y="1052736"/>
            <a:ext cx="8856984" cy="1224136"/>
          </a:xfrm>
        </p:spPr>
        <p:txBody>
          <a:bodyPr>
            <a:noAutofit/>
          </a:bodyPr>
          <a:lstStyle/>
          <a:p>
            <a:r>
              <a:rPr lang="ru-RU" sz="2800" dirty="0" smtClean="0"/>
              <a:t>Метод, </a:t>
            </a:r>
            <a:r>
              <a:rPr lang="ru-RU" sz="2800" dirty="0" err="1" smtClean="0"/>
              <a:t>який</a:t>
            </a:r>
            <a:r>
              <a:rPr lang="ru-RU" sz="2800" dirty="0" smtClean="0"/>
              <a:t> </a:t>
            </a:r>
            <a:r>
              <a:rPr lang="ru-RU" sz="2800" dirty="0" err="1" smtClean="0"/>
              <a:t>оперує</a:t>
            </a:r>
            <a:r>
              <a:rPr lang="ru-RU" sz="2800" dirty="0" smtClean="0"/>
              <a:t> </a:t>
            </a:r>
            <a:r>
              <a:rPr lang="ru-RU" sz="2800" dirty="0" err="1" smtClean="0"/>
              <a:t>даними</a:t>
            </a:r>
            <a:r>
              <a:rPr lang="ru-RU" sz="2800" dirty="0" smtClean="0"/>
              <a:t> про </a:t>
            </a:r>
            <a:r>
              <a:rPr lang="ru-RU" sz="2800" dirty="0" err="1" smtClean="0"/>
              <a:t>тренерів</a:t>
            </a:r>
            <a:r>
              <a:rPr lang="ru-RU" sz="2800" dirty="0" smtClean="0"/>
              <a:t>. Через цикли ми </a:t>
            </a:r>
            <a:r>
              <a:rPr lang="ru-RU" sz="2800" dirty="0" err="1" smtClean="0"/>
              <a:t>можемо</a:t>
            </a:r>
            <a:r>
              <a:rPr lang="ru-RU" sz="2800" dirty="0" smtClean="0"/>
              <a:t> </a:t>
            </a:r>
            <a:r>
              <a:rPr lang="ru-RU" sz="2800" dirty="0" err="1" smtClean="0"/>
              <a:t>отримати</a:t>
            </a:r>
            <a:r>
              <a:rPr lang="ru-RU" sz="2800" dirty="0" smtClean="0"/>
              <a:t> </a:t>
            </a:r>
            <a:r>
              <a:rPr lang="ru-RU" sz="2800" dirty="0" err="1" smtClean="0"/>
              <a:t>інформацію</a:t>
            </a:r>
            <a:r>
              <a:rPr lang="ru-RU" sz="2800" dirty="0" smtClean="0"/>
              <a:t> про </a:t>
            </a:r>
            <a:r>
              <a:rPr lang="ru-RU" sz="2800" dirty="0" err="1" smtClean="0"/>
              <a:t>тренерів</a:t>
            </a:r>
            <a:r>
              <a:rPr lang="ru-RU" sz="2800" dirty="0" smtClean="0"/>
              <a:t>, </a:t>
            </a:r>
            <a:r>
              <a:rPr lang="ru-RU" sz="2800" dirty="0" err="1" smtClean="0"/>
              <a:t>які</a:t>
            </a:r>
            <a:r>
              <a:rPr lang="ru-RU" sz="2800" dirty="0" smtClean="0"/>
              <a:t> </a:t>
            </a:r>
            <a:r>
              <a:rPr lang="ru-RU" sz="2800" dirty="0" err="1" smtClean="0"/>
              <a:t>тренерують</a:t>
            </a:r>
            <a:r>
              <a:rPr lang="ru-RU" sz="2800" dirty="0" smtClean="0"/>
              <a:t> одного спортсмена </a:t>
            </a:r>
            <a:r>
              <a:rPr lang="ru-RU" sz="2800" dirty="0" err="1" smtClean="0"/>
              <a:t>одночасно</a:t>
            </a:r>
            <a:r>
              <a:rPr lang="ru-RU" sz="2800" dirty="0" smtClean="0"/>
              <a:t>. </a:t>
            </a:r>
            <a:r>
              <a:rPr lang="ru-RU" sz="2800" dirty="0" err="1" smtClean="0"/>
              <a:t>Також</a:t>
            </a:r>
            <a:r>
              <a:rPr lang="ru-RU" sz="2800" dirty="0" smtClean="0"/>
              <a:t> ми </a:t>
            </a:r>
            <a:r>
              <a:rPr lang="ru-RU" sz="2800" dirty="0" err="1" smtClean="0"/>
              <a:t>можемо</a:t>
            </a:r>
            <a:r>
              <a:rPr lang="ru-RU" sz="2800" dirty="0" smtClean="0"/>
              <a:t> </a:t>
            </a:r>
            <a:r>
              <a:rPr lang="ru-RU" sz="2800" dirty="0" err="1" smtClean="0"/>
              <a:t>дізнатись</a:t>
            </a:r>
            <a:r>
              <a:rPr lang="ru-RU" sz="2800" dirty="0" smtClean="0"/>
              <a:t>, </a:t>
            </a:r>
            <a:r>
              <a:rPr lang="ru-RU" sz="2800" dirty="0" err="1" smtClean="0"/>
              <a:t>які</a:t>
            </a:r>
            <a:r>
              <a:rPr lang="ru-RU" sz="2800" dirty="0" smtClean="0"/>
              <a:t> в </a:t>
            </a:r>
            <a:r>
              <a:rPr lang="ru-RU" sz="2800" dirty="0" err="1" smtClean="0"/>
              <a:t>базі</a:t>
            </a:r>
            <a:r>
              <a:rPr lang="ru-RU" sz="2800" dirty="0" smtClean="0"/>
              <a:t> є </a:t>
            </a:r>
            <a:r>
              <a:rPr lang="ru-RU" sz="2800" dirty="0" err="1" smtClean="0"/>
              <a:t>тренери</a:t>
            </a:r>
            <a:r>
              <a:rPr lang="ru-RU" sz="2800" dirty="0" smtClean="0"/>
              <a:t>, </a:t>
            </a:r>
            <a:r>
              <a:rPr lang="ru-RU" sz="2800" dirty="0" err="1" smtClean="0"/>
              <a:t>що</a:t>
            </a:r>
            <a:r>
              <a:rPr lang="ru-RU" sz="2800" dirty="0" smtClean="0"/>
              <a:t> </a:t>
            </a:r>
            <a:r>
              <a:rPr lang="ru-RU" sz="2800" dirty="0" err="1" smtClean="0"/>
              <a:t>тренують</a:t>
            </a:r>
            <a:r>
              <a:rPr lang="ru-RU" sz="2800" dirty="0" smtClean="0"/>
              <a:t> </a:t>
            </a:r>
            <a:r>
              <a:rPr lang="ru-RU" sz="2800" dirty="0" err="1" smtClean="0"/>
              <a:t>певний</a:t>
            </a:r>
            <a:r>
              <a:rPr lang="ru-RU" sz="2800" dirty="0" smtClean="0"/>
              <a:t> вид спорту. </a:t>
            </a:r>
            <a:r>
              <a:rPr lang="ru-RU" sz="3200" dirty="0"/>
              <a:t/>
            </a:r>
            <a:br>
              <a:rPr lang="ru-RU" sz="3200" dirty="0"/>
            </a:br>
            <a:endParaRPr lang="ru-RU" sz="3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2852936"/>
            <a:ext cx="8352927" cy="361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02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296fdf671f4966c01e85f013725b1b805ab384"/>
</p:tagLst>
</file>

<file path=ppt/theme/theme1.xml><?xml version="1.0" encoding="utf-8"?>
<a:theme xmlns:a="http://schemas.openxmlformats.org/drawingml/2006/main" name="Тема Office">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2493</TotalTime>
  <Words>577</Words>
  <Application>Microsoft Office PowerPoint</Application>
  <PresentationFormat>Экран (4:3)</PresentationFormat>
  <Paragraphs>54</Paragraphs>
  <Slides>24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Тема Office</vt:lpstr>
      <vt:lpstr>Гуйдаш Владислав Андрійович Студент групи ІП-20-3</vt:lpstr>
      <vt:lpstr>Основні функції курсової роботи:</vt:lpstr>
      <vt:lpstr>Після постановки завдання розробив класи для бази даних за заданим варіаном, записаих у файлі проекту Data.h</vt:lpstr>
      <vt:lpstr>Також створив окремий клас з методами, які використовувались у файлі Data.cpp для перегляду інформації за заданими параметрами варіанту</vt:lpstr>
      <vt:lpstr>У файлі Data.cpp реалізовані методи для перегляду інформації бази даних окремо для кожного пункту меню  </vt:lpstr>
      <vt:lpstr>На даному рисунку ми можемо побачити частину коду, який відповідає за вивід на екран інформацію про інфраструктуру міста.  </vt:lpstr>
      <vt:lpstr>Метод, який дає доступ до змагань. Користувач вводить параметри для перегляду інформації, а програма через цикл перебирає всі введені раніше дані та виводить потрібні на екран </vt:lpstr>
      <vt:lpstr>Метод, який представляє інформацію про спортсменів. Користувач може отримати список спортсменів, які займаються певним видом спортом, які тренуються в певного тренера та які займаються 1 і більше видом спорту. Все це відбувається через зациклення масивів.  </vt:lpstr>
      <vt:lpstr>Метод, який оперує даними про тренерів. Через цикли ми можемо отримати інформацію про тренерів, які тренерують одного спортсмена одночасно. Також ми можемо дізнатись, які в базі є тренери, що тренують певний вид спорту.  </vt:lpstr>
      <vt:lpstr> Останній метод, який зберігає інформацію про змагання. Тут ми можемо отримати списки призерів, при чому зайняте місце повинне бути не вище 3. Також за певний період ми можемо переглянути спонсорів змагань.</vt:lpstr>
      <vt:lpstr>Базовий метод Menu()</vt:lpstr>
      <vt:lpstr>Безпосередньо ввід даних в базу Файл: Functions.cpp</vt:lpstr>
      <vt:lpstr>Безпосередньо ввід даних в базу Файл: Functions.cpp</vt:lpstr>
      <vt:lpstr>Безпосередньо ввід даних в базу Файл: Functions.cpp</vt:lpstr>
      <vt:lpstr>Передбачення програмою помилок </vt:lpstr>
      <vt:lpstr>Ввід даних у базу</vt:lpstr>
      <vt:lpstr>Пункт меню (1)</vt:lpstr>
      <vt:lpstr>Пункт меню (2)</vt:lpstr>
      <vt:lpstr>Пункт меню «Спортсмени»</vt:lpstr>
      <vt:lpstr>Пункт меню «Спортсмени»</vt:lpstr>
      <vt:lpstr>Пункт меню «Спортсмени»</vt:lpstr>
      <vt:lpstr>Вигляд меню у вигляді коду та в консолі: </vt:lpstr>
      <vt:lpstr> int main() </vt:lpstr>
      <vt:lpstr>Дякую за Вашу увагу!</vt:lpstr>
    </vt:vector>
  </TitlesOfParts>
  <Company>presentation-creation.ru</Company>
  <LinksUpToDate>false</LinksUpToDate>
  <SharedDoc>false</SharedDoc>
  <HyperlinkBase>https://presentation-creation.ru/powerpoint-templates.html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obstinate</dc:creator>
  <dc:description>Шаблон презентации с сайта https://presentation-creation.ru/</dc:description>
  <cp:lastModifiedBy>Andre</cp:lastModifiedBy>
  <cp:revision>1112</cp:revision>
  <dcterms:created xsi:type="dcterms:W3CDTF">2018-02-25T09:09:03Z</dcterms:created>
  <dcterms:modified xsi:type="dcterms:W3CDTF">2021-06-09T07:07:44Z</dcterms:modified>
</cp:coreProperties>
</file>