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734933-E141-4C25-9BDD-4A437D5D0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9AF425-C9FB-4E51-8D8D-6EB7A0E84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D2B9FF-1861-43CE-A090-B97CB7CE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DFB-FD6A-4F02-87C5-A29D61C1E2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F8304D-DA1F-41F3-8DE3-7676E566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890B60-BA99-489E-B9EA-34D94D4CE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A72F-12F4-4525-8EB9-7F1CFE662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546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BB26C-2267-4872-9CF2-CCA913132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4EF7F31-798A-47B8-A607-CD9364EB4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691CB4-208E-4B34-B5D1-3FE2A65C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DFB-FD6A-4F02-87C5-A29D61C1E2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44A54-91C9-46A3-9F63-896C7B78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489DCC-0E05-4DD4-BA0E-D9F3900C4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A72F-12F4-4525-8EB9-7F1CFE662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461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D131CD9-D3A1-4425-8CF1-D2F84245DD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F4B5C5F-3D10-4998-8365-BD0EA51E5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F3C8C9-C82D-4650-B7D8-66D65B781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DFB-FD6A-4F02-87C5-A29D61C1E2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11D693-A1DB-48E6-AD10-18540E31A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DB12F1-0375-4833-91D1-6CE436A0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A72F-12F4-4525-8EB9-7F1CFE662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499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90E9D-8019-4BE2-9136-3FDDA4DD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FEFCD2-466E-4356-AFC0-71446F8FD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88CB2D-73EA-4B75-AA26-30D0829E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DFB-FD6A-4F02-87C5-A29D61C1E2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01871E-BDE0-4829-85F2-92A8F790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593055-C1EA-48CE-8E52-40507CD7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A72F-12F4-4525-8EB9-7F1CFE662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4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16195F-4711-4E5E-B5B2-1EAAF152D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F132E0-BE3C-4E85-B4E2-8ABD8EC30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DC5E4F-DBC8-4E26-AB9D-C3434464C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DFB-FD6A-4F02-87C5-A29D61C1E2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EC3DD9A-89F7-44F3-AC94-FDDE9E19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C28473-5CB5-482E-83B1-9687E395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A72F-12F4-4525-8EB9-7F1CFE662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9565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E02DE7-5072-4637-9227-6F24BA494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AFFCCA-7BE6-4251-B0CD-1C6F464D6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5E68BF-F4F8-4AB5-AB7F-5179C4E34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D14D4A-5C1C-4CF6-B48F-5972CE2D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DFB-FD6A-4F02-87C5-A29D61C1E2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75504E-3C1A-458B-B82F-BD296E59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9DBBEE-0FC4-4B74-9372-483628C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A72F-12F4-4525-8EB9-7F1CFE662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005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80B410-086A-41FB-98CF-88EADD88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D0FCE3-E192-4636-B360-3959FAAEC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295E92-65CD-421F-A769-16930515E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65B2841-7CB2-415D-967B-59B640C63A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E8635C-A640-47DA-92EF-C05AD90A29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6971903-B471-46D2-A1C0-FA48971B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DFB-FD6A-4F02-87C5-A29D61C1E2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12FA80E-CC14-49EE-A835-CF5BB06FE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E755C2E-19CB-448B-80AA-D9D6E8E9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A72F-12F4-4525-8EB9-7F1CFE662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82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CEC9A4-98ED-4510-AB93-FC50DB30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8C859C9-CE5B-4CB7-8915-6B1227E9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DFB-FD6A-4F02-87C5-A29D61C1E2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C46B779-456C-4051-8B27-1D734D2B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BEF930-E964-42CF-8D87-CA4EFBC5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A72F-12F4-4525-8EB9-7F1CFE662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29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8E5DA9E-08D7-4A4C-A6F4-CCA103820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DFB-FD6A-4F02-87C5-A29D61C1E2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50D905-61EC-4A20-9169-F6DF5DEF3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16523D-68D8-4148-AED6-12DF75325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A72F-12F4-4525-8EB9-7F1CFE662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842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0C1AFE-32CD-44BB-8145-8FF09AF89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94E876-DBF2-41DE-9B49-E050836E4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A84494-1656-45A5-A5AC-11C3626A4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C0C7300-321D-4BBB-8162-82D27A0D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DFB-FD6A-4F02-87C5-A29D61C1E2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40DD88-BFCF-4F39-8F35-3724FBDE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FEB486-B599-4B37-9081-676EBD0C7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A72F-12F4-4525-8EB9-7F1CFE662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943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870B2-318F-4858-86E9-441CEDF29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A917BD-5BFA-4B9A-9468-378E49334D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FEAE61-D956-46FB-9730-1582F54AD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34E086-55FD-4F05-B215-B879C2BE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EDDFB-FD6A-4F02-87C5-A29D61C1E2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CC7388-B9BE-4D15-B96F-8CDAE8087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CB7F11-E9B8-4A6C-97FF-B1398729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9A72F-12F4-4525-8EB9-7F1CFE662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2134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BA9F4-BC29-45F7-93C1-2EE6BA0D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51A8C47-B2EF-4AA4-9106-7A19BA969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FDC1CD-2661-45E4-B23E-A9CF01436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EDDFB-FD6A-4F02-87C5-A29D61C1E2AF}" type="datetimeFigureOut">
              <a:rPr lang="ru-RU" smtClean="0"/>
              <a:t>28.04.2025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4EFC4D-88F3-464E-B466-1903E77272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ECBD42-E093-4CBF-A6F5-556165D8A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9A72F-12F4-4525-8EB9-7F1CFE6626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6743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B11B7-739E-434B-8A78-2B617B879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0889" y="943253"/>
            <a:ext cx="6499934" cy="248574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Nick Cave &amp; The Bad Seeds</a:t>
            </a:r>
            <a:br>
              <a:rPr lang="ru-RU" sz="4400" dirty="0">
                <a:solidFill>
                  <a:schemeClr val="bg1"/>
                </a:solidFill>
              </a:rPr>
            </a:br>
            <a:r>
              <a:rPr lang="pl-PL" sz="4400" dirty="0">
                <a:solidFill>
                  <a:schemeClr val="bg1"/>
                </a:solidFill>
              </a:rPr>
              <a:t>Legenda muzyki alternatywnej i rocka gotyckiego</a:t>
            </a:r>
            <a:endParaRPr lang="ru-RU" sz="4400" dirty="0">
              <a:solidFill>
                <a:schemeClr val="bg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9D3E126-ACD0-4EDE-B536-8C0823394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0888" y="3602038"/>
            <a:ext cx="6499934" cy="1655762"/>
          </a:xfrm>
        </p:spPr>
        <p:txBody>
          <a:bodyPr>
            <a:normAutofit/>
          </a:bodyPr>
          <a:lstStyle/>
          <a:p>
            <a:r>
              <a:rPr lang="pl-PL" sz="2800" dirty="0">
                <a:solidFill>
                  <a:schemeClr val="bg1"/>
                </a:solidFill>
              </a:rPr>
              <a:t>Uladzimir Haleta 3dR</a:t>
            </a: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7" name="Блок-схема: задержка 6">
            <a:extLst>
              <a:ext uri="{FF2B5EF4-FFF2-40B4-BE49-F238E27FC236}">
                <a16:creationId xmlns:a16="http://schemas.microsoft.com/office/drawing/2014/main" id="{E565DEA5-7039-44CF-8357-71301F7F8BCB}"/>
              </a:ext>
            </a:extLst>
          </p:cNvPr>
          <p:cNvSpPr/>
          <p:nvPr/>
        </p:nvSpPr>
        <p:spPr>
          <a:xfrm>
            <a:off x="-924560" y="0"/>
            <a:ext cx="6096000" cy="6858000"/>
          </a:xfrm>
          <a:prstGeom prst="flowChartDelay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6902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11C21-38A3-4A2F-AB1F-891E880E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7" y="231960"/>
            <a:ext cx="10515600" cy="103754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Your Funeral… My Trial (1986)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211EA-60AD-40C1-8F6C-93257B01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427"/>
            <a:ext cx="6530266" cy="4756536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Ten album zbliżył się do bardziej intymnych, introspekcyjnych klimatów. </a:t>
            </a:r>
            <a:r>
              <a:rPr lang="pl-PL" dirty="0" err="1">
                <a:solidFill>
                  <a:schemeClr val="bg1"/>
                </a:solidFill>
              </a:rPr>
              <a:t>Cave</a:t>
            </a:r>
            <a:r>
              <a:rPr lang="pl-PL" dirty="0">
                <a:solidFill>
                  <a:schemeClr val="bg1"/>
                </a:solidFill>
              </a:rPr>
              <a:t> zaczynał ujawniać więcej osobistych przeżyć, a muzyka zyskała przestrzeń i głębię. To także początek większej ekspresji lirycznej.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080F6E-D16B-4595-BAA4-89FF9E903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045" y="1269507"/>
            <a:ext cx="4126638" cy="412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9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11C21-38A3-4A2F-AB1F-891E880E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73" y="338492"/>
            <a:ext cx="10515600" cy="913259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The Good </a:t>
            </a:r>
            <a:r>
              <a:rPr lang="pl-PL" dirty="0" err="1">
                <a:solidFill>
                  <a:schemeClr val="bg1"/>
                </a:solidFill>
              </a:rPr>
              <a:t>Son</a:t>
            </a:r>
            <a:r>
              <a:rPr lang="pl-PL" dirty="0">
                <a:solidFill>
                  <a:schemeClr val="bg1"/>
                </a:solidFill>
              </a:rPr>
              <a:t> (1990)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211EA-60AD-40C1-8F6C-93257B01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051" y="1393794"/>
            <a:ext cx="5962095" cy="4792046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Powstał, gdy </a:t>
            </a:r>
            <a:r>
              <a:rPr lang="pl-PL" dirty="0" err="1">
                <a:solidFill>
                  <a:schemeClr val="bg1"/>
                </a:solidFill>
              </a:rPr>
              <a:t>Cave</a:t>
            </a:r>
            <a:r>
              <a:rPr lang="pl-PL" dirty="0">
                <a:solidFill>
                  <a:schemeClr val="bg1"/>
                </a:solidFill>
              </a:rPr>
              <a:t> mieszkał w Brazylii. Zamiast mroku – więcej melodii i światła. Znajdziemy tu piękne ballady, takie jak "The </a:t>
            </a:r>
            <a:r>
              <a:rPr lang="pl-PL" dirty="0" err="1">
                <a:solidFill>
                  <a:schemeClr val="bg1"/>
                </a:solidFill>
              </a:rPr>
              <a:t>Ship</a:t>
            </a:r>
            <a:r>
              <a:rPr lang="pl-PL" dirty="0">
                <a:solidFill>
                  <a:schemeClr val="bg1"/>
                </a:solidFill>
              </a:rPr>
              <a:t> Song" czy "The </a:t>
            </a:r>
            <a:r>
              <a:rPr lang="pl-PL" dirty="0" err="1">
                <a:solidFill>
                  <a:schemeClr val="bg1"/>
                </a:solidFill>
              </a:rPr>
              <a:t>Weeping</a:t>
            </a:r>
            <a:r>
              <a:rPr lang="pl-PL" dirty="0">
                <a:solidFill>
                  <a:schemeClr val="bg1"/>
                </a:solidFill>
              </a:rPr>
              <a:t> Song". Pokazuje to, jak </a:t>
            </a:r>
            <a:r>
              <a:rPr lang="pl-PL" dirty="0" err="1">
                <a:solidFill>
                  <a:schemeClr val="bg1"/>
                </a:solidFill>
              </a:rPr>
              <a:t>Cave</a:t>
            </a:r>
            <a:r>
              <a:rPr lang="pl-PL" dirty="0">
                <a:solidFill>
                  <a:schemeClr val="bg1"/>
                </a:solidFill>
              </a:rPr>
              <a:t> potrafi operować różnymi nastrojami.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9B156B2-7E3F-491E-97B5-92BDADC40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295" y="1251751"/>
            <a:ext cx="4669654" cy="466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104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11C21-38A3-4A2F-AB1F-891E880E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83" y="258594"/>
            <a:ext cx="10515600" cy="1002036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Let</a:t>
            </a:r>
            <a:r>
              <a:rPr lang="pl-PL" dirty="0">
                <a:solidFill>
                  <a:schemeClr val="bg1"/>
                </a:solidFill>
              </a:rPr>
              <a:t> Love In (1994)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211EA-60AD-40C1-8F6C-93257B01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03" y="1349406"/>
            <a:ext cx="5562600" cy="4827557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Jeden z najbardziej znanych albumów zespołu. Zawiera utwory "Do </a:t>
            </a:r>
            <a:r>
              <a:rPr lang="pl-PL" dirty="0" err="1">
                <a:solidFill>
                  <a:schemeClr val="bg1"/>
                </a:solidFill>
              </a:rPr>
              <a:t>You</a:t>
            </a:r>
            <a:r>
              <a:rPr lang="pl-PL" dirty="0">
                <a:solidFill>
                  <a:schemeClr val="bg1"/>
                </a:solidFill>
              </a:rPr>
              <a:t> Love Me?" i "Red Right Hand", który zyskał nowe życie dzięki serialowi </a:t>
            </a:r>
            <a:r>
              <a:rPr lang="pl-PL" dirty="0" err="1">
                <a:solidFill>
                  <a:schemeClr val="bg1"/>
                </a:solidFill>
              </a:rPr>
              <a:t>Peaky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Blinders</a:t>
            </a:r>
            <a:r>
              <a:rPr lang="pl-PL" dirty="0">
                <a:solidFill>
                  <a:schemeClr val="bg1"/>
                </a:solidFill>
              </a:rPr>
              <a:t>. Album łączy mrok, napięcie i romantyzm – esencja stylu The Bad </a:t>
            </a:r>
            <a:r>
              <a:rPr lang="pl-PL" dirty="0" err="1">
                <a:solidFill>
                  <a:schemeClr val="bg1"/>
                </a:solidFill>
              </a:rPr>
              <a:t>Seeds</a:t>
            </a:r>
            <a:r>
              <a:rPr lang="pl-PL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F3F09D7-3FDB-4258-9FA4-F07020802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722" y="1183736"/>
            <a:ext cx="4993227" cy="499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309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11C21-38A3-4A2F-AB1F-891E880E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95" y="276350"/>
            <a:ext cx="10515600" cy="993158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Murder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Ballads</a:t>
            </a:r>
            <a:r>
              <a:rPr lang="pl-PL" dirty="0">
                <a:solidFill>
                  <a:schemeClr val="bg1"/>
                </a:solidFill>
              </a:rPr>
              <a:t> (1996)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211EA-60AD-40C1-8F6C-93257B01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335" y="1429305"/>
            <a:ext cx="5802297" cy="474765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To koncepcyjny album opowiadający o zabójstwach i zbrodniach. Utwór "</a:t>
            </a:r>
            <a:r>
              <a:rPr lang="pl-PL" dirty="0" err="1">
                <a:solidFill>
                  <a:schemeClr val="bg1"/>
                </a:solidFill>
              </a:rPr>
              <a:t>Where</a:t>
            </a:r>
            <a:r>
              <a:rPr lang="pl-PL" dirty="0">
                <a:solidFill>
                  <a:schemeClr val="bg1"/>
                </a:solidFill>
              </a:rPr>
              <a:t> the Wild </a:t>
            </a:r>
            <a:r>
              <a:rPr lang="pl-PL" dirty="0" err="1">
                <a:solidFill>
                  <a:schemeClr val="bg1"/>
                </a:solidFill>
              </a:rPr>
              <a:t>Roses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Grow</a:t>
            </a:r>
            <a:r>
              <a:rPr lang="pl-PL" dirty="0">
                <a:solidFill>
                  <a:schemeClr val="bg1"/>
                </a:solidFill>
              </a:rPr>
              <a:t>" nagrany z </a:t>
            </a:r>
            <a:r>
              <a:rPr lang="pl-PL" dirty="0" err="1">
                <a:solidFill>
                  <a:schemeClr val="bg1"/>
                </a:solidFill>
              </a:rPr>
              <a:t>Kylie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Minogue</a:t>
            </a:r>
            <a:r>
              <a:rPr lang="pl-PL" dirty="0">
                <a:solidFill>
                  <a:schemeClr val="bg1"/>
                </a:solidFill>
              </a:rPr>
              <a:t> przyniósł zespołowi największy komercyjny sukces. Choć brutalny w treści, album był zaskakująco melodyjny i przystępny.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8A81CF-D1FF-4E09-B4E7-53E5ADB17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71" y="1048998"/>
            <a:ext cx="4906854" cy="49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6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11C21-38A3-4A2F-AB1F-891E880E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320738"/>
            <a:ext cx="10515600" cy="904382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The </a:t>
            </a:r>
            <a:r>
              <a:rPr lang="pl-PL" dirty="0" err="1">
                <a:solidFill>
                  <a:schemeClr val="bg1"/>
                </a:solidFill>
              </a:rPr>
              <a:t>Boatman’s</a:t>
            </a:r>
            <a:r>
              <a:rPr lang="pl-PL" dirty="0">
                <a:solidFill>
                  <a:schemeClr val="bg1"/>
                </a:solidFill>
              </a:rPr>
              <a:t> Call (1997)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211EA-60AD-40C1-8F6C-93257B01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6" y="1362747"/>
            <a:ext cx="5979850" cy="4783169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Album wyciszony, refleksyjny, zdominowany przez fortepian i liryczne teksty. Uznawany za najbardziej osobisty album </a:t>
            </a:r>
            <a:r>
              <a:rPr lang="pl-PL" dirty="0" err="1">
                <a:solidFill>
                  <a:schemeClr val="bg1"/>
                </a:solidFill>
              </a:rPr>
              <a:t>Cave’a</a:t>
            </a:r>
            <a:r>
              <a:rPr lang="pl-PL" dirty="0">
                <a:solidFill>
                  <a:schemeClr val="bg1"/>
                </a:solidFill>
              </a:rPr>
              <a:t>. Opowiada o miłości, stracie i duchowości. Pokazuje dojrzalszą, bardziej kontemplacyjną twarz artysty.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3394CDC-59D8-404B-AAC7-88613B202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050" y="1225120"/>
            <a:ext cx="5058424" cy="505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78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11C21-38A3-4A2F-AB1F-891E880E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18" y="259918"/>
            <a:ext cx="10515600" cy="84223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Nowe tysiąclecie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211EA-60AD-40C1-8F6C-93257B01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1" y="1102156"/>
            <a:ext cx="10791549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Albumy takie jak No </a:t>
            </a:r>
            <a:r>
              <a:rPr lang="pl-PL" dirty="0" err="1">
                <a:solidFill>
                  <a:schemeClr val="bg1"/>
                </a:solidFill>
              </a:rPr>
              <a:t>More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Shall</a:t>
            </a:r>
            <a:r>
              <a:rPr lang="pl-PL" dirty="0">
                <a:solidFill>
                  <a:schemeClr val="bg1"/>
                </a:solidFill>
              </a:rPr>
              <a:t> We Part (2001), </a:t>
            </a:r>
            <a:r>
              <a:rPr lang="pl-PL" dirty="0" err="1">
                <a:solidFill>
                  <a:schemeClr val="bg1"/>
                </a:solidFill>
              </a:rPr>
              <a:t>Abattoir</a:t>
            </a:r>
            <a:r>
              <a:rPr lang="pl-PL" dirty="0">
                <a:solidFill>
                  <a:schemeClr val="bg1"/>
                </a:solidFill>
              </a:rPr>
              <a:t> Blues/The </a:t>
            </a:r>
            <a:r>
              <a:rPr lang="pl-PL" dirty="0" err="1">
                <a:solidFill>
                  <a:schemeClr val="bg1"/>
                </a:solidFill>
              </a:rPr>
              <a:t>Lyre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Orpheus</a:t>
            </a:r>
            <a:r>
              <a:rPr lang="pl-PL" dirty="0">
                <a:solidFill>
                  <a:schemeClr val="bg1"/>
                </a:solidFill>
              </a:rPr>
              <a:t> (2004), czy </a:t>
            </a:r>
            <a:r>
              <a:rPr lang="pl-PL" dirty="0" err="1">
                <a:solidFill>
                  <a:schemeClr val="bg1"/>
                </a:solidFill>
              </a:rPr>
              <a:t>Dig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Lazarus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Dig</a:t>
            </a:r>
            <a:r>
              <a:rPr lang="pl-PL" dirty="0">
                <a:solidFill>
                  <a:schemeClr val="bg1"/>
                </a:solidFill>
              </a:rPr>
              <a:t>!!! (2008) prezentują coraz bardziej złożoną i wyrafinowaną muzykę. Zespół eksploruje nowe brzmienia, zachowując emocjonalną siłę i literacki charakter tekstów.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532ED4-7D64-4FBA-B0BF-25073E2CB2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2035" y="2806469"/>
            <a:ext cx="5963734" cy="372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412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11C21-38A3-4A2F-AB1F-891E880E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907" y="311860"/>
            <a:ext cx="10515600" cy="895504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Współpraca z </a:t>
            </a:r>
            <a:r>
              <a:rPr lang="pl-PL" dirty="0" err="1">
                <a:solidFill>
                  <a:schemeClr val="bg1"/>
                </a:solidFill>
              </a:rPr>
              <a:t>Warrenem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Ellisem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211EA-60AD-40C1-8F6C-93257B01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48" y="1349406"/>
            <a:ext cx="10990555" cy="4827557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Warren </a:t>
            </a:r>
            <a:r>
              <a:rPr lang="pl-PL" dirty="0" err="1">
                <a:solidFill>
                  <a:schemeClr val="bg1"/>
                </a:solidFill>
              </a:rPr>
              <a:t>Ellis</a:t>
            </a:r>
            <a:r>
              <a:rPr lang="pl-PL" dirty="0">
                <a:solidFill>
                  <a:schemeClr val="bg1"/>
                </a:solidFill>
              </a:rPr>
              <a:t> stał się nie tylko członkiem zespołu, ale i bliskim współpracownikiem </a:t>
            </a:r>
            <a:r>
              <a:rPr lang="pl-PL" dirty="0" err="1">
                <a:solidFill>
                  <a:schemeClr val="bg1"/>
                </a:solidFill>
              </a:rPr>
              <a:t>Cave’a</a:t>
            </a:r>
            <a:r>
              <a:rPr lang="pl-PL" dirty="0">
                <a:solidFill>
                  <a:schemeClr val="bg1"/>
                </a:solidFill>
              </a:rPr>
              <a:t>. Wspólnie stworzyli wiele ścieżek dźwiękowych do filmów, jak The </a:t>
            </a:r>
            <a:r>
              <a:rPr lang="pl-PL" dirty="0" err="1">
                <a:solidFill>
                  <a:schemeClr val="bg1"/>
                </a:solidFill>
              </a:rPr>
              <a:t>Proposition</a:t>
            </a:r>
            <a:r>
              <a:rPr lang="pl-PL" dirty="0">
                <a:solidFill>
                  <a:schemeClr val="bg1"/>
                </a:solidFill>
              </a:rPr>
              <a:t>, The Road, Wind River. Powstaje też projekt </a:t>
            </a:r>
            <a:r>
              <a:rPr lang="pl-PL" dirty="0" err="1">
                <a:solidFill>
                  <a:schemeClr val="bg1"/>
                </a:solidFill>
              </a:rPr>
              <a:t>Grinderman</a:t>
            </a:r>
            <a:r>
              <a:rPr lang="pl-PL" dirty="0">
                <a:solidFill>
                  <a:schemeClr val="bg1"/>
                </a:solidFill>
              </a:rPr>
              <a:t> – dziki, punkowy oddech od głównego nurtu.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5A4908-A7FA-433B-A437-F6C1D6F87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697" y="3079657"/>
            <a:ext cx="5306257" cy="353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702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11C21-38A3-4A2F-AB1F-891E880E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73" y="320738"/>
            <a:ext cx="10515600" cy="904382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Skeleton </a:t>
            </a:r>
            <a:r>
              <a:rPr lang="pl-PL" dirty="0" err="1">
                <a:solidFill>
                  <a:schemeClr val="bg1"/>
                </a:solidFill>
              </a:rPr>
              <a:t>Tree</a:t>
            </a:r>
            <a:r>
              <a:rPr lang="pl-PL" dirty="0">
                <a:solidFill>
                  <a:schemeClr val="bg1"/>
                </a:solidFill>
              </a:rPr>
              <a:t> (2016)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211EA-60AD-40C1-8F6C-93257B01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5" y="1473693"/>
            <a:ext cx="5619564" cy="4703270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Album powstał po tragicznej śmierci syna Nicka </a:t>
            </a:r>
            <a:r>
              <a:rPr lang="pl-PL" dirty="0" err="1">
                <a:solidFill>
                  <a:schemeClr val="bg1"/>
                </a:solidFill>
              </a:rPr>
              <a:t>Cave’a</a:t>
            </a:r>
            <a:r>
              <a:rPr lang="pl-PL" dirty="0">
                <a:solidFill>
                  <a:schemeClr val="bg1"/>
                </a:solidFill>
              </a:rPr>
              <a:t>. Jest przepełniony żalem, smutkiem i próbą zrozumienia straty. To jedno z najbardziej poruszających dzieł w historii muzyki rockowej. Prawdziwy dokument bólu i człowieczeństwa.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01B0EFD-CC4E-480D-99DC-6762C395F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808" y="1225120"/>
            <a:ext cx="5094487" cy="509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14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11C21-38A3-4A2F-AB1F-891E880E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317" y="382881"/>
            <a:ext cx="10515600" cy="833360"/>
          </a:xfrm>
        </p:spPr>
        <p:txBody>
          <a:bodyPr/>
          <a:lstStyle/>
          <a:p>
            <a:r>
              <a:rPr lang="pl-PL" dirty="0" err="1">
                <a:solidFill>
                  <a:schemeClr val="bg1"/>
                </a:solidFill>
              </a:rPr>
              <a:t>Ghosteen</a:t>
            </a:r>
            <a:r>
              <a:rPr lang="pl-PL" dirty="0">
                <a:solidFill>
                  <a:schemeClr val="bg1"/>
                </a:solidFill>
              </a:rPr>
              <a:t> (2019)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211EA-60AD-40C1-8F6C-93257B01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070" y="1438184"/>
            <a:ext cx="5965795" cy="4738780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Dwupłytowy, duchowy, niemal </a:t>
            </a:r>
            <a:r>
              <a:rPr lang="pl-PL" dirty="0" err="1">
                <a:solidFill>
                  <a:schemeClr val="bg1"/>
                </a:solidFill>
              </a:rPr>
              <a:t>ambientowy</a:t>
            </a:r>
            <a:r>
              <a:rPr lang="pl-PL" dirty="0">
                <a:solidFill>
                  <a:schemeClr val="bg1"/>
                </a:solidFill>
              </a:rPr>
              <a:t> album, uznany przez wielu krytyków za arcydzieło. Opowiada o żałobie, transcendencji i nadziei.</a:t>
            </a:r>
          </a:p>
          <a:p>
            <a:pPr marL="0" indent="0">
              <a:buNone/>
            </a:pPr>
            <a:r>
              <a:rPr lang="pl-PL" dirty="0" err="1">
                <a:solidFill>
                  <a:schemeClr val="bg1"/>
                </a:solidFill>
              </a:rPr>
              <a:t>Cave</a:t>
            </a:r>
            <a:r>
              <a:rPr lang="pl-PL" dirty="0">
                <a:solidFill>
                  <a:schemeClr val="bg1"/>
                </a:solidFill>
              </a:rPr>
              <a:t> śpiewa niczym prorok, a muzyka unosi się jak modlitwa. Wzruszający, piękny i głęboko ludzki album.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4A5CAB-9602-4BA2-910F-6C7BE59D3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290" y="1216241"/>
            <a:ext cx="5051393" cy="505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0116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11C21-38A3-4A2F-AB1F-891E880E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06" y="391758"/>
            <a:ext cx="10515600" cy="753461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Teksty i literatura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211EA-60AD-40C1-8F6C-93257B01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027" y="1287262"/>
            <a:ext cx="10670220" cy="4880823"/>
          </a:xfrm>
        </p:spPr>
        <p:txBody>
          <a:bodyPr/>
          <a:lstStyle/>
          <a:p>
            <a:pPr marL="0" indent="0">
              <a:buNone/>
            </a:pPr>
            <a:r>
              <a:rPr lang="pl-PL" dirty="0" err="1">
                <a:solidFill>
                  <a:schemeClr val="bg1"/>
                </a:solidFill>
              </a:rPr>
              <a:t>Cave</a:t>
            </a:r>
            <a:r>
              <a:rPr lang="pl-PL" dirty="0">
                <a:solidFill>
                  <a:schemeClr val="bg1"/>
                </a:solidFill>
              </a:rPr>
              <a:t> to nie tylko muzyk – to także pisarz. Jego teksty są często porównywane do poezji. Wydał powieści And the </a:t>
            </a:r>
            <a:r>
              <a:rPr lang="pl-PL" dirty="0" err="1">
                <a:solidFill>
                  <a:schemeClr val="bg1"/>
                </a:solidFill>
              </a:rPr>
              <a:t>Ass</a:t>
            </a:r>
            <a:r>
              <a:rPr lang="pl-PL" dirty="0">
                <a:solidFill>
                  <a:schemeClr val="bg1"/>
                </a:solidFill>
              </a:rPr>
              <a:t> Saw the Angel oraz The </a:t>
            </a:r>
            <a:r>
              <a:rPr lang="pl-PL" dirty="0" err="1">
                <a:solidFill>
                  <a:schemeClr val="bg1"/>
                </a:solidFill>
              </a:rPr>
              <a:t>Death</a:t>
            </a:r>
            <a:r>
              <a:rPr lang="pl-PL" dirty="0">
                <a:solidFill>
                  <a:schemeClr val="bg1"/>
                </a:solidFill>
              </a:rPr>
              <a:t> of </a:t>
            </a:r>
            <a:r>
              <a:rPr lang="pl-PL" dirty="0" err="1">
                <a:solidFill>
                  <a:schemeClr val="bg1"/>
                </a:solidFill>
              </a:rPr>
              <a:t>Bunny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Munro</a:t>
            </a:r>
            <a:r>
              <a:rPr lang="pl-PL" dirty="0">
                <a:solidFill>
                  <a:schemeClr val="bg1"/>
                </a:solidFill>
              </a:rPr>
              <a:t>. Prowadzi blog "The Red Hand </a:t>
            </a:r>
            <a:r>
              <a:rPr lang="pl-PL" dirty="0" err="1">
                <a:solidFill>
                  <a:schemeClr val="bg1"/>
                </a:solidFill>
              </a:rPr>
              <a:t>Files</a:t>
            </a:r>
            <a:r>
              <a:rPr lang="pl-PL" dirty="0">
                <a:solidFill>
                  <a:schemeClr val="bg1"/>
                </a:solidFill>
              </a:rPr>
              <a:t>", gdzie szczerze odpowiada fanom na pytania o życie, religię, śmierć i sztukę.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E687DF-AC61-4DB7-8B72-2D69C485D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878" y="3112318"/>
            <a:ext cx="7257340" cy="328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83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77BCC-72BE-48BE-82ED-A9EC9EE94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39" y="157008"/>
            <a:ext cx="10515600" cy="1325563"/>
          </a:xfrm>
        </p:spPr>
        <p:txBody>
          <a:bodyPr/>
          <a:lstStyle/>
          <a:p>
            <a:r>
              <a:rPr lang="en-US" sz="4400" dirty="0">
                <a:solidFill>
                  <a:schemeClr val="bg1"/>
                </a:solidFill>
              </a:rPr>
              <a:t>Nick Cave &amp; The Bad Seeds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CB0745-B4DB-4036-BE3C-21FFB5FFA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6141"/>
            <a:ext cx="10515600" cy="1651246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Zespół, który od ponad czterech dekad tworzy muzykę głęboką, poruszającą i bezkompromisową. Łączy poetycki tekst, mroczny klimat i emocjonalną ekspresję w unikalną całość.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E0A49C-AE7A-418A-99BE-5339611B6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309" y="2814222"/>
            <a:ext cx="4703131" cy="3483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2900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11C21-38A3-4A2F-AB1F-891E880E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540" y="356248"/>
            <a:ext cx="10515600" cy="842238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Koncerty i obecność sceniczna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211EA-60AD-40C1-8F6C-93257B01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4" y="125333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Koncerty The Bad </a:t>
            </a:r>
            <a:r>
              <a:rPr lang="pl-PL" dirty="0" err="1">
                <a:solidFill>
                  <a:schemeClr val="bg1"/>
                </a:solidFill>
              </a:rPr>
              <a:t>Seeds</a:t>
            </a:r>
            <a:r>
              <a:rPr lang="pl-PL" dirty="0">
                <a:solidFill>
                  <a:schemeClr val="bg1"/>
                </a:solidFill>
              </a:rPr>
              <a:t> są emocjonalnymi przeżyciami – </a:t>
            </a:r>
            <a:r>
              <a:rPr lang="pl-PL" dirty="0" err="1">
                <a:solidFill>
                  <a:schemeClr val="bg1"/>
                </a:solidFill>
              </a:rPr>
              <a:t>Cave</a:t>
            </a:r>
            <a:r>
              <a:rPr lang="pl-PL" dirty="0">
                <a:solidFill>
                  <a:schemeClr val="bg1"/>
                </a:solidFill>
              </a:rPr>
              <a:t> potrafi zahipnotyzować tłum, często wchodząc w bezpośrednią interakcję z publicznością. Niezależnie od wieku, jego występy mają ogromną siłę wyrazu i autentyczność.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2A78FE-59F1-473B-BE05-3FFF32837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8042" y="2690209"/>
            <a:ext cx="5486890" cy="308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9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11C21-38A3-4A2F-AB1F-891E880E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62" y="187573"/>
            <a:ext cx="10515600" cy="833360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Dziedzictwo i wpływ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211EA-60AD-40C1-8F6C-93257B01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034" y="1020932"/>
            <a:ext cx="5775665" cy="5442011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Nick </a:t>
            </a:r>
            <a:r>
              <a:rPr lang="pl-PL" dirty="0" err="1">
                <a:solidFill>
                  <a:schemeClr val="bg1"/>
                </a:solidFill>
              </a:rPr>
              <a:t>Cave</a:t>
            </a:r>
            <a:r>
              <a:rPr lang="pl-PL" dirty="0">
                <a:solidFill>
                  <a:schemeClr val="bg1"/>
                </a:solidFill>
              </a:rPr>
              <a:t> &amp; The Bad </a:t>
            </a:r>
            <a:r>
              <a:rPr lang="pl-PL" dirty="0" err="1">
                <a:solidFill>
                  <a:schemeClr val="bg1"/>
                </a:solidFill>
              </a:rPr>
              <a:t>Seeds</a:t>
            </a:r>
            <a:r>
              <a:rPr lang="pl-PL" dirty="0">
                <a:solidFill>
                  <a:schemeClr val="bg1"/>
                </a:solidFill>
              </a:rPr>
              <a:t> inspirowali i nadal inspirują artystów z różnych </a:t>
            </a:r>
            <a:r>
              <a:rPr lang="pl-PL" dirty="0" err="1">
                <a:solidFill>
                  <a:schemeClr val="bg1"/>
                </a:solidFill>
              </a:rPr>
              <a:t>gatunków.Wśród</a:t>
            </a:r>
            <a:r>
              <a:rPr lang="pl-PL" dirty="0">
                <a:solidFill>
                  <a:schemeClr val="bg1"/>
                </a:solidFill>
              </a:rPr>
              <a:t> nich: PJ Harvey, </a:t>
            </a:r>
            <a:r>
              <a:rPr lang="pl-PL" dirty="0" err="1">
                <a:solidFill>
                  <a:schemeClr val="bg1"/>
                </a:solidFill>
              </a:rPr>
              <a:t>Arctic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Monkeys</a:t>
            </a:r>
            <a:r>
              <a:rPr lang="pl-PL" dirty="0">
                <a:solidFill>
                  <a:schemeClr val="bg1"/>
                </a:solidFill>
              </a:rPr>
              <a:t>, </a:t>
            </a:r>
            <a:r>
              <a:rPr lang="pl-PL" dirty="0" err="1">
                <a:solidFill>
                  <a:schemeClr val="bg1"/>
                </a:solidFill>
              </a:rPr>
              <a:t>Radiohead</a:t>
            </a:r>
            <a:r>
              <a:rPr lang="pl-PL" dirty="0">
                <a:solidFill>
                  <a:schemeClr val="bg1"/>
                </a:solidFill>
              </a:rPr>
              <a:t> czy Mark </a:t>
            </a:r>
            <a:r>
              <a:rPr lang="pl-PL" dirty="0" err="1">
                <a:solidFill>
                  <a:schemeClr val="bg1"/>
                </a:solidFill>
              </a:rPr>
              <a:t>Lanegan</a:t>
            </a:r>
            <a:r>
              <a:rPr lang="pl-PL" dirty="0">
                <a:solidFill>
                  <a:schemeClr val="bg1"/>
                </a:solidFill>
              </a:rPr>
              <a:t>. Zespół wydał ponad 17 albumów studyjnych, a każdy z nich pokazuje ich artystyczną odwagę i gotowość do zmiany.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1BC985-D8FF-4E14-BDF6-A57CC75A3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171" y="1020932"/>
            <a:ext cx="4864964" cy="40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157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11C21-38A3-4A2F-AB1F-891E880E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62" y="295428"/>
            <a:ext cx="10515600" cy="771217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Podsumowanie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211EA-60AD-40C1-8F6C-93257B01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157" y="1112358"/>
            <a:ext cx="10515600" cy="5110318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Nick </a:t>
            </a:r>
            <a:r>
              <a:rPr lang="pl-PL" dirty="0" err="1">
                <a:solidFill>
                  <a:schemeClr val="bg1"/>
                </a:solidFill>
              </a:rPr>
              <a:t>Cave</a:t>
            </a:r>
            <a:r>
              <a:rPr lang="pl-PL" dirty="0">
                <a:solidFill>
                  <a:schemeClr val="bg1"/>
                </a:solidFill>
              </a:rPr>
              <a:t> &amp; The Bad </a:t>
            </a:r>
            <a:r>
              <a:rPr lang="pl-PL" dirty="0" err="1">
                <a:solidFill>
                  <a:schemeClr val="bg1"/>
                </a:solidFill>
              </a:rPr>
              <a:t>Seeds</a:t>
            </a:r>
            <a:r>
              <a:rPr lang="pl-PL" dirty="0">
                <a:solidFill>
                  <a:schemeClr val="bg1"/>
                </a:solidFill>
              </a:rPr>
              <a:t> to nie tylko zespół, to zjawisko. Ich twórczość to dowód, że muzyka alternatywna może być głęboka, ambitna i jednocześnie poruszająca miliony.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0018055-3683-481B-B319-32E756716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530" y="2516967"/>
            <a:ext cx="4947313" cy="370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72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D165F-0571-4E72-A555-C90C87C9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94" y="214206"/>
            <a:ext cx="10515600" cy="948770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Kim jest Nick </a:t>
            </a:r>
            <a:r>
              <a:rPr lang="pl-PL" dirty="0" err="1">
                <a:solidFill>
                  <a:schemeClr val="bg1"/>
                </a:solidFill>
              </a:rPr>
              <a:t>Cave</a:t>
            </a:r>
            <a:r>
              <a:rPr lang="pl-PL" dirty="0">
                <a:solidFill>
                  <a:schemeClr val="bg1"/>
                </a:solidFill>
              </a:rPr>
              <a:t>?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ACE842-8A4B-420C-93B0-3D13BD776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424" y="1162975"/>
            <a:ext cx="5891073" cy="5308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Nick </a:t>
            </a:r>
            <a:r>
              <a:rPr lang="pl-PL" dirty="0" err="1">
                <a:solidFill>
                  <a:schemeClr val="bg1"/>
                </a:solidFill>
              </a:rPr>
              <a:t>Cave</a:t>
            </a:r>
            <a:r>
              <a:rPr lang="pl-PL" dirty="0">
                <a:solidFill>
                  <a:schemeClr val="bg1"/>
                </a:solidFill>
              </a:rPr>
              <a:t> to australijski muzyk, autor tekstów, kompozytor i pisarz. Znany jest z charakterystycznego, głębokiego głosu oraz intensywnych występów scenicznych. Urodził się 22 września 1957 roku w małym miasteczku </a:t>
            </a:r>
            <a:r>
              <a:rPr lang="pl-PL" dirty="0" err="1">
                <a:solidFill>
                  <a:schemeClr val="bg1"/>
                </a:solidFill>
              </a:rPr>
              <a:t>Warracknabeal</a:t>
            </a:r>
            <a:r>
              <a:rPr lang="pl-PL" dirty="0">
                <a:solidFill>
                  <a:schemeClr val="bg1"/>
                </a:solidFill>
              </a:rPr>
              <a:t>. Już w młodości zainteresował się literaturą, religią i muzyką – elementy te do dziś przenikają jego twórczość.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95BA0A-4B62-4A1B-B922-ABBC43D0B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012" y="1162975"/>
            <a:ext cx="4822794" cy="482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5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71471-E1EA-4B7B-BAE7-AD91F3AF9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949" y="338492"/>
            <a:ext cx="10515600" cy="966525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Początki kariery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D0E116-B776-45A5-8C96-51B16315F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892" y="1305017"/>
            <a:ext cx="4958918" cy="46938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Karierę rozpoczął jako wokalista zespołu The </a:t>
            </a:r>
            <a:r>
              <a:rPr lang="pl-PL" dirty="0" err="1">
                <a:solidFill>
                  <a:schemeClr val="bg1"/>
                </a:solidFill>
              </a:rPr>
              <a:t>Birthday</a:t>
            </a:r>
            <a:r>
              <a:rPr lang="pl-PL" dirty="0">
                <a:solidFill>
                  <a:schemeClr val="bg1"/>
                </a:solidFill>
              </a:rPr>
              <a:t> Party – jednej z najważniejszych grup australijskiego post-punka lat 80. Znani byli z brutalnego, chaotycznego brzmienia i konfrontacyjnych koncertów. W 1983 roku zespół się rozpadł, a </a:t>
            </a:r>
            <a:r>
              <a:rPr lang="pl-PL" dirty="0" err="1">
                <a:solidFill>
                  <a:schemeClr val="bg1"/>
                </a:solidFill>
              </a:rPr>
              <a:t>Cave</a:t>
            </a:r>
            <a:r>
              <a:rPr lang="pl-PL" dirty="0">
                <a:solidFill>
                  <a:schemeClr val="bg1"/>
                </a:solidFill>
              </a:rPr>
              <a:t> przeniósł się do Europy.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E0BBC0-D21B-4B7D-9560-65747A997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655" y="1118586"/>
            <a:ext cx="5445332" cy="425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533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11C21-38A3-4A2F-AB1F-891E880E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73" y="214206"/>
            <a:ext cx="10515600" cy="1126324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Powstanie The Bad </a:t>
            </a:r>
            <a:r>
              <a:rPr lang="pl-PL" dirty="0" err="1">
                <a:solidFill>
                  <a:schemeClr val="bg1"/>
                </a:solidFill>
              </a:rPr>
              <a:t>Seeds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211EA-60AD-40C1-8F6C-93257B01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0530"/>
            <a:ext cx="5713520" cy="4880001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W 1983 roku w Berlinie Zachodnim </a:t>
            </a:r>
            <a:r>
              <a:rPr lang="pl-PL" dirty="0" err="1">
                <a:solidFill>
                  <a:schemeClr val="bg1"/>
                </a:solidFill>
              </a:rPr>
              <a:t>Cave</a:t>
            </a:r>
            <a:r>
              <a:rPr lang="pl-PL" dirty="0">
                <a:solidFill>
                  <a:schemeClr val="bg1"/>
                </a:solidFill>
              </a:rPr>
              <a:t> założył nowy zespół – Nick </a:t>
            </a:r>
            <a:r>
              <a:rPr lang="pl-PL" dirty="0" err="1">
                <a:solidFill>
                  <a:schemeClr val="bg1"/>
                </a:solidFill>
              </a:rPr>
              <a:t>Cave</a:t>
            </a:r>
            <a:r>
              <a:rPr lang="pl-PL" dirty="0">
                <a:solidFill>
                  <a:schemeClr val="bg1"/>
                </a:solidFill>
              </a:rPr>
              <a:t> &amp; The Bad </a:t>
            </a:r>
            <a:r>
              <a:rPr lang="pl-PL" dirty="0" err="1">
                <a:solidFill>
                  <a:schemeClr val="bg1"/>
                </a:solidFill>
              </a:rPr>
              <a:t>Seeds</a:t>
            </a:r>
            <a:r>
              <a:rPr lang="pl-PL" dirty="0">
                <a:solidFill>
                  <a:schemeClr val="bg1"/>
                </a:solidFill>
              </a:rPr>
              <a:t>. Współzałożycielem był </a:t>
            </a:r>
            <a:r>
              <a:rPr lang="pl-PL" dirty="0" err="1">
                <a:solidFill>
                  <a:schemeClr val="bg1"/>
                </a:solidFill>
              </a:rPr>
              <a:t>Mick</a:t>
            </a:r>
            <a:r>
              <a:rPr lang="pl-PL" dirty="0">
                <a:solidFill>
                  <a:schemeClr val="bg1"/>
                </a:solidFill>
              </a:rPr>
              <a:t> Harvey. Nazwa zespołu nawiązuje do ostatniego wydawnictwa The </a:t>
            </a:r>
            <a:r>
              <a:rPr lang="pl-PL" dirty="0" err="1">
                <a:solidFill>
                  <a:schemeClr val="bg1"/>
                </a:solidFill>
              </a:rPr>
              <a:t>Birthday</a:t>
            </a:r>
            <a:r>
              <a:rPr lang="pl-PL" dirty="0">
                <a:solidFill>
                  <a:schemeClr val="bg1"/>
                </a:solidFill>
              </a:rPr>
              <a:t> Party – The Bad </a:t>
            </a:r>
            <a:r>
              <a:rPr lang="pl-PL" dirty="0" err="1">
                <a:solidFill>
                  <a:schemeClr val="bg1"/>
                </a:solidFill>
              </a:rPr>
              <a:t>Seed</a:t>
            </a:r>
            <a:r>
              <a:rPr lang="pl-PL" dirty="0">
                <a:solidFill>
                  <a:schemeClr val="bg1"/>
                </a:solidFill>
              </a:rPr>
              <a:t> EP. Od początku celem grupy było eksplorowanie mroczniejszych, głębszych warstw emocji i opowieści.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B38178-8DAA-424A-840A-DC34E3B74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63" y="1270666"/>
            <a:ext cx="3821559" cy="471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58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11C21-38A3-4A2F-AB1F-891E880E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072" y="258593"/>
            <a:ext cx="10515600" cy="1081935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Skład zespołu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211EA-60AD-40C1-8F6C-93257B01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751"/>
            <a:ext cx="10515600" cy="4925212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Skład The Bad </a:t>
            </a:r>
            <a:r>
              <a:rPr lang="pl-PL" dirty="0" err="1">
                <a:solidFill>
                  <a:schemeClr val="bg1"/>
                </a:solidFill>
              </a:rPr>
              <a:t>Seeds</a:t>
            </a:r>
            <a:r>
              <a:rPr lang="pl-PL" dirty="0">
                <a:solidFill>
                  <a:schemeClr val="bg1"/>
                </a:solidFill>
              </a:rPr>
              <a:t> zmieniał się wielokrotnie, ale zawsze przyciągał wybitnych muzyków. Obok Nicka </a:t>
            </a:r>
            <a:r>
              <a:rPr lang="pl-PL" dirty="0" err="1">
                <a:solidFill>
                  <a:schemeClr val="bg1"/>
                </a:solidFill>
              </a:rPr>
              <a:t>Cave’a</a:t>
            </a:r>
            <a:r>
              <a:rPr lang="pl-PL" dirty="0">
                <a:solidFill>
                  <a:schemeClr val="bg1"/>
                </a:solidFill>
              </a:rPr>
              <a:t> przez wiele lat grali m.in. </a:t>
            </a:r>
            <a:r>
              <a:rPr lang="pl-PL" dirty="0" err="1">
                <a:solidFill>
                  <a:schemeClr val="bg1"/>
                </a:solidFill>
              </a:rPr>
              <a:t>Mick</a:t>
            </a:r>
            <a:r>
              <a:rPr lang="pl-PL" dirty="0">
                <a:solidFill>
                  <a:schemeClr val="bg1"/>
                </a:solidFill>
              </a:rPr>
              <a:t> Harvey (gitara, perkusja), </a:t>
            </a:r>
            <a:r>
              <a:rPr lang="pl-PL" dirty="0" err="1">
                <a:solidFill>
                  <a:schemeClr val="bg1"/>
                </a:solidFill>
              </a:rPr>
              <a:t>Blixa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Bargeld</a:t>
            </a:r>
            <a:r>
              <a:rPr lang="pl-PL" dirty="0">
                <a:solidFill>
                  <a:schemeClr val="bg1"/>
                </a:solidFill>
              </a:rPr>
              <a:t> (gitarzysta </a:t>
            </a:r>
            <a:r>
              <a:rPr lang="pl-PL" dirty="0" err="1">
                <a:solidFill>
                  <a:schemeClr val="bg1"/>
                </a:solidFill>
              </a:rPr>
              <a:t>Einstürzende</a:t>
            </a:r>
            <a:r>
              <a:rPr lang="pl-PL" dirty="0">
                <a:solidFill>
                  <a:schemeClr val="bg1"/>
                </a:solidFill>
              </a:rPr>
              <a:t> </a:t>
            </a:r>
            <a:r>
              <a:rPr lang="pl-PL" dirty="0" err="1">
                <a:solidFill>
                  <a:schemeClr val="bg1"/>
                </a:solidFill>
              </a:rPr>
              <a:t>Neubauten</a:t>
            </a:r>
            <a:r>
              <a:rPr lang="pl-PL" dirty="0">
                <a:solidFill>
                  <a:schemeClr val="bg1"/>
                </a:solidFill>
              </a:rPr>
              <a:t>), a od końca lat 90. kluczową postacią stał się Warren </a:t>
            </a:r>
            <a:r>
              <a:rPr lang="pl-PL" dirty="0" err="1">
                <a:solidFill>
                  <a:schemeClr val="bg1"/>
                </a:solidFill>
              </a:rPr>
              <a:t>Ellis</a:t>
            </a:r>
            <a:r>
              <a:rPr lang="pl-PL" dirty="0">
                <a:solidFill>
                  <a:schemeClr val="bg1"/>
                </a:solidFill>
              </a:rPr>
              <a:t> – multiinstrumentalista, który współtworzy wiele projektów </a:t>
            </a:r>
            <a:r>
              <a:rPr lang="pl-PL" dirty="0" err="1">
                <a:solidFill>
                  <a:schemeClr val="bg1"/>
                </a:solidFill>
              </a:rPr>
              <a:t>Cave’a</a:t>
            </a:r>
            <a:r>
              <a:rPr lang="pl-PL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68C10A2-0305-4BF0-9431-A9F5BCDAC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4268" y="3479874"/>
            <a:ext cx="5548544" cy="311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592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11C21-38A3-4A2F-AB1F-891E880E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84" y="267471"/>
            <a:ext cx="10515600" cy="1002036"/>
          </a:xfrm>
        </p:spPr>
        <p:txBody>
          <a:bodyPr/>
          <a:lstStyle/>
          <a:p>
            <a:r>
              <a:rPr lang="pl-PL" dirty="0">
                <a:solidFill>
                  <a:schemeClr val="bg1"/>
                </a:solidFill>
              </a:rPr>
              <a:t>Styl muzyczny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211EA-60AD-40C1-8F6C-93257B01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9507"/>
            <a:ext cx="10515600" cy="4907456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Muzyka The Bad </a:t>
            </a:r>
            <a:r>
              <a:rPr lang="pl-PL" dirty="0" err="1">
                <a:solidFill>
                  <a:schemeClr val="bg1"/>
                </a:solidFill>
              </a:rPr>
              <a:t>Seeds</a:t>
            </a:r>
            <a:r>
              <a:rPr lang="pl-PL" dirty="0">
                <a:solidFill>
                  <a:schemeClr val="bg1"/>
                </a:solidFill>
              </a:rPr>
              <a:t> to niezwykła mieszanka stylów – od post-punka, przez blues, gospel, rock gotycki, aż po awangardę. Ich teksty są często mroczne, poetyckie i pełne odniesień do religii, mitologii, literatury i osobistych doświadczeń. Zespół jest znany z ciągłego poszukiwania i ewolucji.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DC26E3-D4AA-41B3-A147-6B250DF23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3087" y="3116062"/>
            <a:ext cx="5030310" cy="335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01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11C21-38A3-4A2F-AB1F-891E880E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683" y="255479"/>
            <a:ext cx="10515600" cy="85111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From Her to Eternity (1984)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211EA-60AD-40C1-8F6C-93257B01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730"/>
            <a:ext cx="10515600" cy="4996233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Debiutancki album był brutalny, niepokojący i przepełniony napięciem. Tytułowy utwór "From Her to Eternity" stał się manifestem stylu </a:t>
            </a:r>
            <a:r>
              <a:rPr lang="pl-PL" dirty="0" err="1">
                <a:solidFill>
                  <a:schemeClr val="bg1"/>
                </a:solidFill>
              </a:rPr>
              <a:t>Cave’a</a:t>
            </a:r>
            <a:r>
              <a:rPr lang="pl-PL" dirty="0">
                <a:solidFill>
                  <a:schemeClr val="bg1"/>
                </a:solidFill>
              </a:rPr>
              <a:t> – połączeniem obsesyjnej miłości, szaleństwa i poezji.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3D68F79-A06B-4E1D-97B3-C2CB72E38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936" y="2753279"/>
            <a:ext cx="3785864" cy="378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511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411C21-38A3-4A2F-AB1F-891E880E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705" y="272419"/>
            <a:ext cx="10515600" cy="106811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Firstborn Is Dead (1985)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E211EA-60AD-40C1-8F6C-93257B01D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9609"/>
            <a:ext cx="10515600" cy="4836434"/>
          </a:xfrm>
        </p:spPr>
        <p:txBody>
          <a:bodyPr/>
          <a:lstStyle/>
          <a:p>
            <a:pPr marL="0" indent="0">
              <a:buNone/>
            </a:pPr>
            <a:r>
              <a:rPr lang="pl-PL" dirty="0">
                <a:solidFill>
                  <a:schemeClr val="bg1"/>
                </a:solidFill>
              </a:rPr>
              <a:t>Album inspirowany amerykańskim bluesem i mitologią Południa USA. Utwór "</a:t>
            </a:r>
            <a:r>
              <a:rPr lang="pl-PL" dirty="0" err="1">
                <a:solidFill>
                  <a:schemeClr val="bg1"/>
                </a:solidFill>
              </a:rPr>
              <a:t>Tupelo</a:t>
            </a:r>
            <a:r>
              <a:rPr lang="pl-PL" dirty="0">
                <a:solidFill>
                  <a:schemeClr val="bg1"/>
                </a:solidFill>
              </a:rPr>
              <a:t>" to niepokojąca opowieść o narodzinach Elvisa Presleya w czasie burzy. Album był mroczny, transowy i powolny – niczym duszny klimat południowych stanów.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0C3D672-B24A-402A-9A67-5FE4F29277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4848" y="2628358"/>
            <a:ext cx="3957223" cy="395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471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1011</Words>
  <Application>Microsoft Office PowerPoint</Application>
  <PresentationFormat>Широкоэкранный</PresentationFormat>
  <Paragraphs>45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Тема Office</vt:lpstr>
      <vt:lpstr>Nick Cave &amp; The Bad Seeds Legenda muzyki alternatywnej i rocka gotyckiego</vt:lpstr>
      <vt:lpstr>Nick Cave &amp; The Bad Seeds</vt:lpstr>
      <vt:lpstr>Kim jest Nick Cave?</vt:lpstr>
      <vt:lpstr>Początki kariery</vt:lpstr>
      <vt:lpstr>Powstanie The Bad Seeds</vt:lpstr>
      <vt:lpstr>Skład zespołu</vt:lpstr>
      <vt:lpstr>Styl muzyczny</vt:lpstr>
      <vt:lpstr>From Her to Eternity (1984)</vt:lpstr>
      <vt:lpstr>The Firstborn Is Dead (1985)</vt:lpstr>
      <vt:lpstr>Your Funeral… My Trial (1986)</vt:lpstr>
      <vt:lpstr>The Good Son (1990)</vt:lpstr>
      <vt:lpstr>Let Love In (1994)</vt:lpstr>
      <vt:lpstr>Murder Ballads (1996)</vt:lpstr>
      <vt:lpstr>The Boatman’s Call (1997)</vt:lpstr>
      <vt:lpstr>Nowe tysiąclecie</vt:lpstr>
      <vt:lpstr>Współpraca z Warrenem Ellisem</vt:lpstr>
      <vt:lpstr>Skeleton Tree (2016)</vt:lpstr>
      <vt:lpstr>Ghosteen (2019)</vt:lpstr>
      <vt:lpstr>Teksty i literatura</vt:lpstr>
      <vt:lpstr>Koncerty i obecność sceniczna</vt:lpstr>
      <vt:lpstr>Dziedzictwo i wpływ</vt:lpstr>
      <vt:lpstr>Podsumowanie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Vlad Haleta</dc:creator>
  <cp:lastModifiedBy>Vlad Haleta</cp:lastModifiedBy>
  <cp:revision>11</cp:revision>
  <dcterms:created xsi:type="dcterms:W3CDTF">2025-04-28T13:56:31Z</dcterms:created>
  <dcterms:modified xsi:type="dcterms:W3CDTF">2025-04-28T18:28:23Z</dcterms:modified>
</cp:coreProperties>
</file>