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9" r:id="rId3"/>
    <p:sldId id="260" r:id="rId4"/>
    <p:sldId id="297" r:id="rId5"/>
    <p:sldId id="296" r:id="rId6"/>
    <p:sldId id="263" r:id="rId7"/>
    <p:sldId id="264" r:id="rId8"/>
    <p:sldId id="275" r:id="rId9"/>
  </p:sldIdLst>
  <p:sldSz cx="9144000" cy="5143500" type="screen16x9"/>
  <p:notesSz cx="6858000" cy="9144000"/>
  <p:embeddedFontLst>
    <p:embeddedFont>
      <p:font typeface="Asap" panose="020B0604020202020204" charset="0"/>
      <p:regular r:id="rId11"/>
      <p:bold r:id="rId12"/>
      <p:italic r:id="rId13"/>
      <p:boldItalic r:id="rId14"/>
    </p:embeddedFont>
    <p:embeddedFont>
      <p:font typeface="Ramabhadra" panose="020B0604020202020204" charset="0"/>
      <p:regular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F4B5-4383-46C7-95B0-8EE633278699}">
  <a:tblStyle styleId="{93ECF4B5-4383-46C7-95B0-8EE633278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F9EA8B-021F-443B-B340-439ED556DD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b32063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b32063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17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22858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25"/>
          <p:cNvGrpSpPr/>
          <p:nvPr/>
        </p:nvGrpSpPr>
        <p:grpSpPr>
          <a:xfrm rot="10800000">
            <a:off x="68104" y="2909654"/>
            <a:ext cx="631121" cy="2409313"/>
            <a:chOff x="8390957" y="-350940"/>
            <a:chExt cx="631121" cy="2409313"/>
          </a:xfrm>
        </p:grpSpPr>
        <p:sp>
          <p:nvSpPr>
            <p:cNvPr id="377" name="Google Shape;377;p25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5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384" name="Google Shape;384;p25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26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393" name="Google Shape;393;p26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400" name="Google Shape;400;p26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06488" y="2338756"/>
            <a:ext cx="3568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869013" y="2338761"/>
            <a:ext cx="35685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869012" y="1958938"/>
            <a:ext cx="3568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4706487" y="1958938"/>
            <a:ext cx="3568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68104" y="2909654"/>
            <a:ext cx="631121" cy="2409313"/>
            <a:chOff x="8390957" y="-350940"/>
            <a:chExt cx="631121" cy="2409313"/>
          </a:xfrm>
        </p:grpSpPr>
        <p:sp>
          <p:nvSpPr>
            <p:cNvPr id="57" name="Google Shape;57;p5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5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64" name="Google Shape;64;p5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 flipH="1">
            <a:off x="4135974" y="948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 flipH="1">
            <a:off x="4135974" y="15208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3270300" cy="406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2" name="Google Shape;92;p7"/>
          <p:cNvGrpSpPr/>
          <p:nvPr/>
        </p:nvGrpSpPr>
        <p:grpSpPr>
          <a:xfrm>
            <a:off x="8474181" y="-152410"/>
            <a:ext cx="605931" cy="2162947"/>
            <a:chOff x="87626" y="-152410"/>
            <a:chExt cx="605931" cy="2162947"/>
          </a:xfrm>
        </p:grpSpPr>
        <p:sp>
          <p:nvSpPr>
            <p:cNvPr id="93" name="Google Shape;93;p7"/>
            <p:cNvSpPr/>
            <p:nvPr/>
          </p:nvSpPr>
          <p:spPr>
            <a:xfrm rot="10800000">
              <a:off x="251690" y="1903299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7"/>
            <p:cNvGrpSpPr/>
            <p:nvPr/>
          </p:nvGrpSpPr>
          <p:grpSpPr>
            <a:xfrm>
              <a:off x="87626" y="-152410"/>
              <a:ext cx="605931" cy="2111700"/>
              <a:chOff x="87626" y="-152410"/>
              <a:chExt cx="605931" cy="2111700"/>
            </a:xfrm>
          </p:grpSpPr>
          <p:sp>
            <p:nvSpPr>
              <p:cNvPr id="95" name="Google Shape;95;p7"/>
              <p:cNvSpPr/>
              <p:nvPr/>
            </p:nvSpPr>
            <p:spPr>
              <a:xfrm rot="10800000">
                <a:off x="475336" y="-117298"/>
                <a:ext cx="218220" cy="1601323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51308" fill="none" extrusionOk="0">
                    <a:moveTo>
                      <a:pt x="0" y="51308"/>
                    </a:moveTo>
                    <a:lnTo>
                      <a:pt x="0" y="37235"/>
                    </a:lnTo>
                    <a:lnTo>
                      <a:pt x="6991" y="30244"/>
                    </a:lnTo>
                    <a:lnTo>
                      <a:pt x="6991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 rot="10800000">
                <a:off x="422217" y="1428033"/>
                <a:ext cx="106270" cy="10723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36" extrusionOk="0">
                    <a:moveTo>
                      <a:pt x="1702" y="1"/>
                    </a:moveTo>
                    <a:cubicBezTo>
                      <a:pt x="760" y="1"/>
                      <a:pt x="0" y="761"/>
                      <a:pt x="0" y="1733"/>
                    </a:cubicBezTo>
                    <a:cubicBezTo>
                      <a:pt x="0" y="2676"/>
                      <a:pt x="760" y="3436"/>
                      <a:pt x="1702" y="3436"/>
                    </a:cubicBezTo>
                    <a:cubicBezTo>
                      <a:pt x="2614" y="3436"/>
                      <a:pt x="3404" y="2676"/>
                      <a:pt x="3404" y="1733"/>
                    </a:cubicBezTo>
                    <a:cubicBezTo>
                      <a:pt x="3404" y="761"/>
                      <a:pt x="26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 rot="10800000">
                <a:off x="304809" y="-152410"/>
                <a:ext cx="147093" cy="21117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67661" fill="none" extrusionOk="0">
                    <a:moveTo>
                      <a:pt x="1" y="67661"/>
                    </a:moveTo>
                    <a:lnTo>
                      <a:pt x="1" y="56870"/>
                    </a:lnTo>
                    <a:lnTo>
                      <a:pt x="4712" y="52159"/>
                    </a:lnTo>
                    <a:lnTo>
                      <a:pt x="4712" y="0"/>
                    </a:lnTo>
                  </a:path>
                </a:pathLst>
              </a:custGeom>
              <a:solidFill>
                <a:schemeClr val="lt2"/>
              </a:solidFill>
              <a:ln w="190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 rot="10800000">
                <a:off x="140746" y="-105938"/>
                <a:ext cx="31" cy="1480883"/>
              </a:xfrm>
              <a:custGeom>
                <a:avLst/>
                <a:gdLst/>
                <a:ahLst/>
                <a:cxnLst/>
                <a:rect l="l" t="t" r="r" b="b"/>
                <a:pathLst>
                  <a:path w="1" h="47449" fill="none" extrusionOk="0">
                    <a:moveTo>
                      <a:pt x="1" y="4744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 rot="10800000">
                <a:off x="87626" y="1317987"/>
                <a:ext cx="106270" cy="10627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05" extrusionOk="0">
                    <a:moveTo>
                      <a:pt x="1703" y="0"/>
                    </a:moveTo>
                    <a:cubicBezTo>
                      <a:pt x="760" y="0"/>
                      <a:pt x="0" y="760"/>
                      <a:pt x="0" y="1702"/>
                    </a:cubicBezTo>
                    <a:cubicBezTo>
                      <a:pt x="0" y="2645"/>
                      <a:pt x="760" y="3404"/>
                      <a:pt x="1703" y="3404"/>
                    </a:cubicBezTo>
                    <a:cubicBezTo>
                      <a:pt x="2614" y="3404"/>
                      <a:pt x="3405" y="2645"/>
                      <a:pt x="3405" y="1702"/>
                    </a:cubicBezTo>
                    <a:cubicBezTo>
                      <a:pt x="3405" y="760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8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103" name="Google Shape;103;p8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110" name="Google Shape;110;p8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9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120" name="Google Shape;120;p9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127" name="Google Shape;127;p9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1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body" idx="1"/>
          </p:nvPr>
        </p:nvSpPr>
        <p:spPr>
          <a:xfrm>
            <a:off x="713250" y="1547195"/>
            <a:ext cx="7717500" cy="2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265" name="Google Shape;265;p20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272" name="Google Shape;272;p20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1"/>
          </p:nvPr>
        </p:nvSpPr>
        <p:spPr>
          <a:xfrm>
            <a:off x="789477" y="2937954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2"/>
          </p:nvPr>
        </p:nvSpPr>
        <p:spPr>
          <a:xfrm>
            <a:off x="3345900" y="2937954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3"/>
          </p:nvPr>
        </p:nvSpPr>
        <p:spPr>
          <a:xfrm>
            <a:off x="5902323" y="2937956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4"/>
          </p:nvPr>
        </p:nvSpPr>
        <p:spPr>
          <a:xfrm>
            <a:off x="789477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5"/>
          </p:nvPr>
        </p:nvSpPr>
        <p:spPr>
          <a:xfrm>
            <a:off x="3345900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6"/>
          </p:nvPr>
        </p:nvSpPr>
        <p:spPr>
          <a:xfrm>
            <a:off x="5902323" y="255135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8542075" y="-76204"/>
            <a:ext cx="468649" cy="1988420"/>
            <a:chOff x="8522940" y="-76204"/>
            <a:chExt cx="468649" cy="1988420"/>
          </a:xfrm>
        </p:grpSpPr>
        <p:sp>
          <p:nvSpPr>
            <p:cNvPr id="288" name="Google Shape;288;p21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90001" y="2834664"/>
            <a:ext cx="514185" cy="2357412"/>
            <a:chOff x="9949864" y="937514"/>
            <a:chExt cx="514185" cy="2357412"/>
          </a:xfrm>
        </p:grpSpPr>
        <p:sp>
          <p:nvSpPr>
            <p:cNvPr id="295" name="Google Shape;295;p21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-137199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subTitle" idx="1"/>
          </p:nvPr>
        </p:nvSpPr>
        <p:spPr>
          <a:xfrm>
            <a:off x="2347900" y="1587950"/>
            <a:ext cx="44481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0" name="Google Shape;360;p24"/>
          <p:cNvGrpSpPr/>
          <p:nvPr/>
        </p:nvGrpSpPr>
        <p:grpSpPr>
          <a:xfrm flipH="1">
            <a:off x="133275" y="-76204"/>
            <a:ext cx="468649" cy="1988420"/>
            <a:chOff x="8522940" y="-76204"/>
            <a:chExt cx="468649" cy="1988420"/>
          </a:xfrm>
        </p:grpSpPr>
        <p:sp>
          <p:nvSpPr>
            <p:cNvPr id="361" name="Google Shape;361;p24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4"/>
          <p:cNvGrpSpPr/>
          <p:nvPr/>
        </p:nvGrpSpPr>
        <p:grpSpPr>
          <a:xfrm flipH="1">
            <a:off x="8539813" y="2834664"/>
            <a:ext cx="514185" cy="2357412"/>
            <a:chOff x="9949864" y="937514"/>
            <a:chExt cx="514185" cy="2357412"/>
          </a:xfrm>
        </p:grpSpPr>
        <p:sp>
          <p:nvSpPr>
            <p:cNvPr id="368" name="Google Shape;368;p24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66" r:id="rId7"/>
    <p:sldLayoutId id="2147483667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ctrTitle"/>
          </p:nvPr>
        </p:nvSpPr>
        <p:spPr>
          <a:xfrm>
            <a:off x="765397" y="1670645"/>
            <a:ext cx="7717500" cy="1409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b="1" dirty="0"/>
              <a:t>Умный цифровой помощник Главы региона</a:t>
            </a:r>
            <a:endParaRPr sz="3600" b="1"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1"/>
          </p:nvPr>
        </p:nvSpPr>
        <p:spPr>
          <a:xfrm>
            <a:off x="4713794" y="142748"/>
            <a:ext cx="4300239" cy="430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Команда</a:t>
            </a:r>
            <a:endParaRPr sz="2400" b="1" dirty="0"/>
          </a:p>
        </p:txBody>
      </p:sp>
      <p:grpSp>
        <p:nvGrpSpPr>
          <p:cNvPr id="424" name="Google Shape;424;p33"/>
          <p:cNvGrpSpPr/>
          <p:nvPr/>
        </p:nvGrpSpPr>
        <p:grpSpPr>
          <a:xfrm rot="10800000">
            <a:off x="218673" y="3219088"/>
            <a:ext cx="8727628" cy="2934819"/>
            <a:chOff x="208186" y="-593851"/>
            <a:chExt cx="8727628" cy="2934819"/>
          </a:xfrm>
        </p:grpSpPr>
        <p:sp>
          <p:nvSpPr>
            <p:cNvPr id="425" name="Google Shape;425;p33"/>
            <p:cNvSpPr/>
            <p:nvPr/>
          </p:nvSpPr>
          <p:spPr>
            <a:xfrm rot="10800000">
              <a:off x="6678925" y="-229599"/>
              <a:ext cx="125277" cy="1996941"/>
            </a:xfrm>
            <a:custGeom>
              <a:avLst/>
              <a:gdLst/>
              <a:ahLst/>
              <a:cxnLst/>
              <a:rect l="l" t="t" r="r" b="b"/>
              <a:pathLst>
                <a:path w="4014" h="63984" fill="none" extrusionOk="0">
                  <a:moveTo>
                    <a:pt x="4013" y="63983"/>
                  </a:moveTo>
                  <a:lnTo>
                    <a:pt x="4013" y="36414"/>
                  </a:lnTo>
                  <a:lnTo>
                    <a:pt x="1" y="3237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 rot="10800000">
              <a:off x="6751020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 rot="10800000">
              <a:off x="7499530" y="-163184"/>
              <a:ext cx="31" cy="558784"/>
            </a:xfrm>
            <a:custGeom>
              <a:avLst/>
              <a:gdLst/>
              <a:ahLst/>
              <a:cxnLst/>
              <a:rect l="l" t="t" r="r" b="b"/>
              <a:pathLst>
                <a:path w="1" h="17904" fill="none" extrusionOk="0">
                  <a:moveTo>
                    <a:pt x="1" y="17903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 rot="10800000">
              <a:off x="7446410" y="338641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 rot="10800000">
              <a:off x="7864749" y="-69273"/>
              <a:ext cx="31" cy="537936"/>
            </a:xfrm>
            <a:custGeom>
              <a:avLst/>
              <a:gdLst/>
              <a:ahLst/>
              <a:cxnLst/>
              <a:rect l="l" t="t" r="r" b="b"/>
              <a:pathLst>
                <a:path w="1" h="17236" fill="none" extrusionOk="0">
                  <a:moveTo>
                    <a:pt x="0" y="1723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 rot="10800000">
              <a:off x="7811630" y="41170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4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5" y="2676"/>
                    <a:pt x="3405" y="1734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rot="10800000">
              <a:off x="8244200" y="-115745"/>
              <a:ext cx="203052" cy="1636434"/>
            </a:xfrm>
            <a:custGeom>
              <a:avLst/>
              <a:gdLst/>
              <a:ahLst/>
              <a:cxnLst/>
              <a:rect l="l" t="t" r="r" b="b"/>
              <a:pathLst>
                <a:path w="6506" h="52433" fill="none" extrusionOk="0">
                  <a:moveTo>
                    <a:pt x="6505" y="52433"/>
                  </a:moveTo>
                  <a:lnTo>
                    <a:pt x="6505" y="39454"/>
                  </a:lnTo>
                  <a:lnTo>
                    <a:pt x="1" y="3294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rot="10800000">
              <a:off x="8393134" y="1464698"/>
              <a:ext cx="107238" cy="107238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3" y="3436"/>
                  </a:cubicBezTo>
                  <a:cubicBezTo>
                    <a:pt x="2614" y="3436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rot="10800000">
              <a:off x="8617971" y="-69273"/>
              <a:ext cx="76870" cy="1940981"/>
            </a:xfrm>
            <a:custGeom>
              <a:avLst/>
              <a:gdLst/>
              <a:ahLst/>
              <a:cxnLst/>
              <a:rect l="l" t="t" r="r" b="b"/>
              <a:pathLst>
                <a:path w="2463" h="62191" fill="none" extrusionOk="0">
                  <a:moveTo>
                    <a:pt x="0" y="62190"/>
                  </a:moveTo>
                  <a:lnTo>
                    <a:pt x="0" y="43345"/>
                  </a:lnTo>
                  <a:lnTo>
                    <a:pt x="2462" y="40853"/>
                  </a:lnTo>
                  <a:lnTo>
                    <a:pt x="2462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 rot="10800000">
              <a:off x="8563916" y="181568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0800000">
              <a:off x="4271734" y="-157944"/>
              <a:ext cx="31" cy="1041634"/>
            </a:xfrm>
            <a:custGeom>
              <a:avLst/>
              <a:gdLst/>
              <a:ahLst/>
              <a:cxnLst/>
              <a:rect l="l" t="t" r="r" b="b"/>
              <a:pathLst>
                <a:path w="1" h="33375" fill="none" extrusionOk="0">
                  <a:moveTo>
                    <a:pt x="0" y="0"/>
                  </a:moveTo>
                  <a:lnTo>
                    <a:pt x="0" y="33375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0800000">
              <a:off x="1832292" y="-163184"/>
              <a:ext cx="136637" cy="827252"/>
            </a:xfrm>
            <a:custGeom>
              <a:avLst/>
              <a:gdLst/>
              <a:ahLst/>
              <a:cxnLst/>
              <a:rect l="l" t="t" r="r" b="b"/>
              <a:pathLst>
                <a:path w="4378" h="26506" fill="none" extrusionOk="0">
                  <a:moveTo>
                    <a:pt x="1" y="26505"/>
                  </a:moveTo>
                  <a:lnTo>
                    <a:pt x="1" y="4651"/>
                  </a:lnTo>
                  <a:lnTo>
                    <a:pt x="4378" y="304"/>
                  </a:lnTo>
                  <a:lnTo>
                    <a:pt x="437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 rot="10800000">
              <a:off x="1779173" y="60711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 rot="10800000">
              <a:off x="1224197" y="-163184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0800000">
              <a:off x="860881" y="-163184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0800000">
              <a:off x="942464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 rot="10800000">
              <a:off x="436831" y="-163184"/>
              <a:ext cx="31" cy="1533035"/>
            </a:xfrm>
            <a:custGeom>
              <a:avLst/>
              <a:gdLst/>
              <a:ahLst/>
              <a:cxnLst/>
              <a:rect l="l" t="t" r="r" b="b"/>
              <a:pathLst>
                <a:path w="1" h="49120" fill="none" extrusionOk="0">
                  <a:moveTo>
                    <a:pt x="1" y="4911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 rot="10800000">
              <a:off x="383711" y="131386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5"/>
                    <a:pt x="1703" y="3435"/>
                  </a:cubicBezTo>
                  <a:cubicBezTo>
                    <a:pt x="2645" y="3435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 rot="10800000">
              <a:off x="5650587" y="-115745"/>
              <a:ext cx="31" cy="697294"/>
            </a:xfrm>
            <a:custGeom>
              <a:avLst/>
              <a:gdLst/>
              <a:ahLst/>
              <a:cxnLst/>
              <a:rect l="l" t="t" r="r" b="b"/>
              <a:pathLst>
                <a:path w="1" h="22342" fill="none" extrusionOk="0">
                  <a:moveTo>
                    <a:pt x="0" y="22342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10800000">
              <a:off x="5597467" y="525527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rot="10800000">
              <a:off x="5114617" y="-163184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10800000">
              <a:off x="5061498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10800000">
              <a:off x="4805357" y="-163184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10800000">
              <a:off x="4901172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3629021" y="-115745"/>
              <a:ext cx="147093" cy="2111700"/>
            </a:xfrm>
            <a:custGeom>
              <a:avLst/>
              <a:gdLst/>
              <a:ahLst/>
              <a:cxnLst/>
              <a:rect l="l" t="t" r="r" b="b"/>
              <a:pathLst>
                <a:path w="4713" h="67661" fill="none" extrusionOk="0">
                  <a:moveTo>
                    <a:pt x="1" y="67661"/>
                  </a:moveTo>
                  <a:lnTo>
                    <a:pt x="1" y="56870"/>
                  </a:lnTo>
                  <a:lnTo>
                    <a:pt x="4712" y="52159"/>
                  </a:lnTo>
                  <a:lnTo>
                    <a:pt x="4712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rot="10800000">
              <a:off x="3575902" y="193996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rot="10800000">
              <a:off x="2410021" y="-61699"/>
              <a:ext cx="31" cy="864267"/>
            </a:xfrm>
            <a:custGeom>
              <a:avLst/>
              <a:gdLst/>
              <a:ahLst/>
              <a:cxnLst/>
              <a:rect l="l" t="t" r="r" b="b"/>
              <a:pathLst>
                <a:path w="1" h="27692" fill="none" extrusionOk="0">
                  <a:moveTo>
                    <a:pt x="1" y="2769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2354997" y="74654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14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 rot="10800000">
              <a:off x="2984909" y="-144208"/>
              <a:ext cx="247620" cy="1911550"/>
            </a:xfrm>
            <a:custGeom>
              <a:avLst/>
              <a:gdLst/>
              <a:ahLst/>
              <a:cxnLst/>
              <a:rect l="l" t="t" r="r" b="b"/>
              <a:pathLst>
                <a:path w="7934" h="61248" fill="none" extrusionOk="0">
                  <a:moveTo>
                    <a:pt x="7934" y="61247"/>
                  </a:moveTo>
                  <a:lnTo>
                    <a:pt x="7934" y="48329"/>
                  </a:lnTo>
                  <a:lnTo>
                    <a:pt x="1" y="40396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 rot="10800000">
              <a:off x="3179378" y="1710383"/>
              <a:ext cx="107206" cy="106301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10800000">
              <a:off x="7022360" y="-593851"/>
              <a:ext cx="135670" cy="2301425"/>
            </a:xfrm>
            <a:custGeom>
              <a:avLst/>
              <a:gdLst/>
              <a:ahLst/>
              <a:cxnLst/>
              <a:rect l="l" t="t" r="r" b="b"/>
              <a:pathLst>
                <a:path w="4347" h="73740" fill="none" extrusionOk="0">
                  <a:moveTo>
                    <a:pt x="0" y="73740"/>
                  </a:moveTo>
                  <a:lnTo>
                    <a:pt x="0" y="51308"/>
                  </a:lnTo>
                  <a:lnTo>
                    <a:pt x="4347" y="46992"/>
                  </a:lnTo>
                  <a:lnTo>
                    <a:pt x="4347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6969209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4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 rot="10800000">
              <a:off x="6129660" y="-115745"/>
              <a:ext cx="56022" cy="1219031"/>
            </a:xfrm>
            <a:custGeom>
              <a:avLst/>
              <a:gdLst/>
              <a:ahLst/>
              <a:cxnLst/>
              <a:rect l="l" t="t" r="r" b="b"/>
              <a:pathLst>
                <a:path w="1795" h="39059" fill="none" extrusionOk="0">
                  <a:moveTo>
                    <a:pt x="1794" y="39059"/>
                  </a:moveTo>
                  <a:lnTo>
                    <a:pt x="1794" y="22736"/>
                  </a:lnTo>
                  <a:lnTo>
                    <a:pt x="1" y="19697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 rot="10800000">
              <a:off x="6132500" y="1046328"/>
              <a:ext cx="106301" cy="106301"/>
            </a:xfrm>
            <a:custGeom>
              <a:avLst/>
              <a:gdLst/>
              <a:ahLst/>
              <a:cxnLst/>
              <a:rect l="l" t="t" r="r" b="b"/>
              <a:pathLst>
                <a:path w="3406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 rot="10800000">
              <a:off x="4218615" y="834325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 rot="10800000">
              <a:off x="1171249" y="2086990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 rot="10800000">
              <a:off x="6867714" y="-999"/>
              <a:ext cx="31" cy="399426"/>
            </a:xfrm>
            <a:custGeom>
              <a:avLst/>
              <a:gdLst/>
              <a:ahLst/>
              <a:cxnLst/>
              <a:rect l="l" t="t" r="r" b="b"/>
              <a:pathLst>
                <a:path w="1" h="12798" fill="none" extrusionOk="0">
                  <a:moveTo>
                    <a:pt x="0" y="127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 rot="10800000">
              <a:off x="6813659" y="342436"/>
              <a:ext cx="107206" cy="107206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 rot="10800000">
              <a:off x="7255717" y="-322542"/>
              <a:ext cx="94910" cy="2516774"/>
            </a:xfrm>
            <a:custGeom>
              <a:avLst/>
              <a:gdLst/>
              <a:ahLst/>
              <a:cxnLst/>
              <a:rect l="l" t="t" r="r" b="b"/>
              <a:pathLst>
                <a:path w="3041" h="80640" fill="none" extrusionOk="0">
                  <a:moveTo>
                    <a:pt x="3041" y="0"/>
                  </a:moveTo>
                  <a:lnTo>
                    <a:pt x="3041" y="60366"/>
                  </a:lnTo>
                  <a:lnTo>
                    <a:pt x="1" y="63406"/>
                  </a:lnTo>
                  <a:lnTo>
                    <a:pt x="1" y="8064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 rot="10800000">
              <a:off x="7201630" y="2138241"/>
              <a:ext cx="107238" cy="10720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 rot="10800000">
              <a:off x="7714391" y="-115745"/>
              <a:ext cx="31" cy="810180"/>
            </a:xfrm>
            <a:custGeom>
              <a:avLst/>
              <a:gdLst/>
              <a:ahLst/>
              <a:cxnLst/>
              <a:rect l="l" t="t" r="r" b="b"/>
              <a:pathLst>
                <a:path w="1" h="25959" fill="none" extrusionOk="0">
                  <a:moveTo>
                    <a:pt x="0" y="25959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 rot="10800000">
              <a:off x="8078194" y="-115745"/>
              <a:ext cx="143285" cy="2029181"/>
            </a:xfrm>
            <a:custGeom>
              <a:avLst/>
              <a:gdLst/>
              <a:ahLst/>
              <a:cxnLst/>
              <a:rect l="l" t="t" r="r" b="b"/>
              <a:pathLst>
                <a:path w="4591" h="65017" fill="none" extrusionOk="0">
                  <a:moveTo>
                    <a:pt x="4590" y="65017"/>
                  </a:moveTo>
                  <a:lnTo>
                    <a:pt x="4590" y="46718"/>
                  </a:lnTo>
                  <a:lnTo>
                    <a:pt x="1" y="42098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 rot="10800000">
              <a:off x="8168329" y="18574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 rot="10800000">
              <a:off x="8775457" y="-115745"/>
              <a:ext cx="160357" cy="1388845"/>
            </a:xfrm>
            <a:custGeom>
              <a:avLst/>
              <a:gdLst/>
              <a:ahLst/>
              <a:cxnLst/>
              <a:rect l="l" t="t" r="r" b="b"/>
              <a:pathLst>
                <a:path w="5138" h="44500" fill="none" extrusionOk="0">
                  <a:moveTo>
                    <a:pt x="1" y="44500"/>
                  </a:moveTo>
                  <a:lnTo>
                    <a:pt x="1" y="23071"/>
                  </a:lnTo>
                  <a:lnTo>
                    <a:pt x="5138" y="17934"/>
                  </a:lnTo>
                  <a:lnTo>
                    <a:pt x="513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 rot="10800000">
              <a:off x="8722338" y="1217109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0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 rot="10800000">
              <a:off x="2139648" y="-265647"/>
              <a:ext cx="31" cy="1178271"/>
            </a:xfrm>
            <a:custGeom>
              <a:avLst/>
              <a:gdLst/>
              <a:ahLst/>
              <a:cxnLst/>
              <a:rect l="l" t="t" r="r" b="b"/>
              <a:pathLst>
                <a:path w="1" h="37753" fill="none" extrusionOk="0">
                  <a:moveTo>
                    <a:pt x="1" y="1"/>
                  </a:moveTo>
                  <a:lnTo>
                    <a:pt x="1" y="37752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 rot="10800000">
              <a:off x="1565728" y="-115745"/>
              <a:ext cx="31" cy="2446583"/>
            </a:xfrm>
            <a:custGeom>
              <a:avLst/>
              <a:gdLst/>
              <a:ahLst/>
              <a:cxnLst/>
              <a:rect l="l" t="t" r="r" b="b"/>
              <a:pathLst>
                <a:path w="1" h="78391" fill="none" extrusionOk="0">
                  <a:moveTo>
                    <a:pt x="1" y="78391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 rot="10800000">
              <a:off x="2086531" y="87875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 rot="10800000">
              <a:off x="1176757" y="-115745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 rot="10800000">
              <a:off x="1123638" y="216267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 rot="10800000">
              <a:off x="616101" y="-163184"/>
              <a:ext cx="148997" cy="2044380"/>
            </a:xfrm>
            <a:custGeom>
              <a:avLst/>
              <a:gdLst/>
              <a:ahLst/>
              <a:cxnLst/>
              <a:rect l="l" t="t" r="r" b="b"/>
              <a:pathLst>
                <a:path w="4774" h="65504" fill="none" extrusionOk="0">
                  <a:moveTo>
                    <a:pt x="4773" y="65503"/>
                  </a:moveTo>
                  <a:lnTo>
                    <a:pt x="4773" y="46020"/>
                  </a:lnTo>
                  <a:lnTo>
                    <a:pt x="1" y="4121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 rot="10800000">
              <a:off x="711916" y="182517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 rot="10800000">
              <a:off x="261306" y="-163184"/>
              <a:ext cx="31" cy="902187"/>
            </a:xfrm>
            <a:custGeom>
              <a:avLst/>
              <a:gdLst/>
              <a:ahLst/>
              <a:cxnLst/>
              <a:rect l="l" t="t" r="r" b="b"/>
              <a:pathLst>
                <a:path w="1" h="28907" fill="none" extrusionOk="0">
                  <a:moveTo>
                    <a:pt x="0" y="2890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 rot="10800000">
              <a:off x="208186" y="683012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rot="10800000">
              <a:off x="5395414" y="-163184"/>
              <a:ext cx="107238" cy="1930526"/>
            </a:xfrm>
            <a:custGeom>
              <a:avLst/>
              <a:gdLst/>
              <a:ahLst/>
              <a:cxnLst/>
              <a:rect l="l" t="t" r="r" b="b"/>
              <a:pathLst>
                <a:path w="3436" h="61856" fill="none" extrusionOk="0">
                  <a:moveTo>
                    <a:pt x="1" y="61855"/>
                  </a:moveTo>
                  <a:lnTo>
                    <a:pt x="1" y="32554"/>
                  </a:lnTo>
                  <a:lnTo>
                    <a:pt x="3435" y="29119"/>
                  </a:lnTo>
                  <a:lnTo>
                    <a:pt x="3435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 rot="10800000">
              <a:off x="5342294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 rot="10800000">
              <a:off x="5013122" y="-229599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 rot="10800000">
              <a:off x="5052010" y="381337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 rot="10800000">
              <a:off x="4508425" y="-163184"/>
              <a:ext cx="178365" cy="1608938"/>
            </a:xfrm>
            <a:custGeom>
              <a:avLst/>
              <a:gdLst/>
              <a:ahLst/>
              <a:cxnLst/>
              <a:rect l="l" t="t" r="r" b="b"/>
              <a:pathLst>
                <a:path w="5715" h="51552" fill="none" extrusionOk="0">
                  <a:moveTo>
                    <a:pt x="5714" y="51551"/>
                  </a:moveTo>
                  <a:lnTo>
                    <a:pt x="5714" y="40001"/>
                  </a:lnTo>
                  <a:lnTo>
                    <a:pt x="0" y="2766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 rot="10800000">
              <a:off x="4633640" y="1389763"/>
              <a:ext cx="106301" cy="107206"/>
            </a:xfrm>
            <a:custGeom>
              <a:avLst/>
              <a:gdLst/>
              <a:ahLst/>
              <a:cxnLst/>
              <a:rect l="l" t="t" r="r" b="b"/>
              <a:pathLst>
                <a:path w="3406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rot="10800000">
              <a:off x="3856698" y="-80634"/>
              <a:ext cx="218220" cy="1601323"/>
            </a:xfrm>
            <a:custGeom>
              <a:avLst/>
              <a:gdLst/>
              <a:ahLst/>
              <a:cxnLst/>
              <a:rect l="l" t="t" r="r" b="b"/>
              <a:pathLst>
                <a:path w="6992" h="51308" fill="none" extrusionOk="0">
                  <a:moveTo>
                    <a:pt x="0" y="51308"/>
                  </a:moveTo>
                  <a:lnTo>
                    <a:pt x="0" y="37235"/>
                  </a:lnTo>
                  <a:lnTo>
                    <a:pt x="6991" y="30244"/>
                  </a:lnTo>
                  <a:lnTo>
                    <a:pt x="699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rot="10800000">
              <a:off x="3803579" y="1464698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rot="10800000">
              <a:off x="2701241" y="-163184"/>
              <a:ext cx="283699" cy="1666801"/>
            </a:xfrm>
            <a:custGeom>
              <a:avLst/>
              <a:gdLst/>
              <a:ahLst/>
              <a:cxnLst/>
              <a:rect l="l" t="t" r="r" b="b"/>
              <a:pathLst>
                <a:path w="9090" h="53406" fill="none" extrusionOk="0">
                  <a:moveTo>
                    <a:pt x="9089" y="53405"/>
                  </a:moveTo>
                  <a:lnTo>
                    <a:pt x="9089" y="34651"/>
                  </a:lnTo>
                  <a:lnTo>
                    <a:pt x="1" y="25593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rot="10800000">
              <a:off x="2931758" y="144856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rot="10800000">
              <a:off x="3453527" y="-69273"/>
              <a:ext cx="31" cy="1480883"/>
            </a:xfrm>
            <a:custGeom>
              <a:avLst/>
              <a:gdLst/>
              <a:ahLst/>
              <a:cxnLst/>
              <a:rect l="l" t="t" r="r" b="b"/>
              <a:pathLst>
                <a:path w="1" h="47449" fill="none" extrusionOk="0">
                  <a:moveTo>
                    <a:pt x="1" y="47448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rot="10800000">
              <a:off x="3400408" y="135465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03" y="3404"/>
                  </a:cubicBezTo>
                  <a:cubicBezTo>
                    <a:pt x="2614" y="3404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rot="10800000">
              <a:off x="6560358" y="-144209"/>
              <a:ext cx="31" cy="1149776"/>
            </a:xfrm>
            <a:custGeom>
              <a:avLst/>
              <a:gdLst/>
              <a:ahLst/>
              <a:cxnLst/>
              <a:rect l="l" t="t" r="r" b="b"/>
              <a:pathLst>
                <a:path w="1" h="36840" fill="none" extrusionOk="0">
                  <a:moveTo>
                    <a:pt x="1" y="3683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rot="10800000">
              <a:off x="6507239" y="9505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14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rot="10800000">
              <a:off x="6315609" y="-163184"/>
              <a:ext cx="98686" cy="1574794"/>
            </a:xfrm>
            <a:custGeom>
              <a:avLst/>
              <a:gdLst/>
              <a:ahLst/>
              <a:cxnLst/>
              <a:rect l="l" t="t" r="r" b="b"/>
              <a:pathLst>
                <a:path w="3162" h="50458" fill="none" extrusionOk="0">
                  <a:moveTo>
                    <a:pt x="1" y="50457"/>
                  </a:moveTo>
                  <a:lnTo>
                    <a:pt x="1" y="37023"/>
                  </a:lnTo>
                  <a:lnTo>
                    <a:pt x="3162" y="33861"/>
                  </a:lnTo>
                  <a:lnTo>
                    <a:pt x="3162" y="1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rot="10800000">
              <a:off x="6262490" y="1354652"/>
              <a:ext cx="107206" cy="106270"/>
            </a:xfrm>
            <a:custGeom>
              <a:avLst/>
              <a:gdLst/>
              <a:ahLst/>
              <a:cxnLst/>
              <a:rect l="l" t="t" r="r" b="b"/>
              <a:pathLst>
                <a:path w="3435" h="3405" extrusionOk="0">
                  <a:moveTo>
                    <a:pt x="173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33" y="3404"/>
                  </a:cubicBezTo>
                  <a:cubicBezTo>
                    <a:pt x="2675" y="3404"/>
                    <a:pt x="3435" y="2645"/>
                    <a:pt x="3435" y="1702"/>
                  </a:cubicBezTo>
                  <a:cubicBezTo>
                    <a:pt x="3435" y="760"/>
                    <a:pt x="2675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rot="10800000">
              <a:off x="5798584" y="-115745"/>
              <a:ext cx="132861" cy="1123217"/>
            </a:xfrm>
            <a:custGeom>
              <a:avLst/>
              <a:gdLst/>
              <a:ahLst/>
              <a:cxnLst/>
              <a:rect l="l" t="t" r="r" b="b"/>
              <a:pathLst>
                <a:path w="4257" h="35989" fill="none" extrusionOk="0">
                  <a:moveTo>
                    <a:pt x="1" y="35989"/>
                  </a:moveTo>
                  <a:lnTo>
                    <a:pt x="1" y="11490"/>
                  </a:lnTo>
                  <a:lnTo>
                    <a:pt x="4256" y="7204"/>
                  </a:lnTo>
                  <a:lnTo>
                    <a:pt x="4256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rot="10800000">
              <a:off x="1512611" y="223373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rot="10800000">
              <a:off x="7661272" y="656841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rot="10800000">
              <a:off x="5744350" y="1011716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3"/>
            <p:cNvGrpSpPr/>
            <p:nvPr/>
          </p:nvGrpSpPr>
          <p:grpSpPr>
            <a:xfrm rot="10800000">
              <a:off x="8445334" y="-258439"/>
              <a:ext cx="106271" cy="608131"/>
              <a:chOff x="1532324" y="4654339"/>
              <a:chExt cx="110262" cy="630973"/>
            </a:xfrm>
          </p:grpSpPr>
          <p:sp>
            <p:nvSpPr>
              <p:cNvPr id="500" name="Google Shape;500;p33"/>
              <p:cNvSpPr/>
              <p:nvPr/>
            </p:nvSpPr>
            <p:spPr>
              <a:xfrm>
                <a:off x="1587439" y="4705536"/>
                <a:ext cx="32" cy="579776"/>
              </a:xfrm>
              <a:custGeom>
                <a:avLst/>
                <a:gdLst/>
                <a:ahLst/>
                <a:cxnLst/>
                <a:rect l="l" t="t" r="r" b="b"/>
                <a:pathLst>
                  <a:path w="1" h="17904" fill="none" extrusionOk="0">
                    <a:moveTo>
                      <a:pt x="1" y="17903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1532324" y="4654339"/>
                <a:ext cx="110262" cy="11029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06" extrusionOk="0">
                    <a:moveTo>
                      <a:pt x="1703" y="1"/>
                    </a:moveTo>
                    <a:cubicBezTo>
                      <a:pt x="761" y="1"/>
                      <a:pt x="1" y="761"/>
                      <a:pt x="1" y="1703"/>
                    </a:cubicBezTo>
                    <a:cubicBezTo>
                      <a:pt x="1" y="2645"/>
                      <a:pt x="761" y="3405"/>
                      <a:pt x="1703" y="3405"/>
                    </a:cubicBezTo>
                    <a:cubicBezTo>
                      <a:pt x="2645" y="3405"/>
                      <a:pt x="3405" y="2645"/>
                      <a:pt x="3405" y="1703"/>
                    </a:cubicBezTo>
                    <a:cubicBezTo>
                      <a:pt x="3405" y="761"/>
                      <a:pt x="2645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2" name="Рисунок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83" y="33134"/>
            <a:ext cx="1562921" cy="8749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15" y="53444"/>
            <a:ext cx="905099" cy="11010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7" y="0"/>
            <a:ext cx="1252822" cy="1164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 flipH="1">
            <a:off x="4082186" y="5395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b="1" dirty="0"/>
              <a:t>Актуальность</a:t>
            </a:r>
            <a:endParaRPr dirty="0"/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 flipH="1">
            <a:off x="4343305" y="1316112"/>
            <a:ext cx="4177117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ru-RU" b="1" dirty="0"/>
              <a:t>Ежедневно в администрацию республики поступает большое</a:t>
            </a:r>
            <a:br>
              <a:rPr lang="ru-RU" b="1" dirty="0"/>
            </a:br>
            <a:r>
              <a:rPr lang="ru-RU" b="1" dirty="0"/>
              <a:t>количество вопросов от населения района, касающихся работы</a:t>
            </a:r>
            <a:br>
              <a:rPr lang="ru-RU" b="1" dirty="0"/>
            </a:br>
            <a:r>
              <a:rPr lang="ru-RU" b="1" dirty="0"/>
              <a:t>администрации. </a:t>
            </a:r>
            <a:endParaRPr lang="ru-RU" b="1" dirty="0" smtClean="0"/>
          </a:p>
          <a:p>
            <a:pPr marL="171450" indent="-171450"/>
            <a:endParaRPr lang="ru-RU" b="1" dirty="0" smtClean="0"/>
          </a:p>
          <a:p>
            <a:pPr marL="171450" indent="-171450"/>
            <a:r>
              <a:rPr lang="ru-RU" b="1" dirty="0" smtClean="0"/>
              <a:t>Обработка </a:t>
            </a:r>
            <a:r>
              <a:rPr lang="ru-RU" b="1" dirty="0"/>
              <a:t>данных вопросов требует больших</a:t>
            </a:r>
            <a:br>
              <a:rPr lang="ru-RU" b="1" dirty="0"/>
            </a:br>
            <a:r>
              <a:rPr lang="ru-RU" b="1" dirty="0"/>
              <a:t>временных затрат. </a:t>
            </a:r>
            <a:endParaRPr lang="ru-RU" b="1" dirty="0" smtClean="0"/>
          </a:p>
          <a:p>
            <a:pPr marL="171450" indent="-171450"/>
            <a:endParaRPr lang="ru-RU" b="1" dirty="0" smtClean="0"/>
          </a:p>
          <a:p>
            <a:pPr marL="171450" indent="-171450"/>
            <a:r>
              <a:rPr lang="ru-RU" b="1" dirty="0" smtClean="0"/>
              <a:t>Необходимо </a:t>
            </a:r>
            <a:r>
              <a:rPr lang="ru-RU" b="1" dirty="0"/>
              <a:t>обрабатывать запрос, формулировать</a:t>
            </a:r>
            <a:br>
              <a:rPr lang="ru-RU" b="1" dirty="0"/>
            </a:br>
            <a:r>
              <a:rPr lang="ru-RU" b="1" dirty="0"/>
              <a:t>ответ и прикладывать к нему нормативную документацию. </a:t>
            </a:r>
            <a:endParaRPr lang="ru-RU" b="1" dirty="0" smtClean="0"/>
          </a:p>
          <a:p>
            <a:pPr marL="171450" indent="-171450"/>
            <a:endParaRPr lang="ru-RU" b="1" dirty="0" smtClean="0"/>
          </a:p>
          <a:p>
            <a:pPr marL="171450" indent="-171450"/>
            <a:r>
              <a:rPr lang="ru-RU" b="1" dirty="0" smtClean="0"/>
              <a:t>Так как человеческие </a:t>
            </a:r>
            <a:r>
              <a:rPr lang="ru-RU" b="1" dirty="0"/>
              <a:t>ресурсы ограничены, целесообразно </a:t>
            </a:r>
            <a:r>
              <a:rPr lang="ru-RU" b="1" dirty="0" smtClean="0"/>
              <a:t>автоматизировать этот </a:t>
            </a:r>
            <a:r>
              <a:rPr lang="ru-RU" b="1" dirty="0"/>
              <a:t>процесс при помощи чат-бота</a:t>
            </a:r>
            <a:endParaRPr b="1" dirty="0"/>
          </a:p>
        </p:txBody>
      </p:sp>
      <p:sp>
        <p:nvSpPr>
          <p:cNvPr id="541" name="Google Shape;541;p36"/>
          <p:cNvSpPr/>
          <p:nvPr/>
        </p:nvSpPr>
        <p:spPr>
          <a:xfrm rot="5400000">
            <a:off x="8924255" y="6153467"/>
            <a:ext cx="31" cy="1539800"/>
          </a:xfrm>
          <a:custGeom>
            <a:avLst/>
            <a:gdLst/>
            <a:ahLst/>
            <a:cxnLst/>
            <a:rect l="l" t="t" r="r" b="b"/>
            <a:pathLst>
              <a:path w="1" h="49090" fill="none" extrusionOk="0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6"/>
          <p:cNvSpPr/>
          <p:nvPr/>
        </p:nvSpPr>
        <p:spPr>
          <a:xfrm rot="5400000">
            <a:off x="9241265" y="6645907"/>
            <a:ext cx="31" cy="905781"/>
          </a:xfrm>
          <a:custGeom>
            <a:avLst/>
            <a:gdLst/>
            <a:ahLst/>
            <a:cxnLst/>
            <a:rect l="l" t="t" r="r" b="b"/>
            <a:pathLst>
              <a:path w="1" h="28877" fill="none" extrusionOk="0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6"/>
          <p:cNvSpPr/>
          <p:nvPr/>
        </p:nvSpPr>
        <p:spPr>
          <a:xfrm rot="5400000">
            <a:off x="8102902" y="6869025"/>
            <a:ext cx="107777" cy="107777"/>
          </a:xfrm>
          <a:custGeom>
            <a:avLst/>
            <a:gdLst/>
            <a:ahLst/>
            <a:cxnLst/>
            <a:rect l="l" t="t" r="r" b="b"/>
            <a:pathLst>
              <a:path w="3436" h="3436" extrusionOk="0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6"/>
          <p:cNvSpPr/>
          <p:nvPr/>
        </p:nvSpPr>
        <p:spPr>
          <a:xfrm rot="5400000">
            <a:off x="8736435" y="7045868"/>
            <a:ext cx="107777" cy="106836"/>
          </a:xfrm>
          <a:custGeom>
            <a:avLst/>
            <a:gdLst/>
            <a:ahLst/>
            <a:cxnLst/>
            <a:rect l="l" t="t" r="r" b="b"/>
            <a:pathLst>
              <a:path w="3436" h="3406" extrusionOk="0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5" name="Google Shape;545;p36"/>
          <p:cNvCxnSpPr/>
          <p:nvPr/>
        </p:nvCxnSpPr>
        <p:spPr>
          <a:xfrm rot="10800000">
            <a:off x="2348400" y="-68600"/>
            <a:ext cx="0" cy="60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36"/>
          <p:cNvCxnSpPr/>
          <p:nvPr/>
        </p:nvCxnSpPr>
        <p:spPr>
          <a:xfrm rot="10800000">
            <a:off x="2348400" y="4603997"/>
            <a:ext cx="0" cy="60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Рисунок 1"/>
          <p:cNvSpPr>
            <a:spLocks noGrp="1"/>
          </p:cNvSpPr>
          <p:nvPr>
            <p:ph type="pic" idx="2"/>
          </p:nvPr>
        </p:nvSpPr>
        <p:spPr/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889" b="7096"/>
          <a:stretch/>
        </p:blipFill>
        <p:spPr>
          <a:xfrm>
            <a:off x="708212" y="546437"/>
            <a:ext cx="3275313" cy="4052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Используемые технологии</a:t>
            </a:r>
            <a:endParaRPr b="1"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4"/>
          </p:nvPr>
        </p:nvSpPr>
        <p:spPr>
          <a:xfrm>
            <a:off x="578140" y="2574901"/>
            <a:ext cx="30803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/>
              <a:t>м</a:t>
            </a:r>
            <a:r>
              <a:rPr lang="ru-RU" dirty="0" smtClean="0"/>
              <a:t>одель</a:t>
            </a:r>
            <a:r>
              <a:rPr lang="ru-RU" b="1" dirty="0" smtClean="0"/>
              <a:t> Сайга-Мистраль</a:t>
            </a:r>
            <a:endParaRPr b="1" dirty="0">
              <a:sym typeface="Ramabhadra"/>
            </a:endParaRPr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5"/>
          </p:nvPr>
        </p:nvSpPr>
        <p:spPr>
          <a:xfrm>
            <a:off x="3767575" y="2560290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PostgreSQL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554" name="Google Shape;554;p37"/>
          <p:cNvSpPr txBox="1">
            <a:spLocks noGrp="1"/>
          </p:cNvSpPr>
          <p:nvPr>
            <p:ph type="subTitle" idx="1"/>
          </p:nvPr>
        </p:nvSpPr>
        <p:spPr>
          <a:xfrm>
            <a:off x="1094277" y="2946919"/>
            <a:ext cx="2452200" cy="193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Российская </a:t>
            </a:r>
            <a:r>
              <a:rPr lang="ru-RU" dirty="0"/>
              <a:t>бесплатная LLM </a:t>
            </a:r>
            <a:r>
              <a:rPr lang="ru-RU" dirty="0" smtClean="0"/>
              <a:t>модель</a:t>
            </a:r>
          </a:p>
          <a:p>
            <a:pPr marL="0" lvl="0" indent="0"/>
            <a:r>
              <a:rPr lang="ru-RU" dirty="0" smtClean="0"/>
              <a:t>Модель "Сайга Мистраль" дает ответ на вопрос в </a:t>
            </a:r>
            <a:r>
              <a:rPr lang="ru-RU" dirty="0" err="1" smtClean="0"/>
              <a:t>ревалентном</a:t>
            </a:r>
            <a:r>
              <a:rPr lang="ru-RU" dirty="0" smtClean="0"/>
              <a:t> тексте (технология RAG (</a:t>
            </a:r>
            <a:r>
              <a:rPr lang="ru-RU" dirty="0" err="1" smtClean="0"/>
              <a:t>Retrieval-Augmented</a:t>
            </a:r>
            <a:r>
              <a:rPr lang="ru-RU" dirty="0" smtClean="0"/>
              <a:t> </a:t>
            </a:r>
            <a:r>
              <a:rPr lang="ru-RU" dirty="0" err="1" smtClean="0"/>
              <a:t>Generation</a:t>
            </a:r>
            <a:r>
              <a:rPr lang="ru-RU" dirty="0" smtClean="0"/>
              <a:t>))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2"/>
          </p:nvPr>
        </p:nvSpPr>
        <p:spPr>
          <a:xfrm>
            <a:off x="3767575" y="2946894"/>
            <a:ext cx="2452200" cy="1840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Для сохранения результатов</a:t>
            </a:r>
          </a:p>
          <a:p>
            <a:pPr marL="0" lvl="0" indent="0"/>
            <a:r>
              <a:rPr lang="ru-RU" dirty="0" smtClean="0"/>
              <a:t>Все </a:t>
            </a:r>
            <a:r>
              <a:rPr lang="ru-RU" dirty="0"/>
              <a:t>заданные вопросы и ответы на них, </a:t>
            </a:r>
            <a:r>
              <a:rPr lang="ru-RU" dirty="0" smtClean="0"/>
              <a:t>кэшируются </a:t>
            </a:r>
            <a:r>
              <a:rPr lang="ru-RU" dirty="0"/>
              <a:t>в </a:t>
            </a:r>
            <a:r>
              <a:rPr lang="ru-RU" dirty="0" err="1"/>
              <a:t>PostgreSQL</a:t>
            </a:r>
            <a:r>
              <a:rPr lang="ru-RU" dirty="0"/>
              <a:t>, что намного снижает накладные </a:t>
            </a:r>
            <a:r>
              <a:rPr lang="ru-RU" dirty="0" smtClean="0"/>
              <a:t>расходы </a:t>
            </a:r>
            <a:r>
              <a:rPr lang="ru-RU" dirty="0"/>
              <a:t>и время ответа, при получении вопросов, на которые уже был дан ответ</a:t>
            </a:r>
            <a:endParaRPr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subTitle" idx="3"/>
          </p:nvPr>
        </p:nvSpPr>
        <p:spPr>
          <a:xfrm>
            <a:off x="6207123" y="2946921"/>
            <a:ext cx="24522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Полученный </a:t>
            </a:r>
            <a:r>
              <a:rPr lang="ru-RU" dirty="0"/>
              <a:t>ответ через API VK отсылается пользователю</a:t>
            </a: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subTitle" idx="6"/>
          </p:nvPr>
        </p:nvSpPr>
        <p:spPr>
          <a:xfrm>
            <a:off x="6207123" y="2560315"/>
            <a:ext cx="2452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API VK</a:t>
            </a:r>
            <a:endParaRPr dirty="0"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558" name="Google Shape;558;p37"/>
          <p:cNvSpPr/>
          <p:nvPr/>
        </p:nvSpPr>
        <p:spPr>
          <a:xfrm>
            <a:off x="1831946" y="1685371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9" name="Google Shape;559;p37"/>
          <p:cNvCxnSpPr>
            <a:stCxn id="558" idx="4"/>
            <a:endCxn id="552" idx="0"/>
          </p:cNvCxnSpPr>
          <p:nvPr/>
        </p:nvCxnSpPr>
        <p:spPr>
          <a:xfrm>
            <a:off x="2118296" y="2258071"/>
            <a:ext cx="0" cy="3168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0" name="Google Shape;560;p37"/>
          <p:cNvSpPr/>
          <p:nvPr/>
        </p:nvSpPr>
        <p:spPr>
          <a:xfrm>
            <a:off x="4707325" y="166866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1" name="Google Shape;561;p37"/>
          <p:cNvCxnSpPr>
            <a:stCxn id="560" idx="4"/>
            <a:endCxn id="553" idx="0"/>
          </p:cNvCxnSpPr>
          <p:nvPr/>
        </p:nvCxnSpPr>
        <p:spPr>
          <a:xfrm>
            <a:off x="4993675" y="2241365"/>
            <a:ext cx="0" cy="3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2" name="Google Shape;562;p37"/>
          <p:cNvSpPr/>
          <p:nvPr/>
        </p:nvSpPr>
        <p:spPr>
          <a:xfrm>
            <a:off x="7146873" y="166869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37"/>
          <p:cNvCxnSpPr>
            <a:stCxn id="562" idx="4"/>
            <a:endCxn id="557" idx="0"/>
          </p:cNvCxnSpPr>
          <p:nvPr/>
        </p:nvCxnSpPr>
        <p:spPr>
          <a:xfrm>
            <a:off x="7433223" y="2241390"/>
            <a:ext cx="0" cy="3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64" name="Google Shape;564;p37"/>
          <p:cNvGrpSpPr/>
          <p:nvPr/>
        </p:nvGrpSpPr>
        <p:grpSpPr>
          <a:xfrm>
            <a:off x="1917899" y="1768647"/>
            <a:ext cx="370930" cy="370549"/>
            <a:chOff x="2497275" y="2744159"/>
            <a:chExt cx="370930" cy="370549"/>
          </a:xfrm>
        </p:grpSpPr>
        <p:sp>
          <p:nvSpPr>
            <p:cNvPr id="565" name="Google Shape;565;p37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4818592" y="1779920"/>
            <a:ext cx="350166" cy="350198"/>
            <a:chOff x="1308631" y="1507830"/>
            <a:chExt cx="350166" cy="350198"/>
          </a:xfrm>
        </p:grpSpPr>
        <p:sp>
          <p:nvSpPr>
            <p:cNvPr id="572" name="Google Shape;572;p3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7"/>
          <p:cNvGrpSpPr/>
          <p:nvPr/>
        </p:nvGrpSpPr>
        <p:grpSpPr>
          <a:xfrm>
            <a:off x="7247335" y="1780329"/>
            <a:ext cx="371777" cy="349434"/>
            <a:chOff x="6630539" y="2917502"/>
            <a:chExt cx="371777" cy="349434"/>
          </a:xfrm>
        </p:grpSpPr>
        <p:sp>
          <p:nvSpPr>
            <p:cNvPr id="577" name="Google Shape;577;p37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>
            <a:spLocks noGrp="1"/>
          </p:cNvSpPr>
          <p:nvPr>
            <p:ph type="title"/>
          </p:nvPr>
        </p:nvSpPr>
        <p:spPr>
          <a:xfrm>
            <a:off x="1371600" y="640033"/>
            <a:ext cx="63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626" name="Google Shape;626;p40"/>
          <p:cNvSpPr txBox="1">
            <a:spLocks noGrp="1"/>
          </p:cNvSpPr>
          <p:nvPr>
            <p:ph type="subTitle" idx="1"/>
          </p:nvPr>
        </p:nvSpPr>
        <p:spPr>
          <a:xfrm>
            <a:off x="1209675" y="1833936"/>
            <a:ext cx="7534275" cy="178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ru-RU" sz="1600" dirty="0" smtClean="0"/>
              <a:t>Экспорт </a:t>
            </a:r>
            <a:r>
              <a:rPr lang="ru-RU" sz="1600" dirty="0"/>
              <a:t>теста с </a:t>
            </a:r>
            <a:r>
              <a:rPr lang="ru-RU" sz="1600" dirty="0" err="1"/>
              <a:t>pdf</a:t>
            </a:r>
            <a:r>
              <a:rPr lang="ru-RU" sz="1600" dirty="0"/>
              <a:t> файлов, с разбиением на абзацы, получения эмбедингов абзацев и сохранение результатов в базе </a:t>
            </a:r>
            <a:r>
              <a:rPr lang="ru-RU" sz="1600" dirty="0" err="1"/>
              <a:t>PostgreSQL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342900" lvl="0" indent="-342900" algn="l">
              <a:buFont typeface="+mj-lt"/>
              <a:buAutoNum type="arabicPeriod"/>
            </a:pPr>
            <a:endParaRPr lang="ru-RU" sz="1600" dirty="0"/>
          </a:p>
          <a:p>
            <a:pPr marL="342900" lvl="0" indent="-342900" algn="l">
              <a:buFont typeface="+mj-lt"/>
              <a:buAutoNum type="arabicPeriod"/>
            </a:pPr>
            <a:r>
              <a:rPr lang="ru-RU" sz="1600" dirty="0" smtClean="0"/>
              <a:t>Экспорт </a:t>
            </a:r>
            <a:r>
              <a:rPr lang="ru-RU" sz="1600" dirty="0"/>
              <a:t>теста из текстовых файлов, с разбиением на абзацы, получения эмбедингов абзацев и сохранение результатов в базе </a:t>
            </a:r>
            <a:r>
              <a:rPr lang="ru-RU" sz="1600" dirty="0" err="1"/>
              <a:t>PostgreSQL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342900" lvl="0" indent="-342900" algn="l">
              <a:buFont typeface="+mj-lt"/>
              <a:buAutoNum type="arabicPeriod"/>
            </a:pPr>
            <a:endParaRPr lang="ru-RU" sz="1600" dirty="0"/>
          </a:p>
          <a:p>
            <a:pPr marL="342900" lvl="0" indent="-342900" algn="l">
              <a:buFont typeface="+mj-lt"/>
              <a:buAutoNum type="arabicPeriod"/>
            </a:pPr>
            <a:r>
              <a:rPr lang="ru-RU" sz="1600" dirty="0" smtClean="0"/>
              <a:t>Создан </a:t>
            </a:r>
            <a:r>
              <a:rPr lang="ru-RU" sz="1600" dirty="0"/>
              <a:t>и подключен в модели, с </a:t>
            </a:r>
            <a:r>
              <a:rPr lang="ru-RU" sz="1600" dirty="0" smtClean="0"/>
              <a:t>помощью </a:t>
            </a:r>
            <a:r>
              <a:rPr lang="ru-RU" sz="1600" dirty="0"/>
              <a:t>API VK бот (</a:t>
            </a:r>
            <a:r>
              <a:rPr lang="ru-RU" sz="1600" dirty="0" smtClean="0"/>
              <a:t>ссылка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ru-RU" sz="1600" dirty="0"/>
              <a:t>https://vk.com/club223781373).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233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0"/>
          <p:cNvSpPr txBox="1">
            <a:spLocks noGrp="1"/>
          </p:cNvSpPr>
          <p:nvPr>
            <p:ph type="subTitle" idx="4"/>
          </p:nvPr>
        </p:nvSpPr>
        <p:spPr>
          <a:xfrm>
            <a:off x="4792213" y="1809750"/>
            <a:ext cx="3568500" cy="795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b="1" dirty="0"/>
              <a:t>Основная работа - ответы на вопросы</a:t>
            </a:r>
            <a:endParaRPr b="1" dirty="0">
              <a:sym typeface="Ramabhadra"/>
            </a:endParaRPr>
          </a:p>
        </p:txBody>
      </p:sp>
      <p:sp>
        <p:nvSpPr>
          <p:cNvPr id="625" name="Google Shape;625;p40"/>
          <p:cNvSpPr txBox="1">
            <a:spLocks noGrp="1"/>
          </p:cNvSpPr>
          <p:nvPr>
            <p:ph type="title"/>
          </p:nvPr>
        </p:nvSpPr>
        <p:spPr>
          <a:xfrm>
            <a:off x="0" y="6400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Описание решения</a:t>
            </a:r>
            <a:endParaRPr b="1" dirty="0"/>
          </a:p>
        </p:txBody>
      </p:sp>
      <p:sp>
        <p:nvSpPr>
          <p:cNvPr id="626" name="Google Shape;626;p40"/>
          <p:cNvSpPr txBox="1">
            <a:spLocks noGrp="1"/>
          </p:cNvSpPr>
          <p:nvPr>
            <p:ph type="subTitle" idx="1"/>
          </p:nvPr>
        </p:nvSpPr>
        <p:spPr>
          <a:xfrm>
            <a:off x="4029075" y="2604934"/>
            <a:ext cx="4876800" cy="197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dirty="0"/>
              <a:t>- При получении вопроса от пользователя, происходит </a:t>
            </a:r>
            <a:r>
              <a:rPr lang="ru-RU" dirty="0" smtClean="0"/>
              <a:t>корректировка </a:t>
            </a:r>
            <a:r>
              <a:rPr lang="ru-RU" dirty="0"/>
              <a:t>орфографии, анализ на ненормативную лексику.</a:t>
            </a:r>
          </a:p>
          <a:p>
            <a:pPr marL="0" lvl="0" indent="0" algn="l"/>
            <a:r>
              <a:rPr lang="ru-RU" dirty="0"/>
              <a:t>- Далее вопрос </a:t>
            </a:r>
            <a:r>
              <a:rPr lang="ru-RU" dirty="0" smtClean="0"/>
              <a:t>переводится </a:t>
            </a:r>
            <a:r>
              <a:rPr lang="ru-RU" dirty="0"/>
              <a:t>в эмбединги.</a:t>
            </a:r>
          </a:p>
          <a:p>
            <a:pPr marL="0" lvl="0" indent="0" algn="l"/>
            <a:r>
              <a:rPr lang="ru-RU" dirty="0"/>
              <a:t>- По эмбедингу вопроса и эмбедингу текста ищется наиболее ревалентная часть текста в </a:t>
            </a:r>
            <a:r>
              <a:rPr lang="ru-RU" dirty="0" err="1"/>
              <a:t>PostgreSQL</a:t>
            </a:r>
            <a:r>
              <a:rPr lang="ru-RU" dirty="0"/>
              <a:t> (в которую </a:t>
            </a:r>
            <a:r>
              <a:rPr lang="ru-RU" dirty="0" smtClean="0"/>
              <a:t>импортированный </a:t>
            </a:r>
            <a:r>
              <a:rPr lang="ru-RU" dirty="0"/>
              <a:t>тест в </a:t>
            </a:r>
            <a:r>
              <a:rPr lang="ru-RU" dirty="0" err="1"/>
              <a:t>pdf</a:t>
            </a:r>
            <a:r>
              <a:rPr lang="ru-RU" dirty="0"/>
              <a:t> и текстовых файлов).</a:t>
            </a:r>
          </a:p>
          <a:p>
            <a:pPr marL="0" lvl="0" indent="0" algn="l"/>
            <a:r>
              <a:rPr lang="ru-RU" dirty="0"/>
              <a:t>- Модель "Сайга Мистраль" ищет ответ на вопрос в </a:t>
            </a:r>
            <a:r>
              <a:rPr lang="ru-RU" dirty="0" err="1" smtClean="0"/>
              <a:t>ревалентном</a:t>
            </a:r>
            <a:r>
              <a:rPr lang="ru-RU" dirty="0" smtClean="0"/>
              <a:t> </a:t>
            </a:r>
            <a:r>
              <a:rPr lang="ru-RU" dirty="0"/>
              <a:t>тексте (технология RAG (</a:t>
            </a:r>
            <a:r>
              <a:rPr lang="ru-RU" dirty="0" err="1"/>
              <a:t>Retrieval-Augmented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)).</a:t>
            </a:r>
          </a:p>
          <a:p>
            <a:pPr marL="0" lvl="0" indent="0" algn="l"/>
            <a:r>
              <a:rPr lang="ru-RU" dirty="0"/>
              <a:t>- Полученный ответ через API VK отсылается пользователю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627" name="Google Shape;627;p40"/>
          <p:cNvSpPr txBox="1">
            <a:spLocks noGrp="1"/>
          </p:cNvSpPr>
          <p:nvPr>
            <p:ph type="subTitle" idx="2"/>
          </p:nvPr>
        </p:nvSpPr>
        <p:spPr>
          <a:xfrm>
            <a:off x="805726" y="2662336"/>
            <a:ext cx="2613749" cy="1718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dirty="0" smtClean="0"/>
              <a:t>- создаётся </a:t>
            </a:r>
            <a:r>
              <a:rPr lang="ru-RU" dirty="0"/>
              <a:t>база </a:t>
            </a:r>
            <a:r>
              <a:rPr lang="ru-RU" dirty="0" err="1"/>
              <a:t>PostgreSQL</a:t>
            </a:r>
            <a:r>
              <a:rPr lang="ru-RU" dirty="0"/>
              <a:t>, с необходимыми таблицами.</a:t>
            </a:r>
          </a:p>
          <a:p>
            <a:pPr marL="0" lvl="0" indent="0" algn="l"/>
            <a:r>
              <a:rPr lang="ru-RU" dirty="0"/>
              <a:t>- запускаются модули </a:t>
            </a:r>
            <a:r>
              <a:rPr lang="ru-RU" dirty="0" smtClean="0"/>
              <a:t>экспорта </a:t>
            </a:r>
            <a:r>
              <a:rPr lang="ru-RU" dirty="0"/>
              <a:t>(из тестовых файлов), которые наполняют базу информацией и </a:t>
            </a:r>
            <a:r>
              <a:rPr lang="ru-RU" dirty="0" smtClean="0"/>
              <a:t>эмбединги</a:t>
            </a:r>
            <a:r>
              <a:rPr lang="ru-RU" dirty="0"/>
              <a:t>.</a:t>
            </a:r>
          </a:p>
          <a:p>
            <a:pPr marL="0" lvl="0" indent="0" algn="l"/>
            <a:r>
              <a:rPr lang="ru-RU" dirty="0"/>
              <a:t>- запускается модуль модели "Сайга Мистраль".</a:t>
            </a:r>
          </a:p>
          <a:p>
            <a:pPr marL="0" lvl="0" indent="0" algn="l"/>
            <a:r>
              <a:rPr lang="ru-RU" dirty="0"/>
              <a:t>- запускается API VK.</a:t>
            </a:r>
            <a:endParaRPr dirty="0"/>
          </a:p>
        </p:txBody>
      </p:sp>
      <p:sp>
        <p:nvSpPr>
          <p:cNvPr id="628" name="Google Shape;628;p40"/>
          <p:cNvSpPr txBox="1">
            <a:spLocks noGrp="1"/>
          </p:cNvSpPr>
          <p:nvPr>
            <p:ph type="subTitle" idx="3"/>
          </p:nvPr>
        </p:nvSpPr>
        <p:spPr>
          <a:xfrm>
            <a:off x="805725" y="1809750"/>
            <a:ext cx="2613750" cy="795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b="1" dirty="0"/>
              <a:t>При первом использовании</a:t>
            </a:r>
            <a:endParaRPr b="1" dirty="0">
              <a:sym typeface="Ramabhadra"/>
            </a:endParaRPr>
          </a:p>
        </p:txBody>
      </p:sp>
    </p:spTree>
    <p:extLst>
      <p:ext uri="{BB962C8B-B14F-4D97-AF65-F5344CB8AC3E}">
        <p14:creationId xmlns:p14="http://schemas.microsoft.com/office/powerpoint/2010/main" val="22500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>
            <a:spLocks noGrp="1"/>
          </p:cNvSpPr>
          <p:nvPr>
            <p:ph type="title"/>
          </p:nvPr>
        </p:nvSpPr>
        <p:spPr>
          <a:xfrm>
            <a:off x="1371600" y="640033"/>
            <a:ext cx="633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Характеристики LLM модели "Сайга Мистраль":</a:t>
            </a:r>
            <a:endParaRPr lang="ru-RU" dirty="0"/>
          </a:p>
        </p:txBody>
      </p:sp>
      <p:sp>
        <p:nvSpPr>
          <p:cNvPr id="626" name="Google Shape;626;p40"/>
          <p:cNvSpPr txBox="1">
            <a:spLocks noGrp="1"/>
          </p:cNvSpPr>
          <p:nvPr>
            <p:ph type="subTitle" idx="1"/>
          </p:nvPr>
        </p:nvSpPr>
        <p:spPr>
          <a:xfrm>
            <a:off x="1152525" y="2300661"/>
            <a:ext cx="7534275" cy="1785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ru-RU" sz="1600" dirty="0" smtClean="0"/>
              <a:t>Использует </a:t>
            </a:r>
            <a:r>
              <a:rPr lang="ru-RU" sz="1600" dirty="0" err="1"/>
              <a:t>Grouped-query</a:t>
            </a:r>
            <a:r>
              <a:rPr lang="ru-RU" sz="1600" dirty="0"/>
              <a:t> </a:t>
            </a:r>
            <a:r>
              <a:rPr lang="ru-RU" sz="1600" dirty="0" err="1"/>
              <a:t>attention</a:t>
            </a:r>
            <a:r>
              <a:rPr lang="ru-RU" sz="1600" dirty="0"/>
              <a:t> (GQA) для более быстрой обработки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342900" lvl="0" indent="-342900" algn="l">
              <a:buAutoNum type="arabicPeriod"/>
            </a:pPr>
            <a:endParaRPr lang="ru-RU" sz="1600" dirty="0"/>
          </a:p>
          <a:p>
            <a:pPr marL="342900" lvl="0" indent="-342900" algn="l">
              <a:buFont typeface="+mj-lt"/>
              <a:buAutoNum type="arabicPeriod"/>
            </a:pPr>
            <a:r>
              <a:rPr lang="ru-RU" sz="1600" dirty="0" smtClean="0"/>
              <a:t>Использует </a:t>
            </a:r>
            <a:r>
              <a:rPr lang="ru-RU" sz="1600" dirty="0" err="1"/>
              <a:t>Sliding</a:t>
            </a:r>
            <a:r>
              <a:rPr lang="ru-RU" sz="1600" dirty="0"/>
              <a:t> </a:t>
            </a:r>
            <a:r>
              <a:rPr lang="ru-RU" sz="1600" dirty="0" err="1"/>
              <a:t>Window</a:t>
            </a:r>
            <a:r>
              <a:rPr lang="ru-RU" sz="1600" dirty="0"/>
              <a:t> </a:t>
            </a:r>
            <a:r>
              <a:rPr lang="ru-RU" sz="1600" dirty="0" err="1"/>
              <a:t>Attention</a:t>
            </a:r>
            <a:r>
              <a:rPr lang="ru-RU" sz="1600" dirty="0"/>
              <a:t> (SWA) для обработки длинных последовательностей </a:t>
            </a:r>
            <a:r>
              <a:rPr lang="ru-RU" sz="1600" dirty="0" err="1"/>
              <a:t>токенов</a:t>
            </a:r>
            <a:r>
              <a:rPr lang="ru-RU" sz="1600" dirty="0"/>
              <a:t> с меньшими </a:t>
            </a:r>
            <a:r>
              <a:rPr lang="ru-RU" sz="1600" dirty="0" smtClean="0"/>
              <a:t>затратами.</a:t>
            </a:r>
            <a:endParaRPr lang="en-US" sz="1600" dirty="0"/>
          </a:p>
          <a:p>
            <a:pPr marL="342900" lvl="0" indent="-342900" algn="l">
              <a:buFont typeface="+mj-lt"/>
              <a:buAutoNum type="arabicPeriod"/>
            </a:pPr>
            <a:endParaRPr lang="en-US" sz="1600" dirty="0" smtClean="0"/>
          </a:p>
          <a:p>
            <a:pPr marL="342900" lvl="0" indent="-342900" algn="l">
              <a:buFont typeface="+mj-lt"/>
              <a:buAutoNum type="arabicPeriod"/>
            </a:pPr>
            <a:r>
              <a:rPr lang="ru-RU" sz="1600" dirty="0" smtClean="0"/>
              <a:t>Скорость </a:t>
            </a:r>
            <a:r>
              <a:rPr lang="ru-RU" sz="1600" dirty="0"/>
              <a:t>генерации ответов около 70 символов в секунду, что крайне быстро.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581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Идеи на будущее</a:t>
            </a:r>
            <a:endParaRPr b="1" dirty="0"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1"/>
          </p:nvPr>
        </p:nvSpPr>
        <p:spPr>
          <a:xfrm>
            <a:off x="578781" y="1269288"/>
            <a:ext cx="3945594" cy="350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2"/>
              </a:buClr>
              <a:buSzPts val="1100"/>
            </a:pPr>
            <a:r>
              <a:rPr lang="ru-RU" sz="1600" dirty="0" smtClean="0"/>
              <a:t>Отказаться </a:t>
            </a:r>
            <a:r>
              <a:rPr lang="ru-RU" sz="1600" dirty="0"/>
              <a:t>от технологии </a:t>
            </a:r>
            <a:r>
              <a:rPr lang="ru-RU" sz="1600" dirty="0" smtClean="0"/>
              <a:t>RAG</a:t>
            </a:r>
          </a:p>
          <a:p>
            <a:pPr marL="171450" indent="-171450">
              <a:buClr>
                <a:schemeClr val="dk2"/>
              </a:buClr>
              <a:buSzPts val="1100"/>
            </a:pPr>
            <a:endParaRPr lang="ru-RU" sz="1600" dirty="0" smtClean="0"/>
          </a:p>
          <a:p>
            <a:pPr marL="171450" indent="-171450">
              <a:buClr>
                <a:schemeClr val="dk2"/>
              </a:buClr>
              <a:buSzPts val="1100"/>
            </a:pPr>
            <a:r>
              <a:rPr lang="ru-RU" sz="1600" dirty="0" err="1"/>
              <a:t>Д</a:t>
            </a:r>
            <a:r>
              <a:rPr lang="ru-RU" sz="1600" dirty="0" err="1" smtClean="0"/>
              <a:t>ообучить</a:t>
            </a:r>
            <a:r>
              <a:rPr lang="ru-RU" sz="1600" dirty="0" smtClean="0"/>
              <a:t> </a:t>
            </a:r>
            <a:r>
              <a:rPr lang="ru-RU" sz="1600" dirty="0"/>
              <a:t>модель на собственных данных (для обучения на новых данных нужно несколько суток непрерывной работы</a:t>
            </a:r>
            <a:r>
              <a:rPr lang="ru-RU" sz="1600" dirty="0" smtClean="0"/>
              <a:t>).</a:t>
            </a:r>
          </a:p>
          <a:p>
            <a:pPr marL="171450" indent="-171450">
              <a:buClr>
                <a:schemeClr val="dk2"/>
              </a:buClr>
              <a:buSzPts val="1100"/>
            </a:pPr>
            <a:endParaRPr lang="ru-RU" sz="1600" dirty="0" smtClean="0"/>
          </a:p>
          <a:p>
            <a:pPr marL="171450" indent="-171450">
              <a:buClr>
                <a:schemeClr val="dk2"/>
              </a:buClr>
              <a:buSzPts val="1100"/>
            </a:pPr>
            <a:r>
              <a:rPr lang="ru-RU" sz="1600" dirty="0" smtClean="0"/>
              <a:t>Сохранять </a:t>
            </a:r>
            <a:r>
              <a:rPr lang="ru-RU" sz="1600" dirty="0" err="1"/>
              <a:t>id</a:t>
            </a:r>
            <a:r>
              <a:rPr lang="ru-RU" sz="1600" dirty="0"/>
              <a:t> </a:t>
            </a:r>
            <a:r>
              <a:rPr lang="ru-RU" sz="1600" dirty="0" smtClean="0"/>
              <a:t>пользователя, </a:t>
            </a:r>
            <a:r>
              <a:rPr lang="ru-RU" sz="1600" dirty="0"/>
              <a:t>чтобы "помнить историю" - при каждом новом подключении пользователя, который уже задавал </a:t>
            </a:r>
            <a:r>
              <a:rPr lang="ru-RU" sz="1600" dirty="0" smtClean="0"/>
              <a:t>вопросы, </a:t>
            </a:r>
            <a:r>
              <a:rPr lang="ru-RU" sz="1600" dirty="0"/>
              <a:t>из базы </a:t>
            </a:r>
            <a:r>
              <a:rPr lang="ru-RU" sz="1600" dirty="0" err="1"/>
              <a:t>PostgreSQL</a:t>
            </a:r>
            <a:r>
              <a:rPr lang="ru-RU" sz="1600" dirty="0"/>
              <a:t> получать </a:t>
            </a:r>
            <a:r>
              <a:rPr lang="ru-RU" sz="1600" dirty="0" smtClean="0"/>
              <a:t>предыдущий </a:t>
            </a:r>
            <a:r>
              <a:rPr lang="ru-RU" sz="1600" dirty="0"/>
              <a:t>вопрос и ответ на него.</a:t>
            </a:r>
            <a:endParaRPr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49" y="2004447"/>
            <a:ext cx="3949325" cy="2510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08" y="3593597"/>
            <a:ext cx="5420481" cy="724001"/>
          </a:xfrm>
          <a:prstGeom prst="rect">
            <a:avLst/>
          </a:prstGeom>
        </p:spPr>
      </p:pic>
      <p:sp>
        <p:nvSpPr>
          <p:cNvPr id="868" name="Google Shape;868;p52"/>
          <p:cNvSpPr txBox="1">
            <a:spLocks noGrp="1"/>
          </p:cNvSpPr>
          <p:nvPr>
            <p:ph type="title"/>
          </p:nvPr>
        </p:nvSpPr>
        <p:spPr>
          <a:xfrm>
            <a:off x="1629063" y="1335717"/>
            <a:ext cx="592646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/>
              <a:t>Спасибо за внимание</a:t>
            </a:r>
            <a:r>
              <a:rPr lang="en" sz="4000" b="1" dirty="0" smtClean="0"/>
              <a:t>!</a:t>
            </a:r>
            <a:endParaRPr sz="4000" b="1" dirty="0"/>
          </a:p>
        </p:txBody>
      </p:sp>
      <p:sp>
        <p:nvSpPr>
          <p:cNvPr id="869" name="Google Shape;869;p52"/>
          <p:cNvSpPr txBox="1">
            <a:spLocks noGrp="1"/>
          </p:cNvSpPr>
          <p:nvPr>
            <p:ph type="subTitle" idx="1"/>
          </p:nvPr>
        </p:nvSpPr>
        <p:spPr>
          <a:xfrm>
            <a:off x="1956188" y="2753696"/>
            <a:ext cx="5236354" cy="2013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Ramabhadra"/>
                <a:ea typeface="Ramabhadra"/>
                <a:cs typeface="Ramabhadra"/>
                <a:sym typeface="Ramabhadra"/>
              </a:rPr>
              <a:t>Хотите узнать более подробно о решении</a:t>
            </a:r>
            <a:r>
              <a:rPr lang="en" sz="2000" dirty="0" smtClean="0">
                <a:latin typeface="Ramabhadra"/>
                <a:ea typeface="Ramabhadra"/>
                <a:cs typeface="Ramabhadra"/>
                <a:sym typeface="Ramabhadra"/>
              </a:rPr>
              <a:t>?</a:t>
            </a:r>
            <a:endParaRPr lang="ru-RU" sz="2000" dirty="0" smtClean="0">
              <a:latin typeface="Ramabhadra"/>
              <a:ea typeface="Ramabhadra"/>
              <a:cs typeface="Ramabhadra"/>
              <a:sym typeface="Ramabhad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amabhadra"/>
              <a:ea typeface="Ramabhadra"/>
              <a:cs typeface="Ramabhadra"/>
              <a:sym typeface="Ramabhadra"/>
            </a:endParaRP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Баланда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Владислав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Vlad2ru</a:t>
            </a:r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Блинов Дмитрий</a:t>
            </a:r>
          </a:p>
          <a:p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@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dima_blinov89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403571-CB4F-4E8C-8298-1E9FB44FE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35" y="3760339"/>
            <a:ext cx="206260" cy="20626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06" y="4127159"/>
            <a:ext cx="624498" cy="63982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1348E5E-55AF-4078-A355-9926F5C606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513" t="1872" r="12085" b="68683"/>
          <a:stretch/>
        </p:blipFill>
        <p:spPr>
          <a:xfrm>
            <a:off x="5888659" y="3397623"/>
            <a:ext cx="652545" cy="633562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5403571-CB4F-4E8C-8298-1E9FB44FE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57" y="4485614"/>
            <a:ext cx="206260" cy="20626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18" y="3593597"/>
            <a:ext cx="1757140" cy="98372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s Expert Portfolio by Slidesgo">
  <a:themeElements>
    <a:clrScheme name="Simple Light">
      <a:dk1>
        <a:srgbClr val="FFFFFF"/>
      </a:dk1>
      <a:lt1>
        <a:srgbClr val="000000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395</Words>
  <Application>Microsoft Office PowerPoint</Application>
  <PresentationFormat>Экран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Asap</vt:lpstr>
      <vt:lpstr>Arial</vt:lpstr>
      <vt:lpstr>Ramabhadra</vt:lpstr>
      <vt:lpstr>Open Sans</vt:lpstr>
      <vt:lpstr>Nunito Light</vt:lpstr>
      <vt:lpstr>Helvetica</vt:lpstr>
      <vt:lpstr>Electronics Expert Portfolio by Slidesgo</vt:lpstr>
      <vt:lpstr>Умный цифровой помощник Главы региона</vt:lpstr>
      <vt:lpstr>Актуальность</vt:lpstr>
      <vt:lpstr>Используемые технологии</vt:lpstr>
      <vt:lpstr>Этапы решения задачи</vt:lpstr>
      <vt:lpstr>Описание решения</vt:lpstr>
      <vt:lpstr>Характеристики LLM модели "Сайга Мистраль":</vt:lpstr>
      <vt:lpstr>Идеи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Expert Portfolio</dc:title>
  <dc:creator>pc</dc:creator>
  <cp:lastModifiedBy>pc</cp:lastModifiedBy>
  <cp:revision>19</cp:revision>
  <dcterms:modified xsi:type="dcterms:W3CDTF">2023-12-15T17:26:32Z</dcterms:modified>
</cp:coreProperties>
</file>