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7" r:id="rId9"/>
    <p:sldId id="298" r:id="rId10"/>
    <p:sldId id="299" r:id="rId11"/>
    <p:sldId id="274" r:id="rId12"/>
    <p:sldId id="268" r:id="rId13"/>
  </p:sldIdLst>
  <p:sldSz cx="9144000" cy="5143500" type="screen16x9"/>
  <p:notesSz cx="6858000" cy="9144000"/>
  <p:embeddedFontLst>
    <p:embeddedFont>
      <p:font typeface="Advent Pro SemiBold" pitchFamily="2" charset="77"/>
      <p:regular r:id="rId15"/>
      <p:bold r:id="rId16"/>
      <p:italic r:id="rId17"/>
      <p:boldItalic r:id="rId18"/>
    </p:embeddedFont>
    <p:embeddedFont>
      <p:font typeface="Fira Sans Condensed Medium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3050000020004" pitchFamily="34" charset="0"/>
      <p:regular r:id="rId23"/>
      <p:bold r:id="rId24"/>
      <p:italic r:id="rId25"/>
      <p:boldItalic r:id="rId26"/>
    </p:embeddedFont>
    <p:embeddedFont>
      <p:font typeface="Livvic Light" panose="020F0302020204030204" pitchFamily="34" charset="0"/>
      <p:regular r:id="rId27"/>
      <p:italic r:id="rId28"/>
    </p:embeddedFont>
    <p:embeddedFont>
      <p:font typeface="Maven Pro" pitchFamily="2" charset="77"/>
      <p:regular r:id="rId29"/>
      <p:bold r:id="rId30"/>
    </p:embeddedFont>
    <p:embeddedFont>
      <p:font typeface="Nunito Light" panose="020F0302020204030204" pitchFamily="34" charset="0"/>
      <p:regular r:id="rId31"/>
      <p:italic r:id="rId32"/>
    </p:embeddedFont>
    <p:embeddedFont>
      <p:font typeface="Share Tech" pitchFamily="2" charset="7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1D16D-B7A6-4372-BE13-A0ACBF37CB0E}">
  <a:tblStyle styleId="{C401D16D-B7A6-4372-BE13-A0ACBF37CB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54" d="100"/>
          <a:sy n="154" d="100"/>
        </p:scale>
        <p:origin x="4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8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05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2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8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352042" y="2465588"/>
            <a:ext cx="642711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What  </a:t>
            </a:r>
            <a:r>
              <a:rPr lang="en-GB" sz="2800" dirty="0">
                <a:solidFill>
                  <a:schemeClr val="accent2"/>
                </a:solidFill>
              </a:rPr>
              <a:t>SCIENCE</a:t>
            </a:r>
            <a:r>
              <a:rPr lang="en-GB" sz="2800" dirty="0"/>
              <a:t> Is and How It Works</a:t>
            </a:r>
            <a:endParaRPr sz="28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401908"/>
            <a:ext cx="6020700" cy="93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Jenkins</a:t>
            </a:r>
            <a:r>
              <a:rPr lang="en-GB" dirty="0"/>
              <a:t>. 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64413" y="289025"/>
            <a:ext cx="7293044" cy="646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>
                <a:solidFill>
                  <a:schemeClr val="bg1"/>
                </a:solidFill>
              </a:rPr>
              <a:t>Автоматичне оновлення з </a:t>
            </a:r>
            <a:r>
              <a:rPr lang="en-US" sz="3600" dirty="0">
                <a:solidFill>
                  <a:schemeClr val="accent2"/>
                </a:solidFill>
              </a:rPr>
              <a:t>GitHub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447496" y="1190825"/>
            <a:ext cx="8249008" cy="301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Source Code Management"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Git.</a:t>
            </a:r>
          </a:p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Вкажіть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URL-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адресу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вашого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репозиторію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GitHub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гілку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яку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потрібно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оновлювати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Build Triggers"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активуйте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автоматичне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оновлення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репозиторії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Збережіть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перевірте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чи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автоматичне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оновлення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працює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br>
              <a:rPr lang="ru-RU" dirty="0"/>
            </a:b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br>
              <a:rPr lang="ru-RU" dirty="0"/>
            </a:b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970939" y="470027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970939" y="470027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4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16200000" flipV="1">
            <a:off x="201586" y="1781001"/>
            <a:ext cx="2231967" cy="1936866"/>
          </a:xfrm>
          <a:prstGeom prst="bentConnector4">
            <a:avLst>
              <a:gd name="adj1" fmla="val 32216"/>
              <a:gd name="adj2" fmla="val 11180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332509" y="839586"/>
            <a:ext cx="8520545" cy="1587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dirty="0">
                <a:effectLst/>
                <a:latin typeface="Söhne"/>
              </a:rPr>
              <a:t>Jenkins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потужний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інструмент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автоматизації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процесу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випуску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програмного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Він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забезпечує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легке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встановлення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інтеграцію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з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репозиторіями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, такими як 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GitHub,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що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дозволяє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автоматизувати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оновлення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проекту.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Використання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допомагає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підвищити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ефективність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забезпечує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постійну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поставку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програмного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689955" y="290945"/>
            <a:ext cx="8013469" cy="4480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 за увагу</a:t>
            </a:r>
            <a:br>
              <a:rPr lang="uk-UA" dirty="0"/>
            </a:br>
            <a:r>
              <a:rPr lang="uk-UA" dirty="0"/>
              <a:t> </a:t>
            </a:r>
            <a:r>
              <a:rPr lang="en" dirty="0"/>
              <a:t> </a:t>
            </a:r>
            <a:r>
              <a:rPr lang="uk-UA" sz="2400" dirty="0">
                <a:solidFill>
                  <a:schemeClr val="accent3"/>
                </a:solidFill>
              </a:rPr>
              <a:t>Готовий відповісти на ваші запитання</a:t>
            </a:r>
            <a:endParaRPr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39089"/>
            <a:ext cx="7866900" cy="2198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758300" y="1151312"/>
            <a:ext cx="7627400" cy="1537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Сьогодні ми поговоримо про </a:t>
            </a:r>
            <a:r>
              <a:rPr lang="en-US" dirty="0">
                <a:solidFill>
                  <a:schemeClr val="accent2"/>
                </a:solidFill>
              </a:rPr>
              <a:t>Jenkins </a:t>
            </a:r>
            <a:r>
              <a:rPr lang="uk-UA" dirty="0">
                <a:solidFill>
                  <a:schemeClr val="bg1"/>
                </a:solidFill>
              </a:rPr>
              <a:t>і як його використовувати для автоматизації оновлення проекту з </a:t>
            </a:r>
            <a:r>
              <a:rPr lang="uk-UA" dirty="0" err="1">
                <a:solidFill>
                  <a:schemeClr val="bg1"/>
                </a:solidFill>
              </a:rPr>
              <a:t>репозиторія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accent2"/>
                </a:solidFill>
              </a:rPr>
              <a:t>G</a:t>
            </a:r>
            <a:r>
              <a:rPr lang="en-US" dirty="0" err="1">
                <a:solidFill>
                  <a:schemeClr val="accent2"/>
                </a:solidFill>
              </a:rPr>
              <a:t>itHub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cartoon of a person in a tuxedo&#10;&#10;Description automatically generated with medium confidence">
            <a:extLst>
              <a:ext uri="{FF2B5EF4-FFF2-40B4-BE49-F238E27FC236}">
                <a16:creationId xmlns:a16="http://schemas.microsoft.com/office/drawing/2014/main" id="{BABFA251-3780-2F90-79F8-5DA2C05E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74" y="2744080"/>
            <a:ext cx="1481129" cy="20440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C998482-2047-8AB0-9AAE-6CF18384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1150" y="2772547"/>
            <a:ext cx="1987104" cy="1987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99547" y="245746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272804" y="2968122"/>
            <a:ext cx="2946218" cy="200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Встановлення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задач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параметрів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rgbClr val="D1D5DB"/>
                </a:solidFill>
                <a:latin typeface="Söhne"/>
              </a:rPr>
              <a:t>І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нтеграція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репозиторієм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GitHub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76085" y="2457462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56551" y="2457462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SOLUTION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92653" y="2968122"/>
            <a:ext cx="3136208" cy="200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Ручні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процеси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розробки</a:t>
            </a:r>
            <a:r>
              <a:rPr lang="en-US" b="0" i="0" dirty="0">
                <a:solidFill>
                  <a:srgbClr val="D1D5DB"/>
                </a:solidFill>
                <a:effectLst/>
                <a:latin typeface="Devanagari MT" panose="02000500020000000000" pitchFamily="2" charset="0"/>
                <a:cs typeface="Devanagari MT" panose="02000500020000000000" pitchFamily="2" charset="0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програмного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забезпечення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призводять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 до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помилок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 і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  <a:cs typeface="Devanagari MT" panose="02000500020000000000" pitchFamily="2" charset="0"/>
              </a:rPr>
              <a:t>затримок</a:t>
            </a:r>
            <a:endParaRPr lang="en-US" b="0" i="0" dirty="0">
              <a:solidFill>
                <a:srgbClr val="D1D5DB"/>
              </a:solidFill>
              <a:effectLst/>
              <a:latin typeface="Söhne"/>
              <a:cs typeface="Devanagari MT" panose="0200050002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D1D5DB"/>
              </a:solidFill>
              <a:latin typeface="Söhne"/>
              <a:cs typeface="Devanagari MT" panose="0200050002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надає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зручний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інтерфейс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функціональність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автоматизації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поставки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>
              <a:latin typeface="Devanagari MT" panose="02000500020000000000" pitchFamily="2" charset="0"/>
              <a:cs typeface="Devanagari MT" panose="02000500020000000000" pitchFamily="2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56551" y="17065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76078" y="17065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98955" y="17065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56551" y="62341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76078" y="62341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98955" y="62341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56551" y="10354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76078" y="10354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98955" y="10354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309251" y="38537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523059" y="144752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80000" y="72992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108809" y="74532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822419" y="745309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ACFFA8-9116-CC1F-5C6C-4FB38263280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80804" y="2968121"/>
            <a:ext cx="3063196" cy="2077703"/>
          </a:xfrm>
        </p:spPr>
        <p:txBody>
          <a:bodyPr numCol="1"/>
          <a:lstStyle/>
          <a:p>
            <a:pPr algn="just"/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ефективного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поставки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використанням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підвищення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якості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роботи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99404" y="1321032"/>
            <a:ext cx="3995183" cy="2015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-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відкритий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програмний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інструмент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автоматизації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випуску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Він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базується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Java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і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має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велику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спільноту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розширень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0778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hat is it – </a:t>
            </a:r>
            <a:r>
              <a:rPr lang="en" dirty="0">
                <a:solidFill>
                  <a:schemeClr val="accent2"/>
                </a:solidFill>
              </a:rPr>
              <a:t>Jenkins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5605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Чому ми використовуємо </a:t>
            </a:r>
            <a:r>
              <a:rPr lang="en-US" dirty="0">
                <a:solidFill>
                  <a:schemeClr val="accent2"/>
                </a:solidFill>
              </a:rPr>
              <a:t>JENKINS</a:t>
            </a:r>
            <a:r>
              <a:rPr lang="en-US" dirty="0"/>
              <a:t>?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351056" y="140451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ФІНАНСИ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76447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ЦІЛЬОВА АУДИТОРІЯ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796612" y="3332594"/>
            <a:ext cx="2474303" cy="943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Застосування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підвищує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продуктивність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роботи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928129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ЧАС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615143" y="1865495"/>
            <a:ext cx="248469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зменшує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час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завдяки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автоматизації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4"/>
            <a:ext cx="2474302" cy="72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знижує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витрати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розробку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виправлення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помилок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621630" y="3271105"/>
            <a:ext cx="2579911" cy="72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0" i="0" dirty="0" err="1">
                <a:solidFill>
                  <a:srgbClr val="D1D5DB"/>
                </a:solidFill>
                <a:effectLst/>
                <a:latin typeface="Söhne"/>
              </a:rPr>
              <a:t>J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enkins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підходить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всіх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розробників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93113" y="289391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П</a:t>
            </a:r>
            <a:r>
              <a:rPr lang="uk-UA" dirty="0"/>
              <a:t>РИРІСТ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Інсталяція </a:t>
            </a:r>
            <a:r>
              <a:rPr lang="en-US" dirty="0">
                <a:solidFill>
                  <a:schemeClr val="accent2"/>
                </a:solidFill>
              </a:rPr>
              <a:t>JENKINS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E7557-341B-C636-A8B8-731A62C9430B}"/>
              </a:ext>
            </a:extLst>
          </p:cNvPr>
          <p:cNvSpPr txBox="1"/>
          <p:nvPr/>
        </p:nvSpPr>
        <p:spPr>
          <a:xfrm>
            <a:off x="618825" y="989475"/>
            <a:ext cx="7511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Завантажте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останню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версію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офіційного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веб-сайту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(</a:t>
            </a:r>
            <a:r>
              <a:rPr lang="en-GB" b="0" i="0" u="sng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https://www.jenkins.io/download/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підходящу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версію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вашої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операційної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Зазвичай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доступні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варіанти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Windows, macOS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Linux.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 сервер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локальний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комп'ютер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виконавши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інструкції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офіційної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документації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для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Windows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можете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запустити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інсталятор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слідувати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майстру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встановлення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встановлення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відкрийте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веб-браузер і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перейдіть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адреси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u="sng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http://localhost:8080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встановлено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локально).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Перший запуск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зазвичай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потребує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введення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пароля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адміністратора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95981" y="49876"/>
            <a:ext cx="5286894" cy="646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/>
              <a:t>Налаштування </a:t>
            </a:r>
            <a:r>
              <a:rPr lang="en-US" sz="3600" dirty="0">
                <a:solidFill>
                  <a:schemeClr val="accent2"/>
                </a:solidFill>
              </a:rPr>
              <a:t>JENKINS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495981" y="696348"/>
            <a:ext cx="8249008" cy="2733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плагіни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хочете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встановити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Рекомендується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встановити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базовий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набір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плагінів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вам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можуть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знадобитися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автоматизації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вибору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плагінів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розпочне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Дочекайтеся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завершення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цього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Налаштуйте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системні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Увійдіть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як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адміністратор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Manage Jenkins"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бічному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меню.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Configure System"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для доступу до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глобальних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цьому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розділі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можете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шлях до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JDK,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інструменти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збирання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Maven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Gradle),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системні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змінні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тощо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Збережіть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внесення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970939" y="470027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970939" y="470027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95981" y="297337"/>
            <a:ext cx="5286894" cy="646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/>
              <a:t>Інтеграція</a:t>
            </a:r>
            <a:r>
              <a:rPr lang="en-US" sz="3600" dirty="0"/>
              <a:t> </a:t>
            </a:r>
            <a:r>
              <a:rPr lang="uk-UA" sz="3600" dirty="0"/>
              <a:t>з </a:t>
            </a:r>
            <a:r>
              <a:rPr lang="en-US" sz="3600" dirty="0">
                <a:solidFill>
                  <a:schemeClr val="accent2"/>
                </a:solidFill>
              </a:rPr>
              <a:t>GitHub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495981" y="1066186"/>
            <a:ext cx="8249008" cy="301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Увійдіть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свій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обліковий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запис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GitHub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перейдіть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репозиторію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Integrations &amp; services"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Webhooks" (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залежно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версії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GitHub)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і додайте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новий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сервіс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(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GitHub Plugin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для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Jenkins)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надайте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URL-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адресу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серверу.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Збережіть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перевірте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чи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успішно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підключення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br>
              <a:rPr lang="ru-RU" dirty="0"/>
            </a:b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970939" y="470027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970939" y="470027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6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64413" y="289025"/>
            <a:ext cx="7293044" cy="646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>
                <a:solidFill>
                  <a:schemeClr val="bg1"/>
                </a:solidFill>
              </a:rPr>
              <a:t>Створення нової задачі (</a:t>
            </a:r>
            <a:r>
              <a:rPr lang="en-US" sz="3600" dirty="0">
                <a:solidFill>
                  <a:schemeClr val="accent2"/>
                </a:solidFill>
              </a:rPr>
              <a:t>Job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447496" y="1190825"/>
            <a:ext cx="8249008" cy="301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Увійдіть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Jenkins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New Item"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нового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Вкажіть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ім'я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задачі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оберіть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тип проекту (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Freestyle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Pipeline).</a:t>
            </a: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Налаштуйте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параметри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проекту,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такі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як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джерело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коду,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звітність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виконання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Збережіть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задачу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запустіть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її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перевірки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114300" indent="0" algn="l">
              <a:buClr>
                <a:schemeClr val="bg1"/>
              </a:buClr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br>
              <a:rPr lang="ru-RU" dirty="0"/>
            </a:b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970939" y="470027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970939" y="470027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6743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596</Words>
  <Application>Microsoft Macintosh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Advent Pro SemiBold</vt:lpstr>
      <vt:lpstr>Maven Pro</vt:lpstr>
      <vt:lpstr>Söhne</vt:lpstr>
      <vt:lpstr>Share Tech</vt:lpstr>
      <vt:lpstr>Devanagari MT</vt:lpstr>
      <vt:lpstr>Fira Sans Extra Condensed Medium</vt:lpstr>
      <vt:lpstr>Courier New</vt:lpstr>
      <vt:lpstr>Livvic Light</vt:lpstr>
      <vt:lpstr>Nunito Light</vt:lpstr>
      <vt:lpstr>Arial</vt:lpstr>
      <vt:lpstr>Fira Sans Condensed Medium</vt:lpstr>
      <vt:lpstr>Data Science Consulting by Slidesgo</vt:lpstr>
      <vt:lpstr>Jenkins. </vt:lpstr>
      <vt:lpstr>Сьогодні ми поговоримо про Jenkins і як його використовувати для автоматизації оновлення проекту з репозиторія GitHub</vt:lpstr>
      <vt:lpstr>TARGET</vt:lpstr>
      <vt:lpstr>What is it – Jenkins?</vt:lpstr>
      <vt:lpstr>Чому ми використовуємо JENKINS?</vt:lpstr>
      <vt:lpstr>Інсталяція JENKINS</vt:lpstr>
      <vt:lpstr>Налаштування JENKINS</vt:lpstr>
      <vt:lpstr>Інтеграція з GitHub</vt:lpstr>
      <vt:lpstr>Створення нової задачі (Job)</vt:lpstr>
      <vt:lpstr>Автоматичне оновлення з GitHub</vt:lpstr>
      <vt:lpstr>Jenkins - потужний інструмент для автоматизації процесу розробки та випуску програмного забезпечення. Він забезпечує легке встановлення, налаштування та інтеграцію з репозиторіями, такими як GitHub, що дозволяє автоматизувати оновлення проекту. Використання Jenkins допомагає підвищити ефективність розробки та забезпечує постійну поставку програмного забезпечення.</vt:lpstr>
      <vt:lpstr>Дякую за увагу   Готовий відповісти на ваші запитання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Jenkins. </dc:title>
  <cp:lastModifiedBy>Vladlen Marchenko</cp:lastModifiedBy>
  <cp:revision>2</cp:revision>
  <dcterms:modified xsi:type="dcterms:W3CDTF">2023-05-29T07:08:58Z</dcterms:modified>
</cp:coreProperties>
</file>