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ru-RU"/>
              <a:t>Образец заголовка</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730EB5B-E79E-4554-BDEE-EBE8392F778E}" type="datetimeFigureOut">
              <a:rPr lang="ru-RU" smtClean="0"/>
              <a:t>20.12.2022</a:t>
            </a:fld>
            <a:endParaRPr lang="ru-RU"/>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ru-RU"/>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0C90412-0D8B-491B-BD5D-62D175CD45E6}" type="slidenum">
              <a:rPr lang="ru-RU" smtClean="0"/>
              <a:t>‹#›</a:t>
            </a:fld>
            <a:endParaRPr lang="ru-R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7758782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730EB5B-E79E-4554-BDEE-EBE8392F778E}" type="datetimeFigureOut">
              <a:rPr lang="ru-RU" smtClean="0"/>
              <a:t>20.12.2022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0C90412-0D8B-491B-BD5D-62D175CD45E6}" type="slidenum">
              <a:rPr lang="ru-RU" smtClean="0"/>
              <a:t>‹#›</a:t>
            </a:fld>
            <a:endParaRPr lang="ru-RU"/>
          </a:p>
        </p:txBody>
      </p:sp>
    </p:spTree>
    <p:extLst>
      <p:ext uri="{BB962C8B-B14F-4D97-AF65-F5344CB8AC3E}">
        <p14:creationId xmlns:p14="http://schemas.microsoft.com/office/powerpoint/2010/main" val="1008030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730EB5B-E79E-4554-BDEE-EBE8392F778E}" type="datetimeFigureOut">
              <a:rPr lang="ru-RU" smtClean="0"/>
              <a:t>20.12.2022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0C90412-0D8B-491B-BD5D-62D175CD45E6}" type="slidenum">
              <a:rPr lang="ru-RU" smtClean="0"/>
              <a:t>‹#›</a:t>
            </a:fld>
            <a:endParaRPr lang="ru-RU"/>
          </a:p>
        </p:txBody>
      </p:sp>
    </p:spTree>
    <p:extLst>
      <p:ext uri="{BB962C8B-B14F-4D97-AF65-F5344CB8AC3E}">
        <p14:creationId xmlns:p14="http://schemas.microsoft.com/office/powerpoint/2010/main" val="2498146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730EB5B-E79E-4554-BDEE-EBE8392F778E}" type="datetimeFigureOut">
              <a:rPr lang="ru-RU" smtClean="0"/>
              <a:t>20.12.2022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0C90412-0D8B-491B-BD5D-62D175CD45E6}" type="slidenum">
              <a:rPr lang="ru-RU" smtClean="0"/>
              <a:t>‹#›</a:t>
            </a:fld>
            <a:endParaRPr lang="ru-RU"/>
          </a:p>
        </p:txBody>
      </p:sp>
    </p:spTree>
    <p:extLst>
      <p:ext uri="{BB962C8B-B14F-4D97-AF65-F5344CB8AC3E}">
        <p14:creationId xmlns:p14="http://schemas.microsoft.com/office/powerpoint/2010/main" val="4160200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ru-RU"/>
              <a:t>Образец заголовка</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730EB5B-E79E-4554-BDEE-EBE8392F778E}" type="datetimeFigureOut">
              <a:rPr lang="ru-RU" smtClean="0"/>
              <a:t>20.12.2022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0C90412-0D8B-491B-BD5D-62D175CD45E6}" type="slidenum">
              <a:rPr lang="ru-RU" smtClean="0"/>
              <a:t>‹#›</a:t>
            </a:fld>
            <a:endParaRPr lang="ru-R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0004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9730EB5B-E79E-4554-BDEE-EBE8392F778E}" type="datetimeFigureOut">
              <a:rPr lang="ru-RU" smtClean="0"/>
              <a:t>20.12.2022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0C90412-0D8B-491B-BD5D-62D175CD45E6}" type="slidenum">
              <a:rPr lang="ru-RU" smtClean="0"/>
              <a:t>‹#›</a:t>
            </a:fld>
            <a:endParaRPr lang="ru-RU"/>
          </a:p>
        </p:txBody>
      </p:sp>
    </p:spTree>
    <p:extLst>
      <p:ext uri="{BB962C8B-B14F-4D97-AF65-F5344CB8AC3E}">
        <p14:creationId xmlns:p14="http://schemas.microsoft.com/office/powerpoint/2010/main" val="370954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ru-RU"/>
              <a:t>Образец текста</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9730EB5B-E79E-4554-BDEE-EBE8392F778E}" type="datetimeFigureOut">
              <a:rPr lang="ru-RU" smtClean="0"/>
              <a:t>20.12.2022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E0C90412-0D8B-491B-BD5D-62D175CD45E6}" type="slidenum">
              <a:rPr lang="ru-RU" smtClean="0"/>
              <a:t>‹#›</a:t>
            </a:fld>
            <a:endParaRPr lang="ru-RU"/>
          </a:p>
        </p:txBody>
      </p:sp>
    </p:spTree>
    <p:extLst>
      <p:ext uri="{BB962C8B-B14F-4D97-AF65-F5344CB8AC3E}">
        <p14:creationId xmlns:p14="http://schemas.microsoft.com/office/powerpoint/2010/main" val="1608554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9730EB5B-E79E-4554-BDEE-EBE8392F778E}" type="datetimeFigureOut">
              <a:rPr lang="ru-RU" smtClean="0"/>
              <a:t>20.12.2022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0C90412-0D8B-491B-BD5D-62D175CD45E6}" type="slidenum">
              <a:rPr lang="ru-RU" smtClean="0"/>
              <a:t>‹#›</a:t>
            </a:fld>
            <a:endParaRPr lang="ru-RU"/>
          </a:p>
        </p:txBody>
      </p:sp>
    </p:spTree>
    <p:extLst>
      <p:ext uri="{BB962C8B-B14F-4D97-AF65-F5344CB8AC3E}">
        <p14:creationId xmlns:p14="http://schemas.microsoft.com/office/powerpoint/2010/main" val="3944351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30EB5B-E79E-4554-BDEE-EBE8392F778E}" type="datetimeFigureOut">
              <a:rPr lang="ru-RU" smtClean="0"/>
              <a:t>20.12.2022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E0C90412-0D8B-491B-BD5D-62D175CD45E6}" type="slidenum">
              <a:rPr lang="ru-RU" smtClean="0"/>
              <a:t>‹#›</a:t>
            </a:fld>
            <a:endParaRPr lang="ru-RU"/>
          </a:p>
        </p:txBody>
      </p:sp>
    </p:spTree>
    <p:extLst>
      <p:ext uri="{BB962C8B-B14F-4D97-AF65-F5344CB8AC3E}">
        <p14:creationId xmlns:p14="http://schemas.microsoft.com/office/powerpoint/2010/main" val="2410236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ru-RU"/>
              <a:t>Образец заголовка</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9730EB5B-E79E-4554-BDEE-EBE8392F778E}" type="datetimeFigureOut">
              <a:rPr lang="ru-RU" smtClean="0"/>
              <a:t>20.12.2022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0C90412-0D8B-491B-BD5D-62D175CD45E6}" type="slidenum">
              <a:rPr lang="ru-RU" smtClean="0"/>
              <a:t>‹#›</a:t>
            </a:fld>
            <a:endParaRPr lang="ru-RU"/>
          </a:p>
        </p:txBody>
      </p:sp>
    </p:spTree>
    <p:extLst>
      <p:ext uri="{BB962C8B-B14F-4D97-AF65-F5344CB8AC3E}">
        <p14:creationId xmlns:p14="http://schemas.microsoft.com/office/powerpoint/2010/main" val="767350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9730EB5B-E79E-4554-BDEE-EBE8392F778E}" type="datetimeFigureOut">
              <a:rPr lang="ru-RU" smtClean="0"/>
              <a:t>20.12.2022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0C90412-0D8B-491B-BD5D-62D175CD45E6}" type="slidenum">
              <a:rPr lang="ru-RU" smtClean="0"/>
              <a:t>‹#›</a:t>
            </a:fld>
            <a:endParaRPr lang="ru-RU"/>
          </a:p>
        </p:txBody>
      </p:sp>
    </p:spTree>
    <p:extLst>
      <p:ext uri="{BB962C8B-B14F-4D97-AF65-F5344CB8AC3E}">
        <p14:creationId xmlns:p14="http://schemas.microsoft.com/office/powerpoint/2010/main" val="2107469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ru-RU"/>
              <a:t>Образец заголовка</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730EB5B-E79E-4554-BDEE-EBE8392F778E}" type="datetimeFigureOut">
              <a:rPr lang="ru-RU" smtClean="0"/>
              <a:t>20.12.2022</a:t>
            </a:fld>
            <a:endParaRPr lang="ru-RU"/>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ru-RU"/>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0C90412-0D8B-491B-BD5D-62D175CD45E6}" type="slidenum">
              <a:rPr lang="ru-RU" smtClean="0"/>
              <a:t>‹#›</a:t>
            </a:fld>
            <a:endParaRPr lang="ru-RU"/>
          </a:p>
        </p:txBody>
      </p:sp>
    </p:spTree>
    <p:extLst>
      <p:ext uri="{BB962C8B-B14F-4D97-AF65-F5344CB8AC3E}">
        <p14:creationId xmlns:p14="http://schemas.microsoft.com/office/powerpoint/2010/main" val="188282285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7BD5F6-430D-48DE-8AE7-CDF35A43AEDC}"/>
              </a:ext>
            </a:extLst>
          </p:cNvPr>
          <p:cNvSpPr>
            <a:spLocks noGrp="1"/>
          </p:cNvSpPr>
          <p:nvPr>
            <p:ph type="ctrTitle"/>
          </p:nvPr>
        </p:nvSpPr>
        <p:spPr/>
        <p:txBody>
          <a:bodyPr anchor="ctr"/>
          <a:lstStyle/>
          <a:p>
            <a:pPr algn="ctr"/>
            <a:r>
              <a:rPr lang="en-US" dirty="0"/>
              <a:t>Pool Game</a:t>
            </a:r>
            <a:endParaRPr lang="ru-RU" dirty="0"/>
          </a:p>
        </p:txBody>
      </p:sp>
      <p:sp>
        <p:nvSpPr>
          <p:cNvPr id="3" name="Подзаголовок 2">
            <a:extLst>
              <a:ext uri="{FF2B5EF4-FFF2-40B4-BE49-F238E27FC236}">
                <a16:creationId xmlns:a16="http://schemas.microsoft.com/office/drawing/2014/main" id="{F7FB0A55-9F7F-4766-833C-B7B114106AE7}"/>
              </a:ext>
            </a:extLst>
          </p:cNvPr>
          <p:cNvSpPr>
            <a:spLocks noGrp="1"/>
          </p:cNvSpPr>
          <p:nvPr>
            <p:ph type="subTitle" idx="1"/>
          </p:nvPr>
        </p:nvSpPr>
        <p:spPr/>
        <p:txBody>
          <a:bodyPr/>
          <a:lstStyle/>
          <a:p>
            <a:r>
              <a:rPr lang="en-US" dirty="0"/>
              <a:t>Performer: </a:t>
            </a:r>
            <a:r>
              <a:rPr lang="en-US" dirty="0" err="1"/>
              <a:t>Lieus</a:t>
            </a:r>
            <a:r>
              <a:rPr lang="en-US" dirty="0"/>
              <a:t> Vladyslav</a:t>
            </a:r>
          </a:p>
          <a:p>
            <a:r>
              <a:rPr lang="en-US" dirty="0"/>
              <a:t>Mentor: </a:t>
            </a:r>
            <a:r>
              <a:rPr lang="en-US" dirty="0" err="1"/>
              <a:t>Grebenovich</a:t>
            </a:r>
            <a:r>
              <a:rPr lang="en-US" dirty="0"/>
              <a:t> Julia</a:t>
            </a:r>
            <a:endParaRPr lang="ru-RU" dirty="0"/>
          </a:p>
        </p:txBody>
      </p:sp>
      <p:pic>
        <p:nvPicPr>
          <p:cNvPr id="7" name="Рисунок 6">
            <a:extLst>
              <a:ext uri="{FF2B5EF4-FFF2-40B4-BE49-F238E27FC236}">
                <a16:creationId xmlns:a16="http://schemas.microsoft.com/office/drawing/2014/main" id="{472F6C34-65CF-475A-8727-01D6557E9605}"/>
              </a:ext>
            </a:extLst>
          </p:cNvPr>
          <p:cNvPicPr>
            <a:picLocks noChangeAspect="1"/>
          </p:cNvPicPr>
          <p:nvPr/>
        </p:nvPicPr>
        <p:blipFill>
          <a:blip r:embed="rId2"/>
          <a:stretch>
            <a:fillRect/>
          </a:stretch>
        </p:blipFill>
        <p:spPr>
          <a:xfrm>
            <a:off x="2201662" y="1973062"/>
            <a:ext cx="1455938" cy="1455938"/>
          </a:xfrm>
          <a:prstGeom prst="rect">
            <a:avLst/>
          </a:prstGeom>
        </p:spPr>
      </p:pic>
      <p:pic>
        <p:nvPicPr>
          <p:cNvPr id="17" name="Рисунок 16">
            <a:extLst>
              <a:ext uri="{FF2B5EF4-FFF2-40B4-BE49-F238E27FC236}">
                <a16:creationId xmlns:a16="http://schemas.microsoft.com/office/drawing/2014/main" id="{08BFA5F7-9719-44F9-AD3F-EA62EA1F8F15}"/>
              </a:ext>
            </a:extLst>
          </p:cNvPr>
          <p:cNvPicPr>
            <a:picLocks noChangeAspect="1"/>
          </p:cNvPicPr>
          <p:nvPr/>
        </p:nvPicPr>
        <p:blipFill>
          <a:blip r:embed="rId3"/>
          <a:stretch>
            <a:fillRect/>
          </a:stretch>
        </p:blipFill>
        <p:spPr>
          <a:xfrm>
            <a:off x="8534402" y="1706732"/>
            <a:ext cx="1722268" cy="1722268"/>
          </a:xfrm>
          <a:prstGeom prst="rect">
            <a:avLst/>
          </a:prstGeom>
        </p:spPr>
      </p:pic>
    </p:spTree>
    <p:extLst>
      <p:ext uri="{BB962C8B-B14F-4D97-AF65-F5344CB8AC3E}">
        <p14:creationId xmlns:p14="http://schemas.microsoft.com/office/powerpoint/2010/main" val="2196365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9D7B37-0E06-4171-95CD-20F648B3A89A}"/>
              </a:ext>
            </a:extLst>
          </p:cNvPr>
          <p:cNvSpPr>
            <a:spLocks noGrp="1"/>
          </p:cNvSpPr>
          <p:nvPr>
            <p:ph type="title"/>
          </p:nvPr>
        </p:nvSpPr>
        <p:spPr/>
        <p:txBody>
          <a:bodyPr anchor="t"/>
          <a:lstStyle/>
          <a:p>
            <a:r>
              <a:rPr lang="en-US" dirty="0"/>
              <a:t>Purposes and Tasks</a:t>
            </a:r>
            <a:endParaRPr lang="ru-RU" dirty="0"/>
          </a:p>
        </p:txBody>
      </p:sp>
      <p:sp>
        <p:nvSpPr>
          <p:cNvPr id="3" name="Объект 2">
            <a:extLst>
              <a:ext uri="{FF2B5EF4-FFF2-40B4-BE49-F238E27FC236}">
                <a16:creationId xmlns:a16="http://schemas.microsoft.com/office/drawing/2014/main" id="{3AD669D4-7212-4706-986C-396AE57CF1A0}"/>
              </a:ext>
            </a:extLst>
          </p:cNvPr>
          <p:cNvSpPr>
            <a:spLocks noGrp="1"/>
          </p:cNvSpPr>
          <p:nvPr>
            <p:ph idx="1"/>
          </p:nvPr>
        </p:nvSpPr>
        <p:spPr>
          <a:xfrm>
            <a:off x="1261872" y="1028541"/>
            <a:ext cx="8595360" cy="4351337"/>
          </a:xfrm>
        </p:spPr>
        <p:txBody>
          <a:bodyPr/>
          <a:lstStyle/>
          <a:p>
            <a:pPr marL="0" indent="0">
              <a:buNone/>
            </a:pPr>
            <a:r>
              <a:rPr lang="en-US" dirty="0"/>
              <a:t>	Purposes of this work is to find the right algorithms for realization of software part of the Pool Game. At the very beginning the player has one main ball, (white one), 6 regular balls in a pyramid form and a cue. There are two players, both have 3 hearts and 5 attempts in the first round. If one of them rolled a white ball into a hole</a:t>
            </a:r>
            <a:r>
              <a:rPr lang="ru-RU" dirty="0"/>
              <a:t>, </a:t>
            </a:r>
            <a:r>
              <a:rPr lang="en-US" dirty="0"/>
              <a:t>current player will lose a heart. Each next round both players' attempts decreasing by one, but not less than 3, than game restarts with 5 attempts for both. Switch to the next round happens in case of: one of the players lost all of his hearts or both of them lost all their attempts or all the balls are in the holes. </a:t>
            </a:r>
          </a:p>
          <a:p>
            <a:pPr marL="0" indent="0">
              <a:buNone/>
            </a:pPr>
            <a:r>
              <a:rPr lang="en-US" dirty="0"/>
              <a:t>	Tasks are: find the right algorithms of objects spawn, correct physics of collisions</a:t>
            </a:r>
            <a:r>
              <a:rPr lang="uk-UA" dirty="0"/>
              <a:t> </a:t>
            </a:r>
            <a:r>
              <a:rPr lang="en-US" dirty="0"/>
              <a:t>and checks for hearts, attempts and players’ scores, build a</a:t>
            </a:r>
            <a:r>
              <a:rPr lang="uk-UA" dirty="0"/>
              <a:t> </a:t>
            </a:r>
            <a:r>
              <a:rPr lang="en-US" dirty="0"/>
              <a:t>block diagram of how game works in general, realization of software product according to all conditions. </a:t>
            </a:r>
          </a:p>
        </p:txBody>
      </p:sp>
      <p:pic>
        <p:nvPicPr>
          <p:cNvPr id="5" name="Рисунок 4">
            <a:extLst>
              <a:ext uri="{FF2B5EF4-FFF2-40B4-BE49-F238E27FC236}">
                <a16:creationId xmlns:a16="http://schemas.microsoft.com/office/drawing/2014/main" id="{3378CF7F-32BF-4E79-B319-6C6007513DF5}"/>
              </a:ext>
            </a:extLst>
          </p:cNvPr>
          <p:cNvPicPr>
            <a:picLocks noChangeAspect="1"/>
          </p:cNvPicPr>
          <p:nvPr/>
        </p:nvPicPr>
        <p:blipFill>
          <a:blip r:embed="rId2"/>
          <a:stretch>
            <a:fillRect/>
          </a:stretch>
        </p:blipFill>
        <p:spPr>
          <a:xfrm>
            <a:off x="6533965" y="256184"/>
            <a:ext cx="772357" cy="772357"/>
          </a:xfrm>
          <a:prstGeom prst="rect">
            <a:avLst/>
          </a:prstGeom>
        </p:spPr>
      </p:pic>
      <p:pic>
        <p:nvPicPr>
          <p:cNvPr id="7" name="Рисунок 6">
            <a:extLst>
              <a:ext uri="{FF2B5EF4-FFF2-40B4-BE49-F238E27FC236}">
                <a16:creationId xmlns:a16="http://schemas.microsoft.com/office/drawing/2014/main" id="{91E6D73A-B955-48CD-B2EF-992701C994C3}"/>
              </a:ext>
            </a:extLst>
          </p:cNvPr>
          <p:cNvPicPr>
            <a:picLocks noChangeAspect="1"/>
          </p:cNvPicPr>
          <p:nvPr/>
        </p:nvPicPr>
        <p:blipFill>
          <a:blip r:embed="rId3"/>
          <a:stretch>
            <a:fillRect/>
          </a:stretch>
        </p:blipFill>
        <p:spPr>
          <a:xfrm>
            <a:off x="1869430" y="3448975"/>
            <a:ext cx="379520" cy="379520"/>
          </a:xfrm>
          <a:prstGeom prst="rect">
            <a:avLst/>
          </a:prstGeom>
        </p:spPr>
      </p:pic>
      <p:pic>
        <p:nvPicPr>
          <p:cNvPr id="9" name="Рисунок 8">
            <a:extLst>
              <a:ext uri="{FF2B5EF4-FFF2-40B4-BE49-F238E27FC236}">
                <a16:creationId xmlns:a16="http://schemas.microsoft.com/office/drawing/2014/main" id="{DED62761-F3BD-424D-A259-AFF2B8AA1A13}"/>
              </a:ext>
            </a:extLst>
          </p:cNvPr>
          <p:cNvPicPr>
            <a:picLocks noChangeAspect="1"/>
          </p:cNvPicPr>
          <p:nvPr/>
        </p:nvPicPr>
        <p:blipFill>
          <a:blip r:embed="rId4"/>
          <a:stretch>
            <a:fillRect/>
          </a:stretch>
        </p:blipFill>
        <p:spPr>
          <a:xfrm>
            <a:off x="1869430" y="924007"/>
            <a:ext cx="416521" cy="416521"/>
          </a:xfrm>
          <a:prstGeom prst="rect">
            <a:avLst/>
          </a:prstGeom>
        </p:spPr>
      </p:pic>
    </p:spTree>
    <p:extLst>
      <p:ext uri="{BB962C8B-B14F-4D97-AF65-F5344CB8AC3E}">
        <p14:creationId xmlns:p14="http://schemas.microsoft.com/office/powerpoint/2010/main" val="1396997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774B4E-4C81-4E9A-AE81-BA18C54C1292}"/>
              </a:ext>
            </a:extLst>
          </p:cNvPr>
          <p:cNvSpPr>
            <a:spLocks noGrp="1"/>
          </p:cNvSpPr>
          <p:nvPr>
            <p:ph type="title"/>
          </p:nvPr>
        </p:nvSpPr>
        <p:spPr/>
        <p:txBody>
          <a:bodyPr anchor="t"/>
          <a:lstStyle/>
          <a:p>
            <a:r>
              <a:rPr lang="en-US" dirty="0"/>
              <a:t>Main algorithms</a:t>
            </a:r>
            <a:endParaRPr lang="ru-RU" dirty="0"/>
          </a:p>
        </p:txBody>
      </p:sp>
      <p:sp>
        <p:nvSpPr>
          <p:cNvPr id="3" name="Объект 2">
            <a:extLst>
              <a:ext uri="{FF2B5EF4-FFF2-40B4-BE49-F238E27FC236}">
                <a16:creationId xmlns:a16="http://schemas.microsoft.com/office/drawing/2014/main" id="{02784056-2951-48ED-B456-B63FCC425931}"/>
              </a:ext>
            </a:extLst>
          </p:cNvPr>
          <p:cNvSpPr>
            <a:spLocks noGrp="1"/>
          </p:cNvSpPr>
          <p:nvPr>
            <p:ph idx="1"/>
          </p:nvPr>
        </p:nvSpPr>
        <p:spPr>
          <a:xfrm>
            <a:off x="1261872" y="1028541"/>
            <a:ext cx="8595360" cy="4351337"/>
          </a:xfrm>
        </p:spPr>
        <p:txBody>
          <a:bodyPr/>
          <a:lstStyle/>
          <a:p>
            <a:pPr marL="0" indent="0">
              <a:buNone/>
            </a:pPr>
            <a:r>
              <a:rPr lang="en-US" dirty="0"/>
              <a:t>	Main algorithms of the game is: game objects spawn and updating, following the mouse cursor by cue for aiming, and collisions calculations and of course round endings checks.</a:t>
            </a:r>
          </a:p>
          <a:p>
            <a:pPr marL="0" indent="0">
              <a:buNone/>
            </a:pPr>
            <a:r>
              <a:rPr lang="en-US" dirty="0"/>
              <a:t>	Spawning and updating objects: drawing an .png images in a special position at the moment. </a:t>
            </a:r>
          </a:p>
          <a:p>
            <a:pPr marL="0" indent="0">
              <a:buNone/>
            </a:pPr>
            <a:r>
              <a:rPr lang="en-US" dirty="0"/>
              <a:t>	Following the mouse cursor for aiming: we use a general high school math ta calculate the angle, on which we’ll turn our cue.</a:t>
            </a:r>
          </a:p>
          <a:p>
            <a:pPr marL="0" indent="0">
              <a:buNone/>
            </a:pPr>
            <a:r>
              <a:rPr lang="en-US" dirty="0"/>
              <a:t>	Collisions: using special formulas for 2D objects, we made an vector velocities for objects when its collided.</a:t>
            </a:r>
          </a:p>
          <a:p>
            <a:pPr marL="0" indent="0">
              <a:buNone/>
            </a:pPr>
            <a:r>
              <a:rPr lang="en-US" dirty="0"/>
              <a:t>	Round endings: use all the check according to our game rules, if one of them is true, we go to the next round.</a:t>
            </a:r>
            <a:endParaRPr lang="ru-RU" dirty="0"/>
          </a:p>
        </p:txBody>
      </p:sp>
      <p:pic>
        <p:nvPicPr>
          <p:cNvPr id="5" name="Рисунок 4">
            <a:extLst>
              <a:ext uri="{FF2B5EF4-FFF2-40B4-BE49-F238E27FC236}">
                <a16:creationId xmlns:a16="http://schemas.microsoft.com/office/drawing/2014/main" id="{F1437770-8FD1-4F74-8777-55F50D4ADD9B}"/>
              </a:ext>
            </a:extLst>
          </p:cNvPr>
          <p:cNvPicPr>
            <a:picLocks noChangeAspect="1"/>
          </p:cNvPicPr>
          <p:nvPr/>
        </p:nvPicPr>
        <p:blipFill>
          <a:blip r:embed="rId2"/>
          <a:stretch>
            <a:fillRect/>
          </a:stretch>
        </p:blipFill>
        <p:spPr>
          <a:xfrm>
            <a:off x="5657189" y="150920"/>
            <a:ext cx="877621" cy="877621"/>
          </a:xfrm>
          <a:prstGeom prst="rect">
            <a:avLst/>
          </a:prstGeom>
        </p:spPr>
      </p:pic>
      <p:pic>
        <p:nvPicPr>
          <p:cNvPr id="7" name="Рисунок 6">
            <a:extLst>
              <a:ext uri="{FF2B5EF4-FFF2-40B4-BE49-F238E27FC236}">
                <a16:creationId xmlns:a16="http://schemas.microsoft.com/office/drawing/2014/main" id="{E484E507-4B5E-4CD6-A681-830ABAC9395C}"/>
              </a:ext>
            </a:extLst>
          </p:cNvPr>
          <p:cNvPicPr>
            <a:picLocks noChangeAspect="1"/>
          </p:cNvPicPr>
          <p:nvPr/>
        </p:nvPicPr>
        <p:blipFill>
          <a:blip r:embed="rId3"/>
          <a:stretch>
            <a:fillRect/>
          </a:stretch>
        </p:blipFill>
        <p:spPr>
          <a:xfrm>
            <a:off x="1748901" y="1936209"/>
            <a:ext cx="417894" cy="417894"/>
          </a:xfrm>
          <a:prstGeom prst="rect">
            <a:avLst/>
          </a:prstGeom>
        </p:spPr>
      </p:pic>
      <p:pic>
        <p:nvPicPr>
          <p:cNvPr id="9" name="Рисунок 8">
            <a:extLst>
              <a:ext uri="{FF2B5EF4-FFF2-40B4-BE49-F238E27FC236}">
                <a16:creationId xmlns:a16="http://schemas.microsoft.com/office/drawing/2014/main" id="{8B3ECFFF-C5FC-4336-820F-E4E0D1CE957A}"/>
              </a:ext>
            </a:extLst>
          </p:cNvPr>
          <p:cNvPicPr>
            <a:picLocks noChangeAspect="1"/>
          </p:cNvPicPr>
          <p:nvPr/>
        </p:nvPicPr>
        <p:blipFill>
          <a:blip r:embed="rId4"/>
          <a:stretch>
            <a:fillRect/>
          </a:stretch>
        </p:blipFill>
        <p:spPr>
          <a:xfrm>
            <a:off x="1820818" y="2670907"/>
            <a:ext cx="345977" cy="345977"/>
          </a:xfrm>
          <a:prstGeom prst="rect">
            <a:avLst/>
          </a:prstGeom>
        </p:spPr>
      </p:pic>
      <p:pic>
        <p:nvPicPr>
          <p:cNvPr id="11" name="Рисунок 10">
            <a:extLst>
              <a:ext uri="{FF2B5EF4-FFF2-40B4-BE49-F238E27FC236}">
                <a16:creationId xmlns:a16="http://schemas.microsoft.com/office/drawing/2014/main" id="{65709223-55A5-405E-8BB7-8DC2D385901F}"/>
              </a:ext>
            </a:extLst>
          </p:cNvPr>
          <p:cNvPicPr>
            <a:picLocks noChangeAspect="1"/>
          </p:cNvPicPr>
          <p:nvPr/>
        </p:nvPicPr>
        <p:blipFill>
          <a:blip r:embed="rId5"/>
          <a:stretch>
            <a:fillRect/>
          </a:stretch>
        </p:blipFill>
        <p:spPr>
          <a:xfrm>
            <a:off x="1748901" y="3408535"/>
            <a:ext cx="417894" cy="417894"/>
          </a:xfrm>
          <a:prstGeom prst="rect">
            <a:avLst/>
          </a:prstGeom>
        </p:spPr>
      </p:pic>
      <p:pic>
        <p:nvPicPr>
          <p:cNvPr id="13" name="Рисунок 12">
            <a:extLst>
              <a:ext uri="{FF2B5EF4-FFF2-40B4-BE49-F238E27FC236}">
                <a16:creationId xmlns:a16="http://schemas.microsoft.com/office/drawing/2014/main" id="{0A4F44C9-B49F-4F07-9F26-CC7DDE637918}"/>
              </a:ext>
            </a:extLst>
          </p:cNvPr>
          <p:cNvPicPr>
            <a:picLocks noChangeAspect="1"/>
          </p:cNvPicPr>
          <p:nvPr/>
        </p:nvPicPr>
        <p:blipFill>
          <a:blip r:embed="rId6"/>
          <a:stretch>
            <a:fillRect/>
          </a:stretch>
        </p:blipFill>
        <p:spPr>
          <a:xfrm>
            <a:off x="1697854" y="4020269"/>
            <a:ext cx="468941" cy="468941"/>
          </a:xfrm>
          <a:prstGeom prst="rect">
            <a:avLst/>
          </a:prstGeom>
        </p:spPr>
      </p:pic>
    </p:spTree>
    <p:extLst>
      <p:ext uri="{BB962C8B-B14F-4D97-AF65-F5344CB8AC3E}">
        <p14:creationId xmlns:p14="http://schemas.microsoft.com/office/powerpoint/2010/main" val="3532903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5AD2F6-107C-40C0-A04C-B44DD26D61AD}"/>
              </a:ext>
            </a:extLst>
          </p:cNvPr>
          <p:cNvSpPr>
            <a:spLocks noGrp="1"/>
          </p:cNvSpPr>
          <p:nvPr>
            <p:ph type="title"/>
          </p:nvPr>
        </p:nvSpPr>
        <p:spPr/>
        <p:txBody>
          <a:bodyPr anchor="t"/>
          <a:lstStyle/>
          <a:p>
            <a:r>
              <a:rPr lang="en-US" dirty="0"/>
              <a:t>How game works</a:t>
            </a:r>
            <a:endParaRPr lang="ru-RU" dirty="0"/>
          </a:p>
        </p:txBody>
      </p:sp>
      <p:sp>
        <p:nvSpPr>
          <p:cNvPr id="3" name="Объект 2">
            <a:extLst>
              <a:ext uri="{FF2B5EF4-FFF2-40B4-BE49-F238E27FC236}">
                <a16:creationId xmlns:a16="http://schemas.microsoft.com/office/drawing/2014/main" id="{264204B7-B3DA-43F3-B980-ED441EC65372}"/>
              </a:ext>
            </a:extLst>
          </p:cNvPr>
          <p:cNvSpPr>
            <a:spLocks noGrp="1"/>
          </p:cNvSpPr>
          <p:nvPr>
            <p:ph idx="1"/>
          </p:nvPr>
        </p:nvSpPr>
        <p:spPr>
          <a:xfrm>
            <a:off x="1261872" y="1028542"/>
            <a:ext cx="8663364" cy="2123032"/>
          </a:xfrm>
        </p:spPr>
        <p:txBody>
          <a:bodyPr/>
          <a:lstStyle/>
          <a:p>
            <a:pPr marL="0" indent="0">
              <a:buNone/>
            </a:pPr>
            <a:r>
              <a:rPr lang="en-US" dirty="0"/>
              <a:t>	The game is on infinite cycle while the page is not closed, but it’s refreshing itself in the end of the round, if there are reasons for that, by respawning the objects and return everything like at the very beginning but with less amount of attempts next round. Or also user can fully restart it by pressing F5. Lets made an block diagram of how it works in general to easy understanding without details.</a:t>
            </a:r>
            <a:endParaRPr lang="ru-RU" dirty="0"/>
          </a:p>
        </p:txBody>
      </p:sp>
      <p:pic>
        <p:nvPicPr>
          <p:cNvPr id="5" name="Рисунок 4">
            <a:extLst>
              <a:ext uri="{FF2B5EF4-FFF2-40B4-BE49-F238E27FC236}">
                <a16:creationId xmlns:a16="http://schemas.microsoft.com/office/drawing/2014/main" id="{9A1D8C0D-B4B2-4EE3-A5DB-2B0FFED95911}"/>
              </a:ext>
            </a:extLst>
          </p:cNvPr>
          <p:cNvPicPr>
            <a:picLocks noChangeAspect="1"/>
          </p:cNvPicPr>
          <p:nvPr/>
        </p:nvPicPr>
        <p:blipFill>
          <a:blip r:embed="rId2"/>
          <a:stretch>
            <a:fillRect/>
          </a:stretch>
        </p:blipFill>
        <p:spPr>
          <a:xfrm>
            <a:off x="5711286" y="234729"/>
            <a:ext cx="793812" cy="793812"/>
          </a:xfrm>
          <a:prstGeom prst="rect">
            <a:avLst/>
          </a:prstGeom>
        </p:spPr>
      </p:pic>
      <p:pic>
        <p:nvPicPr>
          <p:cNvPr id="7" name="Рисунок 6">
            <a:extLst>
              <a:ext uri="{FF2B5EF4-FFF2-40B4-BE49-F238E27FC236}">
                <a16:creationId xmlns:a16="http://schemas.microsoft.com/office/drawing/2014/main" id="{2690E6FE-6546-4644-BE1B-0DA02C6763BC}"/>
              </a:ext>
            </a:extLst>
          </p:cNvPr>
          <p:cNvPicPr>
            <a:picLocks noChangeAspect="1"/>
          </p:cNvPicPr>
          <p:nvPr/>
        </p:nvPicPr>
        <p:blipFill>
          <a:blip r:embed="rId3"/>
          <a:stretch>
            <a:fillRect/>
          </a:stretch>
        </p:blipFill>
        <p:spPr>
          <a:xfrm>
            <a:off x="2685495" y="3814356"/>
            <a:ext cx="6821010" cy="2552346"/>
          </a:xfrm>
          <a:prstGeom prst="rect">
            <a:avLst/>
          </a:prstGeom>
        </p:spPr>
      </p:pic>
    </p:spTree>
    <p:extLst>
      <p:ext uri="{BB962C8B-B14F-4D97-AF65-F5344CB8AC3E}">
        <p14:creationId xmlns:p14="http://schemas.microsoft.com/office/powerpoint/2010/main" val="1763649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B229D32-390B-49E1-AC60-3A54775ED6E7}"/>
              </a:ext>
            </a:extLst>
          </p:cNvPr>
          <p:cNvSpPr>
            <a:spLocks noGrp="1"/>
          </p:cNvSpPr>
          <p:nvPr>
            <p:ph type="title"/>
          </p:nvPr>
        </p:nvSpPr>
        <p:spPr/>
        <p:txBody>
          <a:bodyPr anchor="t"/>
          <a:lstStyle/>
          <a:p>
            <a:r>
              <a:rPr lang="en-US" dirty="0"/>
              <a:t>Logic of software product</a:t>
            </a:r>
            <a:endParaRPr lang="ru-RU" dirty="0"/>
          </a:p>
        </p:txBody>
      </p:sp>
      <p:sp>
        <p:nvSpPr>
          <p:cNvPr id="3" name="Объект 2">
            <a:extLst>
              <a:ext uri="{FF2B5EF4-FFF2-40B4-BE49-F238E27FC236}">
                <a16:creationId xmlns:a16="http://schemas.microsoft.com/office/drawing/2014/main" id="{8D6E5718-BDDC-4305-B6E2-08DB5D0F0B9B}"/>
              </a:ext>
            </a:extLst>
          </p:cNvPr>
          <p:cNvSpPr>
            <a:spLocks noGrp="1"/>
          </p:cNvSpPr>
          <p:nvPr>
            <p:ph idx="1"/>
          </p:nvPr>
        </p:nvSpPr>
        <p:spPr>
          <a:xfrm>
            <a:off x="1261872" y="1028541"/>
            <a:ext cx="8595360" cy="4901742"/>
          </a:xfrm>
        </p:spPr>
        <p:txBody>
          <a:bodyPr>
            <a:normAutofit fontScale="92500"/>
          </a:bodyPr>
          <a:lstStyle/>
          <a:p>
            <a:pPr marL="0" indent="0">
              <a:buNone/>
            </a:pPr>
            <a:r>
              <a:rPr lang="uk-UA" dirty="0"/>
              <a:t>	</a:t>
            </a:r>
            <a:r>
              <a:rPr lang="en-US" dirty="0"/>
              <a:t>For better realization of this software product was chosen a JavaScript. This programming language is better in action with user on the web page. And because this language is not strictly typed, it’s easier to do some of the algorithms and checks in our game, also it gives an opportunity to keep the game into an infinite cycle just by calling its beginning in the HTML document.</a:t>
            </a:r>
            <a:endParaRPr lang="uk-UA" dirty="0"/>
          </a:p>
          <a:p>
            <a:pPr marL="0" indent="0">
              <a:buNone/>
            </a:pPr>
            <a:r>
              <a:rPr lang="uk-UA" dirty="0"/>
              <a:t>	</a:t>
            </a:r>
            <a:r>
              <a:rPr lang="en-US" dirty="0"/>
              <a:t>Game has 4 main classes which contains all game objects and</a:t>
            </a:r>
            <a:r>
              <a:rPr lang="uk-UA" dirty="0"/>
              <a:t> 5 </a:t>
            </a:r>
            <a:r>
              <a:rPr lang="en-US" dirty="0"/>
              <a:t>which provide main game logic.</a:t>
            </a:r>
          </a:p>
          <a:p>
            <a:pPr marL="0" indent="0">
              <a:buNone/>
            </a:pPr>
            <a:r>
              <a:rPr lang="en-US" dirty="0"/>
              <a:t>	Main classes: player – contains two global variables: </a:t>
            </a:r>
            <a:r>
              <a:rPr lang="en-US" dirty="0" err="1"/>
              <a:t>currentPlayer</a:t>
            </a:r>
            <a:r>
              <a:rPr lang="en-US" dirty="0"/>
              <a:t> and </a:t>
            </a:r>
            <a:r>
              <a:rPr lang="en-US" dirty="0" err="1"/>
              <a:t>secondPlayer</a:t>
            </a:r>
            <a:r>
              <a:rPr lang="en-US" dirty="0"/>
              <a:t>, which contains all their properties; ball – contains some of calculation constants and all balls collisions; </a:t>
            </a:r>
            <a:r>
              <a:rPr lang="en-US" dirty="0" err="1"/>
              <a:t>sctick</a:t>
            </a:r>
            <a:r>
              <a:rPr lang="en-US" dirty="0"/>
              <a:t> – contain an cue object and check when player make a shot and control cue position; canvas – we can say that its our field, this class draw all the objects.</a:t>
            </a:r>
          </a:p>
          <a:p>
            <a:pPr marL="0" indent="0">
              <a:buNone/>
            </a:pPr>
            <a:r>
              <a:rPr lang="en-US" dirty="0"/>
              <a:t>	Logic classes: assets – helps canvas download all the images and check balls by colors; colors – contains all balls’ colors; game – that’s where we start the game; </a:t>
            </a:r>
            <a:r>
              <a:rPr lang="en-US" dirty="0" err="1"/>
              <a:t>gameWorld</a:t>
            </a:r>
            <a:r>
              <a:rPr lang="en-US" dirty="0"/>
              <a:t> – contains an every physical game objects an render it each frame, also checks for player switch; </a:t>
            </a:r>
            <a:r>
              <a:rPr lang="en-US" dirty="0" err="1"/>
              <a:t>gamePolicy</a:t>
            </a:r>
            <a:r>
              <a:rPr lang="en-US" dirty="0"/>
              <a:t> – provide scoring, round ending and tells who is a winner, reset everything each next round.</a:t>
            </a:r>
            <a:endParaRPr lang="ru-RU" dirty="0"/>
          </a:p>
        </p:txBody>
      </p:sp>
      <p:pic>
        <p:nvPicPr>
          <p:cNvPr id="7" name="Рисунок 6">
            <a:extLst>
              <a:ext uri="{FF2B5EF4-FFF2-40B4-BE49-F238E27FC236}">
                <a16:creationId xmlns:a16="http://schemas.microsoft.com/office/drawing/2014/main" id="{91307198-09E0-4132-8120-5E1CB3F91A22}"/>
              </a:ext>
            </a:extLst>
          </p:cNvPr>
          <p:cNvPicPr>
            <a:picLocks noChangeAspect="1"/>
          </p:cNvPicPr>
          <p:nvPr/>
        </p:nvPicPr>
        <p:blipFill>
          <a:blip r:embed="rId2"/>
          <a:stretch>
            <a:fillRect/>
          </a:stretch>
        </p:blipFill>
        <p:spPr>
          <a:xfrm>
            <a:off x="8060924" y="34242"/>
            <a:ext cx="994299" cy="994299"/>
          </a:xfrm>
          <a:prstGeom prst="rect">
            <a:avLst/>
          </a:prstGeom>
        </p:spPr>
      </p:pic>
      <p:pic>
        <p:nvPicPr>
          <p:cNvPr id="9" name="Рисунок 8">
            <a:extLst>
              <a:ext uri="{FF2B5EF4-FFF2-40B4-BE49-F238E27FC236}">
                <a16:creationId xmlns:a16="http://schemas.microsoft.com/office/drawing/2014/main" id="{6EBBA3BD-7817-4CF5-9C27-B4E987E55E6C}"/>
              </a:ext>
            </a:extLst>
          </p:cNvPr>
          <p:cNvPicPr>
            <a:picLocks noChangeAspect="1"/>
          </p:cNvPicPr>
          <p:nvPr/>
        </p:nvPicPr>
        <p:blipFill>
          <a:blip r:embed="rId3"/>
          <a:stretch>
            <a:fillRect/>
          </a:stretch>
        </p:blipFill>
        <p:spPr>
          <a:xfrm>
            <a:off x="1857863" y="1028541"/>
            <a:ext cx="329004" cy="329004"/>
          </a:xfrm>
          <a:prstGeom prst="rect">
            <a:avLst/>
          </a:prstGeom>
        </p:spPr>
      </p:pic>
    </p:spTree>
    <p:extLst>
      <p:ext uri="{BB962C8B-B14F-4D97-AF65-F5344CB8AC3E}">
        <p14:creationId xmlns:p14="http://schemas.microsoft.com/office/powerpoint/2010/main" val="1745256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1A4086-7055-4039-A7FE-7C52C77E2275}"/>
              </a:ext>
            </a:extLst>
          </p:cNvPr>
          <p:cNvSpPr>
            <a:spLocks noGrp="1"/>
          </p:cNvSpPr>
          <p:nvPr>
            <p:ph type="title"/>
          </p:nvPr>
        </p:nvSpPr>
        <p:spPr/>
        <p:txBody>
          <a:bodyPr anchor="t"/>
          <a:lstStyle/>
          <a:p>
            <a:r>
              <a:rPr lang="en-US" dirty="0"/>
              <a:t>Final Result</a:t>
            </a:r>
            <a:endParaRPr lang="ru-RU" dirty="0"/>
          </a:p>
        </p:txBody>
      </p:sp>
      <p:sp>
        <p:nvSpPr>
          <p:cNvPr id="3" name="Объект 2">
            <a:extLst>
              <a:ext uri="{FF2B5EF4-FFF2-40B4-BE49-F238E27FC236}">
                <a16:creationId xmlns:a16="http://schemas.microsoft.com/office/drawing/2014/main" id="{AF1C188E-A370-4203-9BC7-043344272A05}"/>
              </a:ext>
            </a:extLst>
          </p:cNvPr>
          <p:cNvSpPr>
            <a:spLocks noGrp="1"/>
          </p:cNvSpPr>
          <p:nvPr>
            <p:ph idx="1"/>
          </p:nvPr>
        </p:nvSpPr>
        <p:spPr/>
        <p:txBody>
          <a:bodyPr/>
          <a:lstStyle/>
          <a:p>
            <a:pPr marL="0" indent="0">
              <a:buNone/>
            </a:pPr>
            <a:endParaRPr lang="ru-RU" dirty="0"/>
          </a:p>
        </p:txBody>
      </p:sp>
      <p:pic>
        <p:nvPicPr>
          <p:cNvPr id="5" name="Рисунок 4">
            <a:extLst>
              <a:ext uri="{FF2B5EF4-FFF2-40B4-BE49-F238E27FC236}">
                <a16:creationId xmlns:a16="http://schemas.microsoft.com/office/drawing/2014/main" id="{9EB775E0-BF56-4B17-8837-9D77AE52C8E5}"/>
              </a:ext>
            </a:extLst>
          </p:cNvPr>
          <p:cNvPicPr>
            <a:picLocks noChangeAspect="1"/>
          </p:cNvPicPr>
          <p:nvPr/>
        </p:nvPicPr>
        <p:blipFill>
          <a:blip r:embed="rId2"/>
          <a:stretch>
            <a:fillRect/>
          </a:stretch>
        </p:blipFill>
        <p:spPr>
          <a:xfrm>
            <a:off x="4589756" y="365760"/>
            <a:ext cx="566395" cy="566395"/>
          </a:xfrm>
          <a:prstGeom prst="rect">
            <a:avLst/>
          </a:prstGeom>
        </p:spPr>
      </p:pic>
    </p:spTree>
    <p:extLst>
      <p:ext uri="{BB962C8B-B14F-4D97-AF65-F5344CB8AC3E}">
        <p14:creationId xmlns:p14="http://schemas.microsoft.com/office/powerpoint/2010/main" val="2396375761"/>
      </p:ext>
    </p:extLst>
  </p:cSld>
  <p:clrMapOvr>
    <a:masterClrMapping/>
  </p:clrMapOvr>
</p:sld>
</file>

<file path=ppt/theme/theme1.xml><?xml version="1.0" encoding="utf-8"?>
<a:theme xmlns:a="http://schemas.openxmlformats.org/drawingml/2006/main" name="Вид">
  <a:themeElements>
    <a:clrScheme name="Желтый и оранжевый">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Вид">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Вид">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TM03457515[[fn=Вид]]</Template>
  <TotalTime>156</TotalTime>
  <Words>660</Words>
  <Application>Microsoft Office PowerPoint</Application>
  <PresentationFormat>Широкоэкранный</PresentationFormat>
  <Paragraphs>20</Paragraphs>
  <Slides>6</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6</vt:i4>
      </vt:variant>
    </vt:vector>
  </HeadingPairs>
  <TitlesOfParts>
    <vt:vector size="10" baseType="lpstr">
      <vt:lpstr>Arial</vt:lpstr>
      <vt:lpstr>Century Schoolbook</vt:lpstr>
      <vt:lpstr>Wingdings 2</vt:lpstr>
      <vt:lpstr>Вид</vt:lpstr>
      <vt:lpstr>Pool Game</vt:lpstr>
      <vt:lpstr>Purposes and Tasks</vt:lpstr>
      <vt:lpstr>Main algorithms</vt:lpstr>
      <vt:lpstr>How game works</vt:lpstr>
      <vt:lpstr>Logic of software product</vt:lpstr>
      <vt:lpstr>Final 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Pool Game</dc:title>
  <dc:creator>Vladleus</dc:creator>
  <cp:lastModifiedBy>Vladleus</cp:lastModifiedBy>
  <cp:revision>2</cp:revision>
  <dcterms:created xsi:type="dcterms:W3CDTF">2022-12-20T12:51:06Z</dcterms:created>
  <dcterms:modified xsi:type="dcterms:W3CDTF">2022-12-20T15:27:32Z</dcterms:modified>
</cp:coreProperties>
</file>