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4E40-5945-4BC7-BFC7-231865671BA1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BEEC2-549D-4F04-A53B-285174D07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59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BEEC2-549D-4F04-A53B-285174D070C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073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BEEC2-549D-4F04-A53B-285174D070C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4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18E8-390A-46AB-D2B5-2F4FD5943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2D3E7-52B8-F779-C8D2-A25F01608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88F8-C970-DD30-C8F3-EFDBAFF8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20B-BF22-4C55-B579-2EFE8228ED84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7823B-557B-1C3A-3645-BEBD332F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83EC-16E1-A5D8-F37D-A6C6E9BC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47D-CE96-4C0E-8BD6-DF95A8E53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3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88FD-7D3D-892D-0D91-682F9D9E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FE5EF-94DE-36DB-7ACD-07E965005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C335-8E24-FCBC-ABF0-71C0DD13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20B-BF22-4C55-B579-2EFE8228ED84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4EC6-6A8C-EF19-EBBF-E0510C02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FD2B-D3D8-BE67-01DC-E42FDB43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47D-CE96-4C0E-8BD6-DF95A8E53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50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2B8A8-0246-6251-39A8-7DB7C5D79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57C6A-4C29-8102-859D-DBD704620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4508-EED5-B331-515B-5F3FEE1C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20B-BF22-4C55-B579-2EFE8228ED84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5D27-ECC6-07C4-BCCC-0BA43FAC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7F9EE-3A9B-207C-8170-D0070827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47D-CE96-4C0E-8BD6-DF95A8E53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12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3188-A207-B61C-9AC3-23DBC640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10A3-2719-EA18-4014-7FB93387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D8F80-845A-F7BE-D3A3-E564D7E6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20B-BF22-4C55-B579-2EFE8228ED84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F79B-3C5D-4517-AA4C-BB3CA07A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A4058-0FED-A09B-3CBA-7910CD87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47D-CE96-4C0E-8BD6-DF95A8E53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01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CE4B-BBF7-7927-BC16-7BE847E2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FE4E1-637B-7AB8-1368-62A54E0B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D723-982F-F250-45FB-823F7D81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20B-BF22-4C55-B579-2EFE8228ED84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116DA-A980-D2AE-30F8-3C22FEA5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49155-8671-161A-4E66-991DA898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47D-CE96-4C0E-8BD6-DF95A8E53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3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2A6F-4234-102A-94C6-91631FD9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1A1D-03E9-7BA4-BDEF-448432C3A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87445-1828-1BAD-F332-85BCE00C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2CCD0-73EE-B79E-D09D-B9F6D633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20B-BF22-4C55-B579-2EFE8228ED84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09582-7AE8-9FC8-F668-0E468C7E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5A5CB-B9C3-010D-37C0-C9454D84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47D-CE96-4C0E-8BD6-DF95A8E53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8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B1F1-5889-7717-87AE-22B296A1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1A06-40BE-9C02-57EF-284A1D710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60A6-298F-9B93-6DF9-614D9461F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8B14A-C40C-04E0-B016-723AF5151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48046-8B30-CDD6-2CD0-4F15CBB1D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0FDFF-DDFA-9AD1-FCDD-4D2C2A9D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20B-BF22-4C55-B579-2EFE8228ED84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EAE63-B24C-830A-4521-CEDBC20C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C3B56-E74F-0408-525B-B7C56271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47D-CE96-4C0E-8BD6-DF95A8E53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55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4259-5D10-BFF1-09EF-A0CF4182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43B5E-8B63-B4BB-9E1F-D41FD5EC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20B-BF22-4C55-B579-2EFE8228ED84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AE647-51C8-55B3-5C59-28AF9A92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5F6B6-4B36-735B-AE49-953010A5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47D-CE96-4C0E-8BD6-DF95A8E53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48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DAA1A-64DD-6DFA-B3F5-BDA64DCB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20B-BF22-4C55-B579-2EFE8228ED84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43E14-9F62-D837-F3ED-5BE6DB11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6208B-1F1E-5793-A173-F5E6FA4F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47D-CE96-4C0E-8BD6-DF95A8E53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32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EF2B-8D7E-7AF8-D172-6CC135C7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000A-9DA2-9A8F-77D7-CDFC5C5A2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AC4DF-D35A-F286-87BB-8FF200945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3B7EC-0B27-4DF9-B604-7634DF01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20B-BF22-4C55-B579-2EFE8228ED84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7185A-B80E-0CC8-58F4-AA42F065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1B58-2CBB-8CD1-05D8-1151A8FE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47D-CE96-4C0E-8BD6-DF95A8E53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7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9303-9B77-2C7F-5175-6B6F087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DA160-5BC0-5BB7-A24C-84E182F83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242DB-EEA4-40AF-26C1-B2DB54742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ABE88-33A6-E812-7C86-BB580914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20B-BF22-4C55-B579-2EFE8228ED84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AAE84-9CB4-2D34-CC8C-811605C3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9E7B1-7459-740F-DBA1-81098C75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47D-CE96-4C0E-8BD6-DF95A8E53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910AA-1F59-1125-FC3A-0CCEB83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878EB-4314-1B07-5817-A06E532C6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4D48-33EE-0C01-0336-BDD8339A3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520B-BF22-4C55-B579-2EFE8228ED84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ECF2-502D-00A3-D26D-487691E2C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B406-FFE1-505C-ED7A-031CE0157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847D-CE96-4C0E-8BD6-DF95A8E53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51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DC0F49-163C-5860-7BC0-047DECE58C70}"/>
              </a:ext>
            </a:extLst>
          </p:cNvPr>
          <p:cNvSpPr txBox="1"/>
          <p:nvPr/>
        </p:nvSpPr>
        <p:spPr>
          <a:xfrm>
            <a:off x="4103914" y="2767280"/>
            <a:ext cx="3984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00_INTRO</a:t>
            </a:r>
          </a:p>
          <a:p>
            <a:pPr algn="ctr"/>
            <a:r>
              <a:rPr lang="en-US" sz="4000" dirty="0"/>
              <a:t>SIMULARI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60118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3D9312-8F25-2C9A-9556-D95998104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436"/>
            <a:ext cx="12192000" cy="54851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0A8F22-A84E-6337-1D6C-8B85FB144270}"/>
              </a:ext>
            </a:extLst>
          </p:cNvPr>
          <p:cNvCxnSpPr/>
          <p:nvPr/>
        </p:nvCxnSpPr>
        <p:spPr>
          <a:xfrm>
            <a:off x="2052735" y="942392"/>
            <a:ext cx="0" cy="487991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8F19E3-5002-D488-BB97-648925B9295C}"/>
              </a:ext>
            </a:extLst>
          </p:cNvPr>
          <p:cNvSpPr txBox="1"/>
          <p:nvPr/>
        </p:nvSpPr>
        <p:spPr>
          <a:xfrm>
            <a:off x="2052735" y="3990975"/>
            <a:ext cx="81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5.7Vvv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8F81D-0B62-7862-658B-88C0B30A80DC}"/>
              </a:ext>
            </a:extLst>
          </p:cNvPr>
          <p:cNvSpPr txBox="1"/>
          <p:nvPr/>
        </p:nvSpPr>
        <p:spPr>
          <a:xfrm>
            <a:off x="862518" y="6337898"/>
            <a:ext cx="1046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</a:t>
            </a:r>
            <a:r>
              <a:rPr lang="en-US" sz="2400" baseline="-25000" dirty="0" err="1"/>
              <a:t>calc</a:t>
            </a:r>
            <a:r>
              <a:rPr lang="en-US" sz="2400" baseline="-25000" dirty="0"/>
              <a:t> </a:t>
            </a:r>
            <a:r>
              <a:rPr lang="en-US" sz="2400" dirty="0"/>
              <a:t>= 47k/8.2k = </a:t>
            </a:r>
            <a:r>
              <a:rPr lang="en-US" sz="2400" b="1" dirty="0"/>
              <a:t>5.73</a:t>
            </a:r>
            <a:r>
              <a:rPr lang="en-US" sz="2400" dirty="0"/>
              <a:t>, A</a:t>
            </a:r>
            <a:r>
              <a:rPr lang="en-US" sz="2400" baseline="-25000" dirty="0"/>
              <a:t>mas </a:t>
            </a:r>
            <a:r>
              <a:rPr lang="en-US" sz="2400" dirty="0"/>
              <a:t>= 5.7Vvv/1Vvv= </a:t>
            </a:r>
            <a:r>
              <a:rPr lang="en-US" sz="2400" b="1" dirty="0"/>
              <a:t>5.7</a:t>
            </a:r>
            <a:endParaRPr lang="en-GB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9A501-C526-77EE-70B4-F3BCFD1A6D1B}"/>
              </a:ext>
            </a:extLst>
          </p:cNvPr>
          <p:cNvSpPr txBox="1"/>
          <p:nvPr/>
        </p:nvSpPr>
        <p:spPr>
          <a:xfrm>
            <a:off x="2311940" y="91013"/>
            <a:ext cx="7568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0S.2 - </a:t>
            </a:r>
            <a:r>
              <a:rPr lang="en-US" sz="2400" b="1" dirty="0" err="1">
                <a:solidFill>
                  <a:srgbClr val="FF0000"/>
                </a:solidFill>
              </a:rPr>
              <a:t>Rezultatele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analizei</a:t>
            </a:r>
            <a:r>
              <a:rPr lang="en-US" sz="2400" b="1" dirty="0">
                <a:solidFill>
                  <a:srgbClr val="FF0000"/>
                </a:solidFill>
              </a:rPr>
              <a:t> .TRAN - </a:t>
            </a:r>
            <a:r>
              <a:rPr lang="en-US" sz="2400" b="1" dirty="0" err="1">
                <a:solidFill>
                  <a:srgbClr val="FF0000"/>
                </a:solidFill>
              </a:rPr>
              <a:t>amplificarea</a:t>
            </a:r>
            <a:r>
              <a:rPr lang="en-US" sz="2400" b="1" dirty="0">
                <a:solidFill>
                  <a:srgbClr val="FF0000"/>
                </a:solidFill>
              </a:rPr>
              <a:t> la 1 </a:t>
            </a:r>
            <a:r>
              <a:rPr lang="en-US" sz="2400" b="1" dirty="0" err="1">
                <a:solidFill>
                  <a:srgbClr val="FF0000"/>
                </a:solidFill>
              </a:rPr>
              <a:t>KHz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3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98F81D-0B62-7862-658B-88C0B30A80DC}"/>
                  </a:ext>
                </a:extLst>
              </p:cNvPr>
              <p:cNvSpPr txBox="1"/>
              <p:nvPr/>
            </p:nvSpPr>
            <p:spPr>
              <a:xfrm>
                <a:off x="862517" y="5985355"/>
                <a:ext cx="10466962" cy="84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Excursia </a:t>
                </a:r>
                <a:r>
                  <a:rPr lang="en-US" sz="2000" dirty="0" err="1"/>
                  <a:t>tensiunii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iesire</a:t>
                </a:r>
                <a:r>
                  <a:rPr lang="en-US" sz="2000" dirty="0"/>
                  <a:t>: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oMax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 = +4.01V,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oMin</a:t>
                </a:r>
                <a:r>
                  <a:rPr lang="en-US" sz="2000" baseline="-25000" dirty="0"/>
                  <a:t>  </a:t>
                </a:r>
                <a:r>
                  <a:rPr lang="en-US" sz="2000" dirty="0"/>
                  <a:t>= -4.01V;</a:t>
                </a:r>
                <a:endParaRPr lang="en-GB" sz="2000" dirty="0"/>
              </a:p>
              <a:p>
                <a:pPr algn="ctr"/>
                <a:r>
                  <a:rPr lang="en-GB" sz="2000" dirty="0" err="1"/>
                  <a:t>Amplitudinea</a:t>
                </a:r>
                <a:r>
                  <a:rPr lang="en-GB" sz="2000" dirty="0"/>
                  <a:t> maxima a </a:t>
                </a:r>
                <a:r>
                  <a:rPr lang="en-GB" sz="2000" dirty="0" err="1"/>
                  <a:t>semnalului</a:t>
                </a:r>
                <a:r>
                  <a:rPr lang="en-GB" sz="2000" dirty="0"/>
                  <a:t> de </a:t>
                </a:r>
                <a:r>
                  <a:rPr lang="en-GB" sz="2000" dirty="0" err="1"/>
                  <a:t>intrare</a:t>
                </a:r>
                <a:r>
                  <a:rPr lang="en-GB" sz="2000" dirty="0"/>
                  <a:t>: </a:t>
                </a:r>
                <a:r>
                  <a:rPr lang="en-GB" sz="2000" dirty="0" err="1"/>
                  <a:t>V</a:t>
                </a:r>
                <a:r>
                  <a:rPr lang="en-GB" sz="2000" baseline="-25000" dirty="0" err="1"/>
                  <a:t>InMax</a:t>
                </a:r>
                <a:r>
                  <a:rPr lang="en-GB" sz="2000" baseline="-25000" dirty="0"/>
                  <a:t> </a:t>
                </a:r>
                <a:r>
                  <a:rPr lang="en-GB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𝑉𝑜𝑚𝑎𝑥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𝑉𝑜𝑚𝑖𝑛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2000" dirty="0"/>
                  <a:t> = 703mV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98F81D-0B62-7862-658B-88C0B30A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17" y="5985355"/>
                <a:ext cx="10466962" cy="849079"/>
              </a:xfrm>
              <a:prstGeom prst="rect">
                <a:avLst/>
              </a:prstGeom>
              <a:blipFill>
                <a:blip r:embed="rId3"/>
                <a:stretch>
                  <a:fillRect t="-4317" b="-5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B49A501-C526-77EE-70B4-F3BCFD1A6D1B}"/>
              </a:ext>
            </a:extLst>
          </p:cNvPr>
          <p:cNvSpPr txBox="1"/>
          <p:nvPr/>
        </p:nvSpPr>
        <p:spPr>
          <a:xfrm>
            <a:off x="1658565" y="59598"/>
            <a:ext cx="8874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0S.3 - </a:t>
            </a:r>
            <a:r>
              <a:rPr lang="en-US" sz="2000" b="1" dirty="0" err="1">
                <a:solidFill>
                  <a:srgbClr val="FF0000"/>
                </a:solidFill>
              </a:rPr>
              <a:t>Rezultatele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analizei</a:t>
            </a:r>
            <a:r>
              <a:rPr lang="en-US" sz="2000" b="1" dirty="0">
                <a:solidFill>
                  <a:srgbClr val="FF0000"/>
                </a:solidFill>
              </a:rPr>
              <a:t> .TRAN – </a:t>
            </a:r>
            <a:r>
              <a:rPr lang="en-US" sz="2000" b="1" dirty="0" err="1">
                <a:solidFill>
                  <a:srgbClr val="FF0000"/>
                </a:solidFill>
              </a:rPr>
              <a:t>Excursia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tensiunii</a:t>
            </a:r>
            <a:r>
              <a:rPr lang="en-US" sz="2000" b="1" dirty="0">
                <a:solidFill>
                  <a:srgbClr val="FF0000"/>
                </a:solidFill>
              </a:rPr>
              <a:t> de </a:t>
            </a:r>
            <a:r>
              <a:rPr lang="en-US" sz="2000" b="1" dirty="0" err="1">
                <a:solidFill>
                  <a:srgbClr val="FF0000"/>
                </a:solidFill>
              </a:rPr>
              <a:t>iesire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amplitudinea</a:t>
            </a:r>
            <a:r>
              <a:rPr lang="en-US" sz="2000" b="1" dirty="0">
                <a:solidFill>
                  <a:srgbClr val="FF0000"/>
                </a:solidFill>
              </a:rPr>
              <a:t> maxima la </a:t>
            </a:r>
            <a:r>
              <a:rPr lang="en-US" sz="2000" b="1" dirty="0" err="1">
                <a:solidFill>
                  <a:srgbClr val="FF0000"/>
                </a:solidFill>
              </a:rPr>
              <a:t>intrare</a:t>
            </a:r>
            <a:endParaRPr lang="en-GB" sz="2000" b="1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6C8C7-1DB2-CC35-49F1-02F16E134B70}"/>
              </a:ext>
            </a:extLst>
          </p:cNvPr>
          <p:cNvGrpSpPr/>
          <p:nvPr/>
        </p:nvGrpSpPr>
        <p:grpSpPr>
          <a:xfrm>
            <a:off x="182873" y="767484"/>
            <a:ext cx="11826254" cy="5188778"/>
            <a:chOff x="-107005" y="838798"/>
            <a:chExt cx="12192000" cy="54991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C8B6D0-DC02-A928-7AC3-A7FB6F83C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07005" y="838798"/>
              <a:ext cx="12192000" cy="54991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7082D46-472B-F480-43D4-099356BAC1D9}"/>
                </a:ext>
              </a:extLst>
            </p:cNvPr>
            <p:cNvGrpSpPr/>
            <p:nvPr/>
          </p:nvGrpSpPr>
          <p:grpSpPr>
            <a:xfrm>
              <a:off x="3122677" y="1423764"/>
              <a:ext cx="2350752" cy="4281203"/>
              <a:chOff x="3122677" y="1423764"/>
              <a:chExt cx="2350752" cy="428120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8F19E3-5002-D488-BB97-648925B9295C}"/>
                  </a:ext>
                </a:extLst>
              </p:cNvPr>
              <p:cNvSpPr txBox="1"/>
              <p:nvPr/>
            </p:nvSpPr>
            <p:spPr>
              <a:xfrm>
                <a:off x="3122677" y="1841368"/>
                <a:ext cx="8169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4.01V</a:t>
                </a:r>
                <a:endParaRPr lang="en-GB" sz="1600" b="1" dirty="0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3984276-40DA-5D0B-D6AF-436C11AEE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1138" y="1423764"/>
                <a:ext cx="846306" cy="4961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AA01FB-E750-E1FD-609D-D816274D6DDF}"/>
                  </a:ext>
                </a:extLst>
              </p:cNvPr>
              <p:cNvSpPr txBox="1"/>
              <p:nvPr/>
            </p:nvSpPr>
            <p:spPr>
              <a:xfrm>
                <a:off x="4241259" y="4998669"/>
                <a:ext cx="8169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-4.01V</a:t>
                </a:r>
                <a:endParaRPr lang="en-GB" sz="1600" b="1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8E180DF-8DFA-CCF1-5FDE-FE21F430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4722" y="5287652"/>
                <a:ext cx="998707" cy="4173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7864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49A501-C526-77EE-70B4-F3BCFD1A6D1B}"/>
              </a:ext>
            </a:extLst>
          </p:cNvPr>
          <p:cNvSpPr txBox="1"/>
          <p:nvPr/>
        </p:nvSpPr>
        <p:spPr>
          <a:xfrm>
            <a:off x="1132458" y="213193"/>
            <a:ext cx="992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0S.4 - </a:t>
            </a:r>
            <a:r>
              <a:rPr lang="en-US" sz="2400" b="1" dirty="0" err="1">
                <a:solidFill>
                  <a:srgbClr val="FF0000"/>
                </a:solidFill>
              </a:rPr>
              <a:t>Rezultatele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analizei</a:t>
            </a:r>
            <a:r>
              <a:rPr lang="en-US" sz="2400" b="1" dirty="0">
                <a:solidFill>
                  <a:srgbClr val="FF0000"/>
                </a:solidFill>
              </a:rPr>
              <a:t> .TRAN – </a:t>
            </a:r>
            <a:r>
              <a:rPr lang="en-US" sz="2400" b="1" dirty="0" err="1">
                <a:solidFill>
                  <a:srgbClr val="FF0000"/>
                </a:solidFill>
              </a:rPr>
              <a:t>Amplificarea</a:t>
            </a:r>
            <a:r>
              <a:rPr lang="en-US" sz="2400" b="1" dirty="0">
                <a:solidFill>
                  <a:srgbClr val="FF0000"/>
                </a:solidFill>
              </a:rPr>
              <a:t> la </a:t>
            </a:r>
            <a:r>
              <a:rPr lang="en-US" sz="2400" b="1" dirty="0" err="1">
                <a:solidFill>
                  <a:srgbClr val="FF0000"/>
                </a:solidFill>
              </a:rPr>
              <a:t>frecvente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joase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si</a:t>
            </a:r>
            <a:r>
              <a:rPr lang="en-US" sz="2400" b="1" dirty="0">
                <a:solidFill>
                  <a:srgbClr val="FF0000"/>
                </a:solidFill>
              </a:rPr>
              <a:t> B</a:t>
            </a:r>
            <a:r>
              <a:rPr lang="en-US" sz="2400" b="1" baseline="-25000" dirty="0">
                <a:solidFill>
                  <a:srgbClr val="FF0000"/>
                </a:solidFill>
              </a:rPr>
              <a:t>3dB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A86D05-9735-ED1E-DB45-B2E1A427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73" y="743077"/>
            <a:ext cx="11742649" cy="526584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4D7591-6A98-71A0-4552-89C6AD67425C}"/>
              </a:ext>
            </a:extLst>
          </p:cNvPr>
          <p:cNvCxnSpPr>
            <a:cxnSpLocks/>
          </p:cNvCxnSpPr>
          <p:nvPr/>
        </p:nvCxnSpPr>
        <p:spPr>
          <a:xfrm flipH="1" flipV="1">
            <a:off x="862517" y="1259633"/>
            <a:ext cx="587828" cy="541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E8A7E4-0DAE-9D20-6CAE-2D55BA1E0498}"/>
                  </a:ext>
                </a:extLst>
              </p:cNvPr>
              <p:cNvSpPr txBox="1"/>
              <p:nvPr/>
            </p:nvSpPr>
            <p:spPr>
              <a:xfrm>
                <a:off x="1365308" y="1544135"/>
                <a:ext cx="3562350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A</a:t>
                </a:r>
                <a:r>
                  <a:rPr lang="en-US" baseline="-25000" dirty="0"/>
                  <a:t>0,dB </a:t>
                </a:r>
                <a:r>
                  <a:rPr lang="en-US" dirty="0"/>
                  <a:t>= 15.16dB; A</a:t>
                </a:r>
                <a:r>
                  <a:rPr lang="en-US" baseline="-25000" dirty="0"/>
                  <a:t>0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=5.72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E8A7E4-0DAE-9D20-6CAE-2D55BA1E0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308" y="1544135"/>
                <a:ext cx="3562350" cy="513346"/>
              </a:xfrm>
              <a:prstGeom prst="rect">
                <a:avLst/>
              </a:prstGeom>
              <a:blipFill>
                <a:blip r:embed="rId4"/>
                <a:stretch>
                  <a:fillRect l="-1541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0867B6-651D-D3E8-8111-A488CAE99EEB}"/>
              </a:ext>
            </a:extLst>
          </p:cNvPr>
          <p:cNvCxnSpPr>
            <a:cxnSpLocks/>
          </p:cNvCxnSpPr>
          <p:nvPr/>
        </p:nvCxnSpPr>
        <p:spPr>
          <a:xfrm flipV="1">
            <a:off x="7519481" y="1450963"/>
            <a:ext cx="634095" cy="606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4CAE0B-88C6-1BD7-C046-621DB06280DD}"/>
                  </a:ext>
                </a:extLst>
              </p:cNvPr>
              <p:cNvSpPr txBox="1"/>
              <p:nvPr/>
            </p:nvSpPr>
            <p:spPr>
              <a:xfrm>
                <a:off x="6129628" y="1968674"/>
                <a:ext cx="4765351" cy="787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B</a:t>
                </a:r>
                <a:r>
                  <a:rPr lang="en-US" baseline="-25000" dirty="0"/>
                  <a:t>3dB </a:t>
                </a:r>
                <a:r>
                  <a:rPr lang="en-US" dirty="0"/>
                  <a:t>= 158.4KHz; Am </a:t>
                </a:r>
                <a:r>
                  <a:rPr lang="en-US" dirty="0" err="1"/>
                  <a:t>estimat</a:t>
                </a:r>
                <a:r>
                  <a:rPr lang="en-US" dirty="0"/>
                  <a:t> BW = 175.4 </a:t>
                </a:r>
                <a:r>
                  <a:rPr lang="en-US" dirty="0" err="1"/>
                  <a:t>KHz</a:t>
                </a:r>
                <a:endParaRPr lang="en-US" dirty="0"/>
              </a:p>
              <a:p>
                <a:pPr algn="l"/>
                <a:r>
                  <a:rPr lang="en-US" dirty="0" err="1"/>
                  <a:t>Abaterea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158,4−175,4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175,4</m:t>
                        </m:r>
                      </m:den>
                    </m:f>
                  </m:oMath>
                </a14:m>
                <a:r>
                  <a:rPr lang="en-GB" dirty="0"/>
                  <a:t> = 9.6%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4CAE0B-88C6-1BD7-C046-621DB0628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628" y="1968674"/>
                <a:ext cx="4765351" cy="787652"/>
              </a:xfrm>
              <a:prstGeom prst="rect">
                <a:avLst/>
              </a:prstGeom>
              <a:blipFill>
                <a:blip r:embed="rId5"/>
                <a:stretch>
                  <a:fillRect l="-1152" t="-4651" b="-1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27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126</Words>
  <Application>Microsoft Office PowerPoint</Application>
  <PresentationFormat>Widescreen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Ioan Vlad Lihet</dc:creator>
  <cp:lastModifiedBy>Ioan Vlad Lihet</cp:lastModifiedBy>
  <cp:revision>4</cp:revision>
  <dcterms:created xsi:type="dcterms:W3CDTF">2024-10-13T12:30:46Z</dcterms:created>
  <dcterms:modified xsi:type="dcterms:W3CDTF">2024-10-13T14:07:13Z</dcterms:modified>
</cp:coreProperties>
</file>