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78" r:id="rId5"/>
    <p:sldId id="284" r:id="rId6"/>
    <p:sldId id="1997" r:id="rId7"/>
    <p:sldId id="283" r:id="rId8"/>
    <p:sldId id="294" r:id="rId9"/>
    <p:sldId id="295" r:id="rId10"/>
    <p:sldId id="296" r:id="rId11"/>
    <p:sldId id="297" r:id="rId12"/>
    <p:sldId id="298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87078-A4A6-45E4-AA19-A3C5611341D8}" v="22" dt="2023-09-14T07:36:05.98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12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6296"/>
            <a:ext cx="1140363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870" y="923074"/>
            <a:ext cx="1140363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CFBB8E9-F63F-2849-8D93-515C0E381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53" y="6413762"/>
            <a:ext cx="541193" cy="365125"/>
          </a:xfrm>
          <a:prstGeom prst="rect">
            <a:avLst/>
          </a:prstGeom>
        </p:spPr>
        <p:txBody>
          <a:bodyPr/>
          <a:lstStyle/>
          <a:p>
            <a:pPr algn="r"/>
            <a:fld id="{8C966FB5-52B7-6949-B0A0-AF71D5B5D070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  <p:sldLayoutId id="2147483677" r:id="rId21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chip.com/en-us/products/wireless-connectivity/zigbee" TargetMode="External"/><Relationship Id="rId3" Type="http://schemas.openxmlformats.org/officeDocument/2006/relationships/image" Target="../media/image10.jpg"/><Relationship Id="rId7" Type="http://schemas.openxmlformats.org/officeDocument/2006/relationships/image" Target="../media/image12.jpeg"/><Relationship Id="rId2" Type="http://schemas.openxmlformats.org/officeDocument/2006/relationships/hyperlink" Target="https://www.microchip.com/en-us/products/wireless-connectivity/bluetooth-low-energy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microchip.com/en-us/solutions/internet-of-things/cellular-iot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s://www.microchip.com/en-us/products/wireless-connectivity/sub-ghz/lora" TargetMode="External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chip.com/en-us/products/touch-and-gesture/maxtouch-touchscreen-controllers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2" Type="http://schemas.openxmlformats.org/officeDocument/2006/relationships/hyperlink" Target="https://www.microchip.com/en-us/products/microcontrollers-and-microprocessors/8-bit-mcus/core-independent-and-analog-peripherals/communication-connectivity-peripherals/uart-peripherals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microchip.com/en-us/solutions/displays/segmented-lcd-solutions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www.microchip.com/en-us/products/interface-and-connectivity/can" TargetMode="External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8.jpg"/><Relationship Id="rId7" Type="http://schemas.openxmlformats.org/officeDocument/2006/relationships/hyperlink" Target="https://www.microchip.com/en-us/products/power-management/dc-dc-converters-and-voltage-regulators/switching-regulators/boost-regulators" TargetMode="External"/><Relationship Id="rId2" Type="http://schemas.openxmlformats.org/officeDocument/2006/relationships/hyperlink" Target="https://www.microchip.com/en-us/products/power-management/dc-dc-converters-and-voltage-regulators/linear-ldo-voltage-regulators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hyperlink" Target="https://www.microchip.com/en-us/products/power-management/dc-dc-converters-and-voltage-regulators/switching-regulators/buck-regula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microchip.com/en-us/products/sensors-and-motor-drive/inductive-position-sensors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hyperlink" Target="https://www.microchip.com/en-us/solutions/motor-control-and-driv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products/security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products/memory/serial-and-parallel-flash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519" y="2814742"/>
            <a:ext cx="5385816" cy="1225296"/>
          </a:xfrm>
        </p:spPr>
        <p:txBody>
          <a:bodyPr/>
          <a:lstStyle/>
          <a:p>
            <a:r>
              <a:rPr lang="en-US" dirty="0"/>
              <a:t>gas meter Block diagram </a:t>
            </a:r>
            <a:br>
              <a:rPr lang="en-US" dirty="0"/>
            </a:br>
            <a:r>
              <a:rPr lang="en-US" dirty="0"/>
              <a:t>Reference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4365729"/>
            <a:ext cx="3493008" cy="878908"/>
          </a:xfrm>
        </p:spPr>
        <p:txBody>
          <a:bodyPr/>
          <a:lstStyle/>
          <a:p>
            <a:r>
              <a:rPr lang="en-US" dirty="0"/>
              <a:t>Vlad Manole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355893-70E3-C5F8-D73E-847C9766E9BE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4209000" y="5330759"/>
            <a:ext cx="37740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hlinkClick r:id="rId2" action="ppaction://hlinksldjump"/>
            <a:extLst>
              <a:ext uri="{FF2B5EF4-FFF2-40B4-BE49-F238E27FC236}">
                <a16:creationId xmlns:a16="http://schemas.microsoft.com/office/drawing/2014/main" id="{9642917B-5A75-C884-016E-B830C048C8E7}"/>
              </a:ext>
            </a:extLst>
          </p:cNvPr>
          <p:cNvSpPr/>
          <p:nvPr/>
        </p:nvSpPr>
        <p:spPr>
          <a:xfrm>
            <a:off x="77820" y="413425"/>
            <a:ext cx="4131014" cy="232815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FA7CBB33-3AC6-2F22-502B-588BC08B7789}"/>
              </a:ext>
            </a:extLst>
          </p:cNvPr>
          <p:cNvSpPr/>
          <p:nvPr/>
        </p:nvSpPr>
        <p:spPr>
          <a:xfrm>
            <a:off x="77820" y="4166682"/>
            <a:ext cx="4131180" cy="232815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2CC99296-C53D-8472-8C24-48EDF70339DD}"/>
              </a:ext>
            </a:extLst>
          </p:cNvPr>
          <p:cNvSpPr/>
          <p:nvPr/>
        </p:nvSpPr>
        <p:spPr>
          <a:xfrm>
            <a:off x="7983000" y="413425"/>
            <a:ext cx="4131180" cy="232815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3EB5D7-18C6-66B3-0C8A-4D20DF4B5E0F}"/>
              </a:ext>
            </a:extLst>
          </p:cNvPr>
          <p:cNvSpPr/>
          <p:nvPr/>
        </p:nvSpPr>
        <p:spPr>
          <a:xfrm>
            <a:off x="4426084" y="2521084"/>
            <a:ext cx="3339831" cy="181583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MCU16/32</a:t>
            </a:r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944C2E73-266F-E01C-DC93-09E3BBDD0B12}"/>
              </a:ext>
            </a:extLst>
          </p:cNvPr>
          <p:cNvSpPr/>
          <p:nvPr/>
        </p:nvSpPr>
        <p:spPr>
          <a:xfrm>
            <a:off x="7983000" y="4166682"/>
            <a:ext cx="4131180" cy="232815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3C945-7DC5-0C05-124E-E069E20B1E8E}"/>
              </a:ext>
            </a:extLst>
          </p:cNvPr>
          <p:cNvSpPr txBox="1"/>
          <p:nvPr/>
        </p:nvSpPr>
        <p:spPr>
          <a:xfrm>
            <a:off x="1006990" y="525613"/>
            <a:ext cx="227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Transmission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9CB42-64C8-604E-365F-7B30DEF68BDA}"/>
              </a:ext>
            </a:extLst>
          </p:cNvPr>
          <p:cNvSpPr txBox="1"/>
          <p:nvPr/>
        </p:nvSpPr>
        <p:spPr>
          <a:xfrm>
            <a:off x="1006990" y="4346643"/>
            <a:ext cx="204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Transmission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A436F-AFBF-9A10-A42C-0D4E5BD4C23C}"/>
              </a:ext>
            </a:extLst>
          </p:cNvPr>
          <p:cNvSpPr txBox="1"/>
          <p:nvPr/>
        </p:nvSpPr>
        <p:spPr>
          <a:xfrm>
            <a:off x="9661302" y="5256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F2409-1FC4-9D97-DC52-01FF2D32BB9A}"/>
              </a:ext>
            </a:extLst>
          </p:cNvPr>
          <p:cNvSpPr txBox="1"/>
          <p:nvPr/>
        </p:nvSpPr>
        <p:spPr>
          <a:xfrm>
            <a:off x="9335142" y="435705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C04E5E-C6EC-65EC-9C99-3B5566482D8F}"/>
              </a:ext>
            </a:extLst>
          </p:cNvPr>
          <p:cNvSpPr/>
          <p:nvPr/>
        </p:nvSpPr>
        <p:spPr>
          <a:xfrm>
            <a:off x="4996690" y="967090"/>
            <a:ext cx="2198618" cy="122082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Sensor</a:t>
            </a:r>
          </a:p>
        </p:txBody>
      </p:sp>
      <p:sp>
        <p:nvSpPr>
          <p:cNvPr id="21" name="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1F98EB4F-9744-2269-33C4-0D9AD03F285D}"/>
              </a:ext>
            </a:extLst>
          </p:cNvPr>
          <p:cNvSpPr/>
          <p:nvPr/>
        </p:nvSpPr>
        <p:spPr>
          <a:xfrm>
            <a:off x="191308" y="3033407"/>
            <a:ext cx="1952102" cy="81550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BEBC5A-DDF4-48C3-9F37-23F7F1CE5BD3}"/>
              </a:ext>
            </a:extLst>
          </p:cNvPr>
          <p:cNvSpPr/>
          <p:nvPr/>
        </p:nvSpPr>
        <p:spPr>
          <a:xfrm>
            <a:off x="4996690" y="4720347"/>
            <a:ext cx="2198618" cy="122082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 Protection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A6A71F-9184-FD5A-D73A-C86D7B3210A9}"/>
              </a:ext>
            </a:extLst>
          </p:cNvPr>
          <p:cNvSpPr/>
          <p:nvPr/>
        </p:nvSpPr>
        <p:spPr>
          <a:xfrm>
            <a:off x="9072536" y="3021248"/>
            <a:ext cx="1952102" cy="8155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70A0B6-B626-BCB8-150E-FC91DBE28A3A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6095999" y="2187913"/>
            <a:ext cx="1" cy="333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22D905-3E74-96C3-330A-3670D10E8FF2}"/>
              </a:ext>
            </a:extLst>
          </p:cNvPr>
          <p:cNvCxnSpPr>
            <a:cxnSpLocks/>
            <a:stCxn id="23" idx="0"/>
            <a:endCxn id="13" idx="2"/>
          </p:cNvCxnSpPr>
          <p:nvPr/>
        </p:nvCxnSpPr>
        <p:spPr>
          <a:xfrm flipV="1">
            <a:off x="10048587" y="2741579"/>
            <a:ext cx="3" cy="279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CCE471-4292-C146-F0D0-CD61BB059A73}"/>
              </a:ext>
            </a:extLst>
          </p:cNvPr>
          <p:cNvSpPr/>
          <p:nvPr/>
        </p:nvSpPr>
        <p:spPr>
          <a:xfrm>
            <a:off x="8409457" y="1012808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09F1C5-93BB-9F4A-6D4B-BBE4FBEE1069}"/>
              </a:ext>
            </a:extLst>
          </p:cNvPr>
          <p:cNvSpPr/>
          <p:nvPr/>
        </p:nvSpPr>
        <p:spPr>
          <a:xfrm>
            <a:off x="9319015" y="1819325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Buck/Boost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0BD389-E6E2-6C43-F1CB-7F61A549C63A}"/>
              </a:ext>
            </a:extLst>
          </p:cNvPr>
          <p:cNvSpPr/>
          <p:nvPr/>
        </p:nvSpPr>
        <p:spPr>
          <a:xfrm>
            <a:off x="10295063" y="1007133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Monitoring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A0CE63-6D6C-D5A7-CCDB-2B3E7F02A1C1}"/>
              </a:ext>
            </a:extLst>
          </p:cNvPr>
          <p:cNvSpPr/>
          <p:nvPr/>
        </p:nvSpPr>
        <p:spPr>
          <a:xfrm>
            <a:off x="437659" y="4857351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BF095D-436D-C2E4-4951-3ADABC40A892}"/>
              </a:ext>
            </a:extLst>
          </p:cNvPr>
          <p:cNvSpPr/>
          <p:nvPr/>
        </p:nvSpPr>
        <p:spPr>
          <a:xfrm>
            <a:off x="2319256" y="5662718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MaxTouch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39873E-50A2-EF00-04F0-DEF654331D40}"/>
              </a:ext>
            </a:extLst>
          </p:cNvPr>
          <p:cNvSpPr/>
          <p:nvPr/>
        </p:nvSpPr>
        <p:spPr>
          <a:xfrm>
            <a:off x="407728" y="5657450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3E5AB4-3B4E-DAC8-2C4C-38B1296DD466}"/>
              </a:ext>
            </a:extLst>
          </p:cNvPr>
          <p:cNvSpPr/>
          <p:nvPr/>
        </p:nvSpPr>
        <p:spPr>
          <a:xfrm>
            <a:off x="2319937" y="4853127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625912-40DF-307B-B85D-E64260EF20D5}"/>
              </a:ext>
            </a:extLst>
          </p:cNvPr>
          <p:cNvSpPr/>
          <p:nvPr/>
        </p:nvSpPr>
        <p:spPr>
          <a:xfrm>
            <a:off x="8357455" y="4852083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7F797-7C08-B8EA-99F4-80800604197C}"/>
              </a:ext>
            </a:extLst>
          </p:cNvPr>
          <p:cNvSpPr/>
          <p:nvPr/>
        </p:nvSpPr>
        <p:spPr>
          <a:xfrm>
            <a:off x="10239052" y="5657450"/>
            <a:ext cx="1459149" cy="55690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B345DD-5023-5168-0449-D007C4A524CC}"/>
              </a:ext>
            </a:extLst>
          </p:cNvPr>
          <p:cNvSpPr/>
          <p:nvPr/>
        </p:nvSpPr>
        <p:spPr>
          <a:xfrm>
            <a:off x="8327524" y="5652182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3FA777-DD69-A4F0-67E5-D572A3924F1A}"/>
              </a:ext>
            </a:extLst>
          </p:cNvPr>
          <p:cNvSpPr/>
          <p:nvPr/>
        </p:nvSpPr>
        <p:spPr>
          <a:xfrm>
            <a:off x="10239733" y="4847859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Sense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AD7435-FAA2-0FF0-BE0D-8D5E97BAE060}"/>
              </a:ext>
            </a:extLst>
          </p:cNvPr>
          <p:cNvSpPr/>
          <p:nvPr/>
        </p:nvSpPr>
        <p:spPr>
          <a:xfrm>
            <a:off x="467590" y="971314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IoT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5EE52F-78AC-A372-5240-93FD36ED4A14}"/>
              </a:ext>
            </a:extLst>
          </p:cNvPr>
          <p:cNvSpPr/>
          <p:nvPr/>
        </p:nvSpPr>
        <p:spPr>
          <a:xfrm>
            <a:off x="2349187" y="1776681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97E54-FEB7-FEAF-68C1-3BB960F02A60}"/>
              </a:ext>
            </a:extLst>
          </p:cNvPr>
          <p:cNvSpPr/>
          <p:nvPr/>
        </p:nvSpPr>
        <p:spPr>
          <a:xfrm>
            <a:off x="437659" y="1771413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7A9B33-0BA6-2BBF-5B1D-B890553530D9}"/>
              </a:ext>
            </a:extLst>
          </p:cNvPr>
          <p:cNvSpPr/>
          <p:nvPr/>
        </p:nvSpPr>
        <p:spPr>
          <a:xfrm>
            <a:off x="2349868" y="967090"/>
            <a:ext cx="1459149" cy="55690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090FB0-C76D-D326-53B0-C9376C7EBAF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786673" y="5930634"/>
            <a:ext cx="452379" cy="10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D0A891-28A8-A570-7E4B-2A462D0F505E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V="1">
            <a:off x="6095999" y="4336915"/>
            <a:ext cx="1" cy="383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22AC13-66B2-0F6C-2E72-695688BE006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167359" y="3848911"/>
            <a:ext cx="0" cy="317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9826A2-4E1D-F3C0-1D46-3B4ECB036707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167359" y="2741579"/>
            <a:ext cx="0" cy="291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C2059D-859D-1EB7-BA9B-BB03D7B3F1B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65915" y="3429000"/>
            <a:ext cx="914400" cy="737682"/>
          </a:xfrm>
          <a:prstGeom prst="bentConnector3">
            <a:avLst>
              <a:gd name="adj1" fmla="val 100355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hlinkClick r:id="rId7" action="ppaction://hlinksldjump"/>
            <a:extLst>
              <a:ext uri="{FF2B5EF4-FFF2-40B4-BE49-F238E27FC236}">
                <a16:creationId xmlns:a16="http://schemas.microsoft.com/office/drawing/2014/main" id="{1F0D1F8F-27C8-A825-746B-ED6AF45C31E9}"/>
              </a:ext>
            </a:extLst>
          </p:cNvPr>
          <p:cNvSpPr/>
          <p:nvPr/>
        </p:nvSpPr>
        <p:spPr>
          <a:xfrm>
            <a:off x="2349187" y="3033407"/>
            <a:ext cx="1684665" cy="8033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602251-95AC-C733-0FF7-9CFA4FAE9F0D}"/>
              </a:ext>
            </a:extLst>
          </p:cNvPr>
          <p:cNvSpPr/>
          <p:nvPr/>
        </p:nvSpPr>
        <p:spPr>
          <a:xfrm>
            <a:off x="3119462" y="3033407"/>
            <a:ext cx="914390" cy="8033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7136E1-B8BA-72E5-35DE-9DAA54789870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4033852" y="3429000"/>
            <a:ext cx="392232" cy="6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D0E47F-40D8-53FD-5478-D95A8BD413AF}"/>
              </a:ext>
            </a:extLst>
          </p:cNvPr>
          <p:cNvCxnSpPr>
            <a:cxnSpLocks/>
            <a:stCxn id="46" idx="1"/>
            <a:endCxn id="21" idx="3"/>
          </p:cNvCxnSpPr>
          <p:nvPr/>
        </p:nvCxnSpPr>
        <p:spPr>
          <a:xfrm flipH="1">
            <a:off x="2143410" y="3435080"/>
            <a:ext cx="205777" cy="6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35729A-F062-7706-5EF4-55FEFC81D1CB}"/>
              </a:ext>
            </a:extLst>
          </p:cNvPr>
          <p:cNvCxnSpPr>
            <a:cxnSpLocks/>
          </p:cNvCxnSpPr>
          <p:nvPr/>
        </p:nvCxnSpPr>
        <p:spPr>
          <a:xfrm flipH="1">
            <a:off x="4238802" y="635540"/>
            <a:ext cx="374419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0B3C40-A0AB-0B87-B8D1-9E076B3727A9}"/>
              </a:ext>
            </a:extLst>
          </p:cNvPr>
          <p:cNvCxnSpPr>
            <a:cxnSpLocks/>
          </p:cNvCxnSpPr>
          <p:nvPr/>
        </p:nvCxnSpPr>
        <p:spPr>
          <a:xfrm>
            <a:off x="11562945" y="2741579"/>
            <a:ext cx="3" cy="14251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C5D238-F222-0E64-1724-D37AFC0692D5}"/>
              </a:ext>
            </a:extLst>
          </p:cNvPr>
          <p:cNvCxnSpPr>
            <a:cxnSpLocks/>
          </p:cNvCxnSpPr>
          <p:nvPr/>
        </p:nvCxnSpPr>
        <p:spPr>
          <a:xfrm flipV="1">
            <a:off x="2256899" y="2741579"/>
            <a:ext cx="0" cy="14251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FB7023E-D91A-3042-ED24-0ACB8537B06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7503268" y="1577502"/>
            <a:ext cx="479732" cy="9435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63BD9D-4D20-4FEC-B51E-F0CF059871AE}"/>
              </a:ext>
            </a:extLst>
          </p:cNvPr>
          <p:cNvSpPr/>
          <p:nvPr/>
        </p:nvSpPr>
        <p:spPr>
          <a:xfrm>
            <a:off x="784307" y="1647118"/>
            <a:ext cx="8520395" cy="46059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753BC-D8C5-B24E-9040-B4F5EEF61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C966FB5-52B7-6949-B0A0-AF71D5B5D070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7098" y="80715"/>
            <a:ext cx="11400661" cy="777240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55CBC-9B7D-4162-AAC6-48DE2DB79CB1}"/>
              </a:ext>
            </a:extLst>
          </p:cNvPr>
          <p:cNvSpPr txBox="1"/>
          <p:nvPr/>
        </p:nvSpPr>
        <p:spPr>
          <a:xfrm>
            <a:off x="1682156" y="1852426"/>
            <a:ext cx="927441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E" sz="1200" b="1"/>
              <a:t>Power</a:t>
            </a:r>
            <a:r>
              <a:rPr lang="en-IE" sz="1200"/>
              <a:t> (B1 Connector)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6594F-9354-4B02-8D7F-82844D48DF05}"/>
              </a:ext>
            </a:extLst>
          </p:cNvPr>
          <p:cNvSpPr txBox="1"/>
          <p:nvPr/>
        </p:nvSpPr>
        <p:spPr>
          <a:xfrm>
            <a:off x="2887300" y="3803515"/>
            <a:ext cx="1009264" cy="861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/>
              <a:t>LDO</a:t>
            </a:r>
            <a:br>
              <a:rPr lang="en-IE"/>
            </a:br>
            <a:r>
              <a:rPr lang="en-IE" sz="1600"/>
              <a:t>MCP1711</a:t>
            </a:r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8A31F-927E-4BBA-A382-26075C24C585}"/>
              </a:ext>
            </a:extLst>
          </p:cNvPr>
          <p:cNvSpPr txBox="1"/>
          <p:nvPr/>
        </p:nvSpPr>
        <p:spPr>
          <a:xfrm>
            <a:off x="5016675" y="3032432"/>
            <a:ext cx="1369450" cy="1631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IE" b="1"/>
          </a:p>
          <a:p>
            <a:pPr algn="ctr"/>
            <a:r>
              <a:rPr lang="en-IE" b="1"/>
              <a:t>MCU</a:t>
            </a:r>
          </a:p>
          <a:p>
            <a:pPr algn="ctr"/>
            <a:r>
              <a:rPr lang="en-IE" sz="1200"/>
              <a:t>PIC24FJ512GL406</a:t>
            </a:r>
          </a:p>
          <a:p>
            <a:pPr algn="ctr"/>
            <a:r>
              <a:rPr lang="en-IE" sz="1200"/>
              <a:t>Or</a:t>
            </a:r>
          </a:p>
          <a:p>
            <a:pPr algn="ctr"/>
            <a:r>
              <a:rPr lang="en-IE" sz="1200"/>
              <a:t>ATSAM22G18A</a:t>
            </a:r>
          </a:p>
          <a:p>
            <a:pPr algn="ctr"/>
            <a:endParaRPr lang="en-IE" sz="800"/>
          </a:p>
          <a:p>
            <a:pPr algn="ctr"/>
            <a:endParaRPr lang="en-IE" sz="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D30F15-8470-44D3-B5BD-422815301790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1556432" y="2903534"/>
            <a:ext cx="1920312" cy="74142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A533EC-F720-4F07-8BB8-915FD563A26F}"/>
              </a:ext>
            </a:extLst>
          </p:cNvPr>
          <p:cNvCxnSpPr>
            <a:cxnSpLocks/>
          </p:cNvCxnSpPr>
          <p:nvPr/>
        </p:nvCxnSpPr>
        <p:spPr>
          <a:xfrm>
            <a:off x="3888619" y="4157458"/>
            <a:ext cx="1128056" cy="82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7131C64-80D9-4C6D-AB70-0B0B98EEF773}"/>
              </a:ext>
            </a:extLst>
          </p:cNvPr>
          <p:cNvSpPr txBox="1"/>
          <p:nvPr/>
        </p:nvSpPr>
        <p:spPr>
          <a:xfrm>
            <a:off x="1660632" y="922189"/>
            <a:ext cx="9489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200"/>
              <a:t>3x AA Batteries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9FE6F9-5233-4A2A-A810-6B76FB37A8E8}"/>
              </a:ext>
            </a:extLst>
          </p:cNvPr>
          <p:cNvSpPr txBox="1"/>
          <p:nvPr/>
        </p:nvSpPr>
        <p:spPr>
          <a:xfrm>
            <a:off x="7030453" y="3247877"/>
            <a:ext cx="1299397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E"/>
              <a:t>Ultrasonic Flow Converter</a:t>
            </a:r>
            <a:br>
              <a:rPr lang="en-IE"/>
            </a:br>
            <a:r>
              <a:rPr lang="en-IE"/>
              <a:t>TDC-GP22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4170943-0A15-44CF-AA43-0F33E33383D0}"/>
              </a:ext>
            </a:extLst>
          </p:cNvPr>
          <p:cNvCxnSpPr>
            <a:cxnSpLocks/>
            <a:stCxn id="33" idx="2"/>
            <a:endCxn id="2" idx="0"/>
          </p:cNvCxnSpPr>
          <p:nvPr/>
        </p:nvCxnSpPr>
        <p:spPr>
          <a:xfrm>
            <a:off x="2135114" y="1383853"/>
            <a:ext cx="10762" cy="4685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7BDCF9-7CE1-AF59-93BE-9DF2182A5386}"/>
              </a:ext>
            </a:extLst>
          </p:cNvPr>
          <p:cNvCxnSpPr>
            <a:cxnSpLocks/>
            <a:endCxn id="56" idx="2"/>
          </p:cNvCxnSpPr>
          <p:nvPr/>
        </p:nvCxnSpPr>
        <p:spPr>
          <a:xfrm rot="10800000">
            <a:off x="4344353" y="2640678"/>
            <a:ext cx="947875" cy="93249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B10738-2E3A-59C5-F2DC-2299552BE668}"/>
              </a:ext>
            </a:extLst>
          </p:cNvPr>
          <p:cNvSpPr txBox="1"/>
          <p:nvPr/>
        </p:nvSpPr>
        <p:spPr>
          <a:xfrm>
            <a:off x="3567817" y="2117458"/>
            <a:ext cx="1553068" cy="523220"/>
          </a:xfrm>
          <a:prstGeom prst="rect">
            <a:avLst/>
          </a:prstGeom>
          <a:solidFill>
            <a:srgbClr val="FFDA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400"/>
              <a:t>LCD Segment Display</a:t>
            </a:r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AB8DF-CD0B-F70E-A736-DFD345F59894}"/>
              </a:ext>
            </a:extLst>
          </p:cNvPr>
          <p:cNvSpPr txBox="1"/>
          <p:nvPr/>
        </p:nvSpPr>
        <p:spPr>
          <a:xfrm rot="5400000">
            <a:off x="5557840" y="4665304"/>
            <a:ext cx="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/>
              <a:t>UART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801D7-854A-B6F7-11B0-20BE98F711F4}"/>
              </a:ext>
            </a:extLst>
          </p:cNvPr>
          <p:cNvSpPr txBox="1"/>
          <p:nvPr/>
        </p:nvSpPr>
        <p:spPr>
          <a:xfrm>
            <a:off x="6493154" y="3548130"/>
            <a:ext cx="59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/>
              <a:t>SPI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39E205-BB65-894E-9ABA-2C2C21F06791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6386126" y="3848041"/>
            <a:ext cx="644327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BE8126D-4ADB-774E-00EA-DC3B654134FD}"/>
              </a:ext>
            </a:extLst>
          </p:cNvPr>
          <p:cNvSpPr txBox="1"/>
          <p:nvPr/>
        </p:nvSpPr>
        <p:spPr>
          <a:xfrm>
            <a:off x="5067480" y="5159692"/>
            <a:ext cx="1267838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/>
              <a:t>M-BUS Transceiver</a:t>
            </a:r>
            <a:br>
              <a:rPr lang="en-IE"/>
            </a:br>
            <a:r>
              <a:rPr lang="en-IE"/>
              <a:t>BL15721B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4E9A86F-B914-4995-A65C-0E8BF76F5513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 flipH="1">
            <a:off x="5701400" y="4663648"/>
            <a:ext cx="1" cy="4960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E4E95C-66A9-91EA-E810-3BAF80FDCBE4}"/>
              </a:ext>
            </a:extLst>
          </p:cNvPr>
          <p:cNvSpPr txBox="1"/>
          <p:nvPr/>
        </p:nvSpPr>
        <p:spPr>
          <a:xfrm>
            <a:off x="6981685" y="1996934"/>
            <a:ext cx="1299395" cy="646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200"/>
              <a:t>Multi-Output MEMS OSC.</a:t>
            </a:r>
            <a:br>
              <a:rPr lang="en-IE" sz="1200"/>
            </a:br>
            <a:r>
              <a:rPr lang="en-IE" sz="1200"/>
              <a:t>DSC613</a:t>
            </a:r>
            <a:endParaRPr lang="en-IE" sz="1600"/>
          </a:p>
        </p:txBody>
      </p: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18BD5D06-63FF-6815-F305-89F85ACE4EAE}"/>
              </a:ext>
            </a:extLst>
          </p:cNvPr>
          <p:cNvCxnSpPr>
            <a:cxnSpLocks/>
            <a:stCxn id="5" idx="1"/>
            <a:endCxn id="11" idx="0"/>
          </p:cNvCxnSpPr>
          <p:nvPr/>
        </p:nvCxnSpPr>
        <p:spPr>
          <a:xfrm rot="10800000" flipV="1">
            <a:off x="5701400" y="2320099"/>
            <a:ext cx="1280284" cy="7123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C7AA63-892F-081B-C880-FB62306A981C}"/>
              </a:ext>
            </a:extLst>
          </p:cNvPr>
          <p:cNvCxnSpPr>
            <a:cxnSpLocks/>
          </p:cNvCxnSpPr>
          <p:nvPr/>
        </p:nvCxnSpPr>
        <p:spPr>
          <a:xfrm>
            <a:off x="7318445" y="2643264"/>
            <a:ext cx="0" cy="6046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758063-61A0-7EBC-91B7-73E572762E7C}"/>
              </a:ext>
            </a:extLst>
          </p:cNvPr>
          <p:cNvCxnSpPr>
            <a:cxnSpLocks/>
          </p:cNvCxnSpPr>
          <p:nvPr/>
        </p:nvCxnSpPr>
        <p:spPr>
          <a:xfrm>
            <a:off x="8006554" y="2643264"/>
            <a:ext cx="0" cy="6046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8" descr="Microchip Technology logo">
            <a:extLst>
              <a:ext uri="{FF2B5EF4-FFF2-40B4-BE49-F238E27FC236}">
                <a16:creationId xmlns:a16="http://schemas.microsoft.com/office/drawing/2014/main" id="{C6EDBC0A-C3D9-5269-FC0B-B335A7935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15276" r="30533" b="16617"/>
          <a:stretch/>
        </p:blipFill>
        <p:spPr bwMode="auto">
          <a:xfrm>
            <a:off x="8040071" y="2314090"/>
            <a:ext cx="378270" cy="3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Microchip Technology logo">
            <a:extLst>
              <a:ext uri="{FF2B5EF4-FFF2-40B4-BE49-F238E27FC236}">
                <a16:creationId xmlns:a16="http://schemas.microsoft.com/office/drawing/2014/main" id="{8875961B-9E86-9F6A-DCF8-5B10251E0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15276" r="30533" b="16617"/>
          <a:stretch/>
        </p:blipFill>
        <p:spPr bwMode="auto">
          <a:xfrm>
            <a:off x="5957048" y="3243479"/>
            <a:ext cx="378270" cy="3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Microchip Technology logo">
            <a:extLst>
              <a:ext uri="{FF2B5EF4-FFF2-40B4-BE49-F238E27FC236}">
                <a16:creationId xmlns:a16="http://schemas.microsoft.com/office/drawing/2014/main" id="{18CC2FAD-2B85-DF01-C158-2C0229F7F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15276" r="30533" b="16617"/>
          <a:stretch/>
        </p:blipFill>
        <p:spPr bwMode="auto">
          <a:xfrm>
            <a:off x="3625322" y="3700667"/>
            <a:ext cx="378270" cy="3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9FF56F-C2CA-CD2F-B20C-EA18E5D48EE1}"/>
              </a:ext>
            </a:extLst>
          </p:cNvPr>
          <p:cNvSpPr txBox="1"/>
          <p:nvPr/>
        </p:nvSpPr>
        <p:spPr>
          <a:xfrm>
            <a:off x="9622145" y="3386376"/>
            <a:ext cx="1299397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E" dirty="0"/>
              <a:t>Ultrasonic Transducers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3A83C-C030-15B9-5AE5-848CDBC03DC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329850" y="3848041"/>
            <a:ext cx="1292295" cy="78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535D196-9094-3F6F-6E92-7B4DB36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33D0451-9706-FCBF-C5A9-FD6E7E770F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9896" y="53231"/>
            <a:ext cx="10671175" cy="1356578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Transmission Solutions</a:t>
            </a:r>
          </a:p>
        </p:txBody>
      </p:sp>
      <p:pic>
        <p:nvPicPr>
          <p:cNvPr id="11" name="Picture 10" descr="A close-up of a microchip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45FBC06-C2D8-D921-64D2-7C8C5DDA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21" y="2393811"/>
            <a:ext cx="1946778" cy="259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small electronic device with a small chip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9F1E1E7B-D443-118D-D224-27EE7F572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272" y="3379440"/>
            <a:ext cx="2596896" cy="16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red circuit board with a black sign attached to it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69BEF9CD-9ED5-B130-6945-54BD1D442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64" y="2975884"/>
            <a:ext cx="2600578" cy="2041454"/>
          </a:xfrm>
          <a:prstGeom prst="rect">
            <a:avLst/>
          </a:prstGeom>
        </p:spPr>
      </p:pic>
      <p:pic>
        <p:nvPicPr>
          <p:cNvPr id="15" name="Picture 14" descr="A close-up of a microchip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F69FBF49-E95A-9F30-296A-1BA0B84366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6747" y="3043710"/>
            <a:ext cx="2598737" cy="19458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DA454F-CF39-CA0A-3A87-0AE442E00C62}"/>
              </a:ext>
            </a:extLst>
          </p:cNvPr>
          <p:cNvSpPr txBox="1"/>
          <p:nvPr/>
        </p:nvSpPr>
        <p:spPr>
          <a:xfrm>
            <a:off x="1318674" y="5275640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Cellular</a:t>
            </a:r>
            <a:r>
              <a:rPr lang="en-US" i="0" u="none" strike="noStrike" dirty="0">
                <a:effectLst/>
                <a:latin typeface="Open Sans" panose="020B0606030504020204" pitchFamily="34" charset="0"/>
              </a:rPr>
              <a:t> 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8E368-5A1D-1E19-89EE-A99533E90574}"/>
              </a:ext>
            </a:extLst>
          </p:cNvPr>
          <p:cNvSpPr txBox="1"/>
          <p:nvPr/>
        </p:nvSpPr>
        <p:spPr>
          <a:xfrm>
            <a:off x="4347877" y="527564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63CC5-9D2F-9344-F204-7046E0B48F63}"/>
              </a:ext>
            </a:extLst>
          </p:cNvPr>
          <p:cNvSpPr txBox="1"/>
          <p:nvPr/>
        </p:nvSpPr>
        <p:spPr>
          <a:xfrm>
            <a:off x="6757671" y="527564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Bluetooth/BLE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4EC0F-EC8F-51DC-BD88-89B5714FE92F}"/>
              </a:ext>
            </a:extLst>
          </p:cNvPr>
          <p:cNvSpPr txBox="1"/>
          <p:nvPr/>
        </p:nvSpPr>
        <p:spPr>
          <a:xfrm>
            <a:off x="9923793" y="52756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F42F1F-E013-885A-A181-EBD084B3F7E6}"/>
              </a:ext>
            </a:extLst>
          </p:cNvPr>
          <p:cNvSpPr txBox="1"/>
          <p:nvPr/>
        </p:nvSpPr>
        <p:spPr>
          <a:xfrm>
            <a:off x="728473" y="5974234"/>
            <a:ext cx="992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on the product image in order to be redirected.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535D196-9094-3F6F-6E92-7B4DB36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33D0451-9706-FCBF-C5A9-FD6E7E770F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9896" y="53231"/>
            <a:ext cx="10671175" cy="1356578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Transmission 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A454F-CF39-CA0A-3A87-0AE442E00C62}"/>
              </a:ext>
            </a:extLst>
          </p:cNvPr>
          <p:cNvSpPr txBox="1"/>
          <p:nvPr/>
        </p:nvSpPr>
        <p:spPr>
          <a:xfrm>
            <a:off x="1076956" y="530872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and CAN FD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8E368-5A1D-1E19-89EE-A99533E90574}"/>
              </a:ext>
            </a:extLst>
          </p:cNvPr>
          <p:cNvSpPr txBox="1"/>
          <p:nvPr/>
        </p:nvSpPr>
        <p:spPr>
          <a:xfrm>
            <a:off x="4046174" y="5259954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UART/EUSART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63CC5-9D2F-9344-F204-7046E0B48F63}"/>
              </a:ext>
            </a:extLst>
          </p:cNvPr>
          <p:cNvSpPr txBox="1"/>
          <p:nvPr/>
        </p:nvSpPr>
        <p:spPr>
          <a:xfrm>
            <a:off x="7057182" y="525995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4EC0F-EC8F-51DC-BD88-89B5714FE92F}"/>
              </a:ext>
            </a:extLst>
          </p:cNvPr>
          <p:cNvSpPr txBox="1"/>
          <p:nvPr/>
        </p:nvSpPr>
        <p:spPr>
          <a:xfrm>
            <a:off x="9923793" y="5275641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MaxTouch</a:t>
            </a:r>
            <a:endParaRPr lang="en-US" dirty="0"/>
          </a:p>
        </p:txBody>
      </p:sp>
      <p:pic>
        <p:nvPicPr>
          <p:cNvPr id="3" name="Picture 2" descr="A diagram of a basic uart network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3ACF020-EA31-1C4F-8CB1-3E00DE48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21" y="3002276"/>
            <a:ext cx="2840849" cy="2026324"/>
          </a:xfrm>
          <a:prstGeom prst="rect">
            <a:avLst/>
          </a:prstGeom>
        </p:spPr>
      </p:pic>
      <p:pic>
        <p:nvPicPr>
          <p:cNvPr id="5" name="Picture 4" descr="A black square object with white tex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E594193-61BA-314D-BC89-6481C6C4E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477" y="2983449"/>
            <a:ext cx="2021272" cy="2026324"/>
          </a:xfrm>
          <a:prstGeom prst="rect">
            <a:avLst/>
          </a:prstGeom>
        </p:spPr>
      </p:pic>
      <p:pic>
        <p:nvPicPr>
          <p:cNvPr id="7" name="Picture 6" descr="A close-up of a red electronic board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A83B1FDA-6418-D4AC-4EB8-E41D172A1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214251" y="2873903"/>
            <a:ext cx="2718515" cy="1676820"/>
          </a:xfrm>
          <a:prstGeom prst="rect">
            <a:avLst/>
          </a:prstGeom>
        </p:spPr>
      </p:pic>
      <p:pic>
        <p:nvPicPr>
          <p:cNvPr id="9" name="Picture 8" descr="A close-up of a tablet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BDC2013-D508-9110-B2CD-5FDE42FB0F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9111675" y="2670043"/>
            <a:ext cx="2830976" cy="1886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03E619-7922-18A8-713A-5D8951F3B174}"/>
              </a:ext>
            </a:extLst>
          </p:cNvPr>
          <p:cNvSpPr txBox="1"/>
          <p:nvPr/>
        </p:nvSpPr>
        <p:spPr>
          <a:xfrm>
            <a:off x="728473" y="5974234"/>
            <a:ext cx="992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on the product image in order to be redirected.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9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535D196-9094-3F6F-6E92-7B4DB36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33D0451-9706-FCBF-C5A9-FD6E7E770F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9896" y="53231"/>
            <a:ext cx="10671175" cy="1356578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A454F-CF39-CA0A-3A87-0AE442E00C62}"/>
              </a:ext>
            </a:extLst>
          </p:cNvPr>
          <p:cNvSpPr txBox="1"/>
          <p:nvPr/>
        </p:nvSpPr>
        <p:spPr>
          <a:xfrm>
            <a:off x="1289338" y="5247760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LDO</a:t>
            </a:r>
            <a:endParaRPr lang="en-US" i="0" u="none" strike="noStrike" dirty="0"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8E368-5A1D-1E19-89EE-A99533E90574}"/>
              </a:ext>
            </a:extLst>
          </p:cNvPr>
          <p:cNvSpPr txBox="1"/>
          <p:nvPr/>
        </p:nvSpPr>
        <p:spPr>
          <a:xfrm>
            <a:off x="3437381" y="5247759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Buck Convertor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63CC5-9D2F-9344-F204-7046E0B48F63}"/>
              </a:ext>
            </a:extLst>
          </p:cNvPr>
          <p:cNvSpPr txBox="1"/>
          <p:nvPr/>
        </p:nvSpPr>
        <p:spPr>
          <a:xfrm>
            <a:off x="6490909" y="525385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 Convertor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4EC0F-EC8F-51DC-BD88-89B5714FE92F}"/>
              </a:ext>
            </a:extLst>
          </p:cNvPr>
          <p:cNvSpPr txBox="1"/>
          <p:nvPr/>
        </p:nvSpPr>
        <p:spPr>
          <a:xfrm>
            <a:off x="9326385" y="526605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Battery Monitoring</a:t>
            </a:r>
          </a:p>
        </p:txBody>
      </p:sp>
      <p:pic>
        <p:nvPicPr>
          <p:cNvPr id="3" name="Picture 2" descr="A close-up of a microchip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9294D1-A98D-6C2B-0977-D8D9A4D8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96" y="2534319"/>
            <a:ext cx="1678040" cy="2525450"/>
          </a:xfrm>
          <a:prstGeom prst="rect">
            <a:avLst/>
          </a:prstGeom>
        </p:spPr>
      </p:pic>
      <p:pic>
        <p:nvPicPr>
          <p:cNvPr id="5" name="Picture 4" descr="A group of blue squares with white tex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4CE77659-B298-7BF1-E5B5-B73FED12B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855" y="3591306"/>
            <a:ext cx="3095625" cy="1333500"/>
          </a:xfrm>
          <a:prstGeom prst="rect">
            <a:avLst/>
          </a:prstGeom>
        </p:spPr>
      </p:pic>
      <p:pic>
        <p:nvPicPr>
          <p:cNvPr id="7" name="Picture 6" descr="A black square object with white text&#10;&#10;Description automatically generated">
            <a:extLst>
              <a:ext uri="{FF2B5EF4-FFF2-40B4-BE49-F238E27FC236}">
                <a16:creationId xmlns:a16="http://schemas.microsoft.com/office/drawing/2014/main" id="{80A6D56D-DBD5-6DD5-0BE0-81BD1B159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10569"/>
            <a:ext cx="2577489" cy="2300409"/>
          </a:xfrm>
          <a:prstGeom prst="rect">
            <a:avLst/>
          </a:prstGeom>
        </p:spPr>
      </p:pic>
      <p:pic>
        <p:nvPicPr>
          <p:cNvPr id="9" name="Picture 8" descr="A close-up of a microchip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26DDCD3E-7058-8A9D-4BD1-67B8B8BD4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0848" y="2912989"/>
            <a:ext cx="2672327" cy="2197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7B6B7B-8305-D6ED-4F54-AD063E96E04B}"/>
              </a:ext>
            </a:extLst>
          </p:cNvPr>
          <p:cNvSpPr txBox="1"/>
          <p:nvPr/>
        </p:nvSpPr>
        <p:spPr>
          <a:xfrm>
            <a:off x="728473" y="5974234"/>
            <a:ext cx="992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on the product image in order to be redirected.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2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535D196-9094-3F6F-6E92-7B4DB36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33D0451-9706-FCBF-C5A9-FD6E7E770F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9896" y="53231"/>
            <a:ext cx="10671175" cy="1356578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A454F-CF39-CA0A-3A87-0AE442E00C62}"/>
              </a:ext>
            </a:extLst>
          </p:cNvPr>
          <p:cNvSpPr txBox="1"/>
          <p:nvPr/>
        </p:nvSpPr>
        <p:spPr>
          <a:xfrm>
            <a:off x="1445153" y="527564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Inductive Position Sensor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8E368-5A1D-1E19-89EE-A99533E90574}"/>
              </a:ext>
            </a:extLst>
          </p:cNvPr>
          <p:cNvSpPr txBox="1"/>
          <p:nvPr/>
        </p:nvSpPr>
        <p:spPr>
          <a:xfrm>
            <a:off x="8262982" y="5321807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 Driver</a:t>
            </a:r>
          </a:p>
          <a:p>
            <a:endParaRPr lang="en-US" dirty="0"/>
          </a:p>
        </p:txBody>
      </p:sp>
      <p:pic>
        <p:nvPicPr>
          <p:cNvPr id="3" name="Picture 2" descr="A close-up of a circuit bo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10BF1BB-3B6B-7B3F-BCCF-ACB9651A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96" y="2499360"/>
            <a:ext cx="4028691" cy="2729439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6ECE657F-D5B1-408A-43DD-37B234EE2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96"/>
          <a:stretch/>
        </p:blipFill>
        <p:spPr>
          <a:xfrm>
            <a:off x="6630924" y="2499360"/>
            <a:ext cx="4686300" cy="2776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7328DB-4227-D54F-2804-A6496A63147D}"/>
              </a:ext>
            </a:extLst>
          </p:cNvPr>
          <p:cNvSpPr txBox="1"/>
          <p:nvPr/>
        </p:nvSpPr>
        <p:spPr>
          <a:xfrm>
            <a:off x="728473" y="5974234"/>
            <a:ext cx="992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on the product image in order to be redirected.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B33D0451-9706-FCBF-C5A9-FD6E7E77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822DC79F-1873-6DC7-5CAA-5BD97C56F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5" r="908" b="-2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74EC0F-EC8F-51DC-BD88-89B5714FE92F}"/>
              </a:ext>
            </a:extLst>
          </p:cNvPr>
          <p:cNvSpPr txBox="1"/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more here: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https://www.microchip.com/en-us/products/security 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535D196-9094-3F6F-6E92-7B4DB36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B33D0451-9706-FCBF-C5A9-FD6E7E77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</a:p>
        </p:txBody>
      </p:sp>
      <p:pic>
        <p:nvPicPr>
          <p:cNvPr id="3" name="Picture 2" descr="A close-up of a microchip&#10;&#10;Description automatically generated">
            <a:extLst>
              <a:ext uri="{FF2B5EF4-FFF2-40B4-BE49-F238E27FC236}">
                <a16:creationId xmlns:a16="http://schemas.microsoft.com/office/drawing/2014/main" id="{DDD03CB9-8946-6C0A-512C-2449D858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95" y="987425"/>
            <a:ext cx="5370385" cy="4873625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DA454F-CF39-CA0A-3A87-0AE442E00C62}"/>
              </a:ext>
            </a:extLst>
          </p:cNvPr>
          <p:cNvSpPr txBox="1"/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more here: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https://www.microchip.com/en-us/products/memory/serial-and-parallel-flash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360"/>
              </a:spcBef>
            </a:pPr>
            <a:endParaRPr lang="en-US" sz="1600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535D196-9094-3F6F-6E92-7B4DB36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7212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216</Words>
  <Application>Microsoft Office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Open Sans</vt:lpstr>
      <vt:lpstr>Sabon Next LT</vt:lpstr>
      <vt:lpstr>Times New Roman</vt:lpstr>
      <vt:lpstr>Office Theme</vt:lpstr>
      <vt:lpstr>gas meter Block diagram  Reference design</vt:lpstr>
      <vt:lpstr>PowerPoint Presentation</vt:lpstr>
      <vt:lpstr>Simple Implementation</vt:lpstr>
      <vt:lpstr>Wireless Transmission Solutions</vt:lpstr>
      <vt:lpstr>Wired Transmission Solutions</vt:lpstr>
      <vt:lpstr>Power Solutions</vt:lpstr>
      <vt:lpstr>Flow Control</vt:lpstr>
      <vt:lpstr>Security</vt:lpstr>
      <vt:lpstr>Flash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meter Reference design</dc:title>
  <dc:subject/>
  <dc:creator>Vlad-Catalin Manole - M66089</dc:creator>
  <cp:lastModifiedBy>Vlad-Catalin Manole - M66089</cp:lastModifiedBy>
  <cp:revision>13</cp:revision>
  <dcterms:created xsi:type="dcterms:W3CDTF">2023-09-05T10:54:35Z</dcterms:created>
  <dcterms:modified xsi:type="dcterms:W3CDTF">2023-09-14T07:43:27Z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