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72" r:id="rId4"/>
    <p:sldId id="269" r:id="rId5"/>
    <p:sldId id="270" r:id="rId6"/>
    <p:sldId id="271" r:id="rId7"/>
    <p:sldId id="273" r:id="rId8"/>
    <p:sldId id="274" r:id="rId9"/>
    <p:sldId id="275" r:id="rId10"/>
    <p:sldId id="268" r:id="rId11"/>
  </p:sldIdLst>
  <p:sldSz cx="12192000" cy="6858000"/>
  <p:notesSz cx="6858000" cy="12192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30" autoAdjust="0"/>
  </p:normalViewPr>
  <p:slideViewPr>
    <p:cSldViewPr>
      <p:cViewPr varScale="1">
        <p:scale>
          <a:sx n="92" d="100"/>
          <a:sy n="92" d="100"/>
        </p:scale>
        <p:origin x="1278" y="78"/>
      </p:cViewPr>
      <p:guideLst>
        <p:guide orient="horz" pos="202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A242AE38-3373-42E2-A270-8C73F2CAEA2E}" type="datetimeFigureOut">
              <a:rPr lang="ru-RU" smtClean="0"/>
              <a:t>21.05.2025</a:t>
            </a:fld>
            <a:endParaRPr lang="ru-RU"/>
          </a:p>
        </p:txBody>
      </p:sp>
      <p:sp>
        <p:nvSpPr>
          <p:cNvPr id="4" name="Образ слайда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169E75D0-8CF6-4356-A87C-05FFDED00BAF}" type="slidenum">
              <a:rPr lang="ru-RU" smtClean="0"/>
              <a:t>‹#›</a:t>
            </a:fld>
            <a:endParaRPr lang="ru-RU"/>
          </a:p>
        </p:txBody>
      </p:sp>
    </p:spTree>
    <p:extLst>
      <p:ext uri="{BB962C8B-B14F-4D97-AF65-F5344CB8AC3E}">
        <p14:creationId xmlns:p14="http://schemas.microsoft.com/office/powerpoint/2010/main" val="204109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Меня зовут Мехоношин Владислав Антонович, и я представляю вашему вниманию курсовую работу на тему: «Создание математической модели процесса электроэрозионной обработки для симулятора электроэрозионного станка».</a:t>
            </a:r>
          </a:p>
        </p:txBody>
      </p:sp>
      <p:sp>
        <p:nvSpPr>
          <p:cNvPr id="4" name="Номер слайда 3"/>
          <p:cNvSpPr>
            <a:spLocks noGrp="1"/>
          </p:cNvSpPr>
          <p:nvPr>
            <p:ph type="sldNum" sz="quarter" idx="5"/>
          </p:nvPr>
        </p:nvSpPr>
        <p:spPr/>
        <p:txBody>
          <a:bodyPr/>
          <a:lstStyle/>
          <a:p>
            <a:fld id="{169E75D0-8CF6-4356-A87C-05FFDED00BAF}" type="slidenum">
              <a:rPr lang="ru-RU" smtClean="0"/>
              <a:t>1</a:t>
            </a:fld>
            <a:endParaRPr lang="ru-RU"/>
          </a:p>
        </p:txBody>
      </p:sp>
    </p:spTree>
    <p:extLst>
      <p:ext uri="{BB962C8B-B14F-4D97-AF65-F5344CB8AC3E}">
        <p14:creationId xmlns:p14="http://schemas.microsoft.com/office/powerpoint/2010/main" val="337710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ходе проектирования симулятора электроэрозионного станка возникла острая необходимость в математической модели описывающей процесс электрической эрозии.</a:t>
            </a:r>
          </a:p>
        </p:txBody>
      </p:sp>
      <p:sp>
        <p:nvSpPr>
          <p:cNvPr id="4" name="Номер слайда 3"/>
          <p:cNvSpPr>
            <a:spLocks noGrp="1"/>
          </p:cNvSpPr>
          <p:nvPr>
            <p:ph type="sldNum" sz="quarter" idx="5"/>
          </p:nvPr>
        </p:nvSpPr>
        <p:spPr/>
        <p:txBody>
          <a:bodyPr/>
          <a:lstStyle/>
          <a:p>
            <a:fld id="{169E75D0-8CF6-4356-A87C-05FFDED00BAF}" type="slidenum">
              <a:rPr lang="ru-RU" smtClean="0"/>
              <a:t>2</a:t>
            </a:fld>
            <a:endParaRPr lang="ru-RU"/>
          </a:p>
        </p:txBody>
      </p:sp>
    </p:spTree>
    <p:extLst>
      <p:ext uri="{BB962C8B-B14F-4D97-AF65-F5344CB8AC3E}">
        <p14:creationId xmlns:p14="http://schemas.microsoft.com/office/powerpoint/2010/main" val="404305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18DAF-6912-86FB-EFC6-E105D5D0FFAF}"/>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6DDFC56-790E-C8A5-0780-D8A552BEF833}"/>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0B53C165-0592-EDB1-CACC-C7935EFAC409}"/>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CDDE0F12-2B78-0CF0-2B0B-24B3F66A2346}"/>
              </a:ext>
            </a:extLst>
          </p:cNvPr>
          <p:cNvSpPr>
            <a:spLocks noGrp="1"/>
          </p:cNvSpPr>
          <p:nvPr>
            <p:ph type="sldNum" sz="quarter" idx="5"/>
          </p:nvPr>
        </p:nvSpPr>
        <p:spPr/>
        <p:txBody>
          <a:bodyPr/>
          <a:lstStyle/>
          <a:p>
            <a:fld id="{169E75D0-8CF6-4356-A87C-05FFDED00BAF}" type="slidenum">
              <a:rPr lang="ru-RU" smtClean="0"/>
              <a:t>3</a:t>
            </a:fld>
            <a:endParaRPr lang="ru-RU"/>
          </a:p>
        </p:txBody>
      </p:sp>
    </p:spTree>
    <p:extLst>
      <p:ext uri="{BB962C8B-B14F-4D97-AF65-F5344CB8AC3E}">
        <p14:creationId xmlns:p14="http://schemas.microsoft.com/office/powerpoint/2010/main" val="35277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dirty="0"/>
              <a:t>Электроэрозионная обработка – это процесс удаления материала с электропроводящей заготовки под действием серии быстрых электрических разрядов между электродом-инструментом и заготовкой в среде диэлектрической жидкости. Электрическая энергия преобразуется в тепловую, что приводит к плавлению, испарению и последующему выбросу материала из зоны обработки. Моделирование этого процесса сопряжено со значительными трудностями. Это </a:t>
            </a:r>
            <a:r>
              <a:rPr lang="ru-RU" dirty="0" err="1"/>
              <a:t>мультифизический</a:t>
            </a:r>
            <a:r>
              <a:rPr lang="ru-RU" dirty="0"/>
              <a:t> процесс, где одновременно протекают тепловые, электрические и гидродинамические явления. Кроме того, процесс носит стохастический характер, а прямое наблюдение явлений в межэлектродном зазоре затруднено. Для симуляторов также критически важна производительность модели.</a:t>
            </a:r>
          </a:p>
        </p:txBody>
      </p:sp>
      <p:sp>
        <p:nvSpPr>
          <p:cNvPr id="4" name="Номер слайда 3"/>
          <p:cNvSpPr>
            <a:spLocks noGrp="1"/>
          </p:cNvSpPr>
          <p:nvPr>
            <p:ph type="sldNum" sz="quarter" idx="5"/>
          </p:nvPr>
        </p:nvSpPr>
        <p:spPr/>
        <p:txBody>
          <a:bodyPr/>
          <a:lstStyle/>
          <a:p>
            <a:fld id="{169E75D0-8CF6-4356-A87C-05FFDED00BAF}" type="slidenum">
              <a:rPr lang="ru-RU" smtClean="0"/>
              <a:t>4</a:t>
            </a:fld>
            <a:endParaRPr lang="ru-RU"/>
          </a:p>
        </p:txBody>
      </p:sp>
    </p:spTree>
    <p:extLst>
      <p:ext uri="{BB962C8B-B14F-4D97-AF65-F5344CB8AC3E}">
        <p14:creationId xmlns:p14="http://schemas.microsoft.com/office/powerpoint/2010/main" val="272290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анализа различных подходов, включая детальные физические и эмпирические модели, для данной работы была выбрана модель, основанная на энергетическом балансе единичного электрического разряда. Такой подход позволяет напрямую оценить объем удаляемого за один разряд материала и представляет собой хороший компромисс между точностью и вычислительной сложностью, что важно для симуляторов. Ключевая формула модели для расчета объема материала, удаляемого за один импульс, представлена на слайде. Она связывает эффективную энергию разряда </a:t>
            </a:r>
            <a:r>
              <a:rPr lang="ru-RU" dirty="0" err="1">
                <a:effectLst/>
              </a:rPr>
              <a:t>Erem</a:t>
            </a:r>
            <a:r>
              <a:rPr lang="ru-RU" dirty="0"/>
              <a:t>​ с теплофизическими свойствами материала, такими как плотность, теплоты плавления и испарения, удельная теплоемкость, температуры фазовых переходов, а также учитывает долю материала, удаляемого испарением, через коэффициент альфа.</a:t>
            </a:r>
          </a:p>
        </p:txBody>
      </p:sp>
      <p:sp>
        <p:nvSpPr>
          <p:cNvPr id="4" name="Номер слайда 3"/>
          <p:cNvSpPr>
            <a:spLocks noGrp="1"/>
          </p:cNvSpPr>
          <p:nvPr>
            <p:ph type="sldNum" sz="quarter" idx="5"/>
          </p:nvPr>
        </p:nvSpPr>
        <p:spPr/>
        <p:txBody>
          <a:bodyPr/>
          <a:lstStyle/>
          <a:p>
            <a:fld id="{169E75D0-8CF6-4356-A87C-05FFDED00BAF}" type="slidenum">
              <a:rPr lang="ru-RU" smtClean="0"/>
              <a:t>5</a:t>
            </a:fld>
            <a:endParaRPr lang="ru-RU"/>
          </a:p>
        </p:txBody>
      </p:sp>
    </p:spTree>
    <p:extLst>
      <p:ext uri="{BB962C8B-B14F-4D97-AF65-F5344CB8AC3E}">
        <p14:creationId xmlns:p14="http://schemas.microsoft.com/office/powerpoint/2010/main" val="283452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136CA-B66D-B668-CA9A-4BC33594E22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4EBD6A19-5C31-ADB9-BA8E-1D04F0D90D17}"/>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A9425E2B-0265-03D4-FD72-423A9520DE2D}"/>
              </a:ext>
            </a:extLst>
          </p:cNvPr>
          <p:cNvSpPr>
            <a:spLocks noGrp="1"/>
          </p:cNvSpPr>
          <p:nvPr>
            <p:ph type="body" idx="1"/>
          </p:nvPr>
        </p:nvSpPr>
        <p:spPr/>
        <p:txBody>
          <a:bodyPr/>
          <a:lstStyle/>
          <a:p>
            <a:r>
              <a:rPr lang="ru-RU" dirty="0"/>
              <a:t>Алгоритм работы реализованной модели включает несколько ключевых этапов. Сначала производится инициализация всех входных данных: свойств материала, параметров процесса ЭЭО, геометрических размеров и настроечных коэффициентов модели, таких как </a:t>
            </a:r>
            <a:r>
              <a:rPr lang="ru-RU" dirty="0" err="1">
                <a:effectLst/>
              </a:rPr>
              <a:t>Ca</a:t>
            </a:r>
            <a:r>
              <a:rPr lang="ru-RU" dirty="0"/>
              <a:t>​ и </a:t>
            </a:r>
            <a:r>
              <a:rPr lang="ru-RU" dirty="0">
                <a:effectLst/>
              </a:rPr>
              <a:t>α</a:t>
            </a:r>
            <a:r>
              <a:rPr lang="ru-RU" dirty="0" err="1">
                <a:effectLst/>
              </a:rPr>
              <a:t>factor</a:t>
            </a:r>
            <a:r>
              <a:rPr lang="ru-RU" dirty="0"/>
              <a:t>​. Затем рассчитывается объем материала, удаляемый за один единичный импульс, по формуле, представленной ранее. Далее, для каждого моделируемого кратера, на основе заданного количества электрических разрядов, вычисляется суммарный удаленный объем и, как следствие, глубина кратера. После этого все геометрические данные масштабируются для корректной визуализации. На заключительном этапе генерируется скрипт для программы </a:t>
            </a:r>
            <a:r>
              <a:rPr lang="ru-RU" dirty="0" err="1"/>
              <a:t>OpenSCAD</a:t>
            </a:r>
            <a:r>
              <a:rPr lang="ru-RU" dirty="0"/>
              <a:t>, который описывает 3D-модель заготовки с полученными кратерами, и результаты выводятся пользователю.</a:t>
            </a:r>
          </a:p>
        </p:txBody>
      </p:sp>
      <p:sp>
        <p:nvSpPr>
          <p:cNvPr id="4" name="Номер слайда 3">
            <a:extLst>
              <a:ext uri="{FF2B5EF4-FFF2-40B4-BE49-F238E27FC236}">
                <a16:creationId xmlns:a16="http://schemas.microsoft.com/office/drawing/2014/main" id="{3790A45C-0703-C29F-74F5-B274B412BD9D}"/>
              </a:ext>
            </a:extLst>
          </p:cNvPr>
          <p:cNvSpPr>
            <a:spLocks noGrp="1"/>
          </p:cNvSpPr>
          <p:nvPr>
            <p:ph type="sldNum" sz="quarter" idx="5"/>
          </p:nvPr>
        </p:nvSpPr>
        <p:spPr/>
        <p:txBody>
          <a:bodyPr/>
          <a:lstStyle/>
          <a:p>
            <a:fld id="{169E75D0-8CF6-4356-A87C-05FFDED00BAF}" type="slidenum">
              <a:rPr lang="ru-RU" smtClean="0"/>
              <a:t>6</a:t>
            </a:fld>
            <a:endParaRPr lang="ru-RU"/>
          </a:p>
        </p:txBody>
      </p:sp>
    </p:spTree>
    <p:extLst>
      <p:ext uri="{BB962C8B-B14F-4D97-AF65-F5344CB8AC3E}">
        <p14:creationId xmlns:p14="http://schemas.microsoft.com/office/powerpoint/2010/main" val="152579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F6185-7566-39A5-1B6B-88036B39364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4596C58-8509-9524-5576-96E9DA973849}"/>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8A9AFAFA-0FA5-3ADA-2DB2-D32160F7B86D}"/>
              </a:ext>
            </a:extLst>
          </p:cNvPr>
          <p:cNvSpPr>
            <a:spLocks noGrp="1"/>
          </p:cNvSpPr>
          <p:nvPr>
            <p:ph type="body" idx="1"/>
          </p:nvPr>
        </p:nvSpPr>
        <p:spPr/>
        <p:txBody>
          <a:bodyPr/>
          <a:lstStyle/>
          <a:p>
            <a:r>
              <a:rPr lang="ru-RU" dirty="0"/>
              <a:t>Программный прототип модели был реализован на языке Python. Выбор этого языка обусловлен его гибкостью и наличием удобных средств для работы с данными. Структурно скрипт включает модули для определения входных параметров, функцию для расчета объема удаляемого материала за один импульс согласно выбранной модели, логику для расчета итоговых глубин кратеров на основе суммарного числа разрядов, а также функцию, ответственную за генерацию кода для последующей 3D-визуализации. Для визуализации результатов моделирования была выбрана система параметрического твердотельного моделирования </a:t>
            </a:r>
            <a:r>
              <a:rPr lang="ru-RU" dirty="0" err="1"/>
              <a:t>OpenSCAD</a:t>
            </a:r>
            <a:r>
              <a:rPr lang="ru-RU" dirty="0"/>
              <a:t>, так как она позволяет создавать 3D-модели на основе текстового описания.</a:t>
            </a:r>
          </a:p>
        </p:txBody>
      </p:sp>
      <p:sp>
        <p:nvSpPr>
          <p:cNvPr id="4" name="Номер слайда 3">
            <a:extLst>
              <a:ext uri="{FF2B5EF4-FFF2-40B4-BE49-F238E27FC236}">
                <a16:creationId xmlns:a16="http://schemas.microsoft.com/office/drawing/2014/main" id="{369838F7-85F3-17D1-09A6-2640ED13550A}"/>
              </a:ext>
            </a:extLst>
          </p:cNvPr>
          <p:cNvSpPr>
            <a:spLocks noGrp="1"/>
          </p:cNvSpPr>
          <p:nvPr>
            <p:ph type="sldNum" sz="quarter" idx="5"/>
          </p:nvPr>
        </p:nvSpPr>
        <p:spPr/>
        <p:txBody>
          <a:bodyPr/>
          <a:lstStyle/>
          <a:p>
            <a:fld id="{169E75D0-8CF6-4356-A87C-05FFDED00BAF}" type="slidenum">
              <a:rPr lang="ru-RU" smtClean="0"/>
              <a:t>7</a:t>
            </a:fld>
            <a:endParaRPr lang="ru-RU"/>
          </a:p>
        </p:txBody>
      </p:sp>
    </p:spTree>
    <p:extLst>
      <p:ext uri="{BB962C8B-B14F-4D97-AF65-F5344CB8AC3E}">
        <p14:creationId xmlns:p14="http://schemas.microsoft.com/office/powerpoint/2010/main" val="407702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664E1-993A-D966-C9FC-E992EFACA24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A36F555-D930-EF13-6174-1FBF042E0203}"/>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1CC67295-1E88-B7F0-8ECF-0444B828EAD7}"/>
              </a:ext>
            </a:extLst>
          </p:cNvPr>
          <p:cNvSpPr>
            <a:spLocks noGrp="1"/>
          </p:cNvSpPr>
          <p:nvPr>
            <p:ph type="body" idx="1"/>
          </p:nvPr>
        </p:nvSpPr>
        <p:spPr/>
        <p:txBody>
          <a:bodyPr/>
          <a:lstStyle/>
          <a:p>
            <a:r>
              <a:rPr lang="ru-RU" dirty="0"/>
              <a:t>Для демонстрации работоспособности модели был проведен вычислительный эксперимент. Его целью было смоделировать формирование кратеров на заготовке из стали C45 и показать, как количество электрических разрядов влияет на глубину эрозии. В симуляции использовались следующие параметры: напряжение импульса 160 Вольт, сила тока 8 Ампер, длительность импульса 100 микросекунд. Коэффициент использования энергии </a:t>
            </a:r>
            <a:r>
              <a:rPr lang="ru-RU" dirty="0" err="1">
                <a:effectLst/>
              </a:rPr>
              <a:t>Ca</a:t>
            </a:r>
            <a:r>
              <a:rPr lang="ru-RU" dirty="0"/>
              <a:t>​ был принят равным 1%, а доля материала, удаляемого испарением </a:t>
            </a:r>
            <a:r>
              <a:rPr lang="ru-RU" dirty="0">
                <a:effectLst/>
              </a:rPr>
              <a:t>α</a:t>
            </a:r>
            <a:r>
              <a:rPr lang="ru-RU" dirty="0" err="1">
                <a:effectLst/>
              </a:rPr>
              <a:t>factor</a:t>
            </a:r>
            <a:r>
              <a:rPr lang="ru-RU" dirty="0"/>
              <a:t>​, – 10%. Моделировалось три кратера, для которых было задано 10 тысяч, 50 тысяч и 100 тысяч электрических разрядов соответственно.</a:t>
            </a:r>
          </a:p>
        </p:txBody>
      </p:sp>
      <p:sp>
        <p:nvSpPr>
          <p:cNvPr id="4" name="Номер слайда 3">
            <a:extLst>
              <a:ext uri="{FF2B5EF4-FFF2-40B4-BE49-F238E27FC236}">
                <a16:creationId xmlns:a16="http://schemas.microsoft.com/office/drawing/2014/main" id="{0940BAC2-2057-A846-42BF-735D1F314C11}"/>
              </a:ext>
            </a:extLst>
          </p:cNvPr>
          <p:cNvSpPr>
            <a:spLocks noGrp="1"/>
          </p:cNvSpPr>
          <p:nvPr>
            <p:ph type="sldNum" sz="quarter" idx="5"/>
          </p:nvPr>
        </p:nvSpPr>
        <p:spPr/>
        <p:txBody>
          <a:bodyPr/>
          <a:lstStyle/>
          <a:p>
            <a:fld id="{169E75D0-8CF6-4356-A87C-05FFDED00BAF}" type="slidenum">
              <a:rPr lang="ru-RU" smtClean="0"/>
              <a:t>8</a:t>
            </a:fld>
            <a:endParaRPr lang="ru-RU"/>
          </a:p>
        </p:txBody>
      </p:sp>
    </p:spTree>
    <p:extLst>
      <p:ext uri="{BB962C8B-B14F-4D97-AF65-F5344CB8AC3E}">
        <p14:creationId xmlns:p14="http://schemas.microsoft.com/office/powerpoint/2010/main" val="351267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93F6A-3038-EFC1-D349-AA4C978CDE4E}"/>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3FD6363-0DE2-988D-CD31-7E6013603426}"/>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3AA564A-2960-B726-18DA-84D8F6B7E25C}"/>
              </a:ext>
            </a:extLst>
          </p:cNvPr>
          <p:cNvSpPr>
            <a:spLocks noGrp="1"/>
          </p:cNvSpPr>
          <p:nvPr>
            <p:ph type="body" idx="1"/>
          </p:nvPr>
        </p:nvSpPr>
        <p:spPr/>
        <p:txBody>
          <a:bodyPr/>
          <a:lstStyle/>
          <a:p>
            <a:r>
              <a:rPr lang="ru-RU" dirty="0"/>
              <a:t>Для демонстрации работоспособности модели был проведен вычислительный эксперимент. Его целью было смоделировать формирование кратеров на заготовке из стали C45 и показать, как количество электрических разрядов влияет на глубину эрозии. В симуляции использовались следующие параметры: напряжение импульса 160 Вольт, сила тока 8 Ампер, длительность импульса 100 микросекунд. Коэффициент использования энергии </a:t>
            </a:r>
            <a:r>
              <a:rPr lang="ru-RU" dirty="0" err="1">
                <a:effectLst/>
              </a:rPr>
              <a:t>Ca</a:t>
            </a:r>
            <a:r>
              <a:rPr lang="ru-RU" dirty="0"/>
              <a:t>​ был принят равным 1%, а доля материала, удаляемого испарением </a:t>
            </a:r>
            <a:r>
              <a:rPr lang="ru-RU" dirty="0">
                <a:effectLst/>
              </a:rPr>
              <a:t>α</a:t>
            </a:r>
            <a:r>
              <a:rPr lang="ru-RU" dirty="0" err="1">
                <a:effectLst/>
              </a:rPr>
              <a:t>factor</a:t>
            </a:r>
            <a:r>
              <a:rPr lang="ru-RU" dirty="0"/>
              <a:t>​, – 10%. Моделировалось три кратера, для которых было задано 10 тысяч, 50 тысяч и 100 тысяч электрических разрядов соответственно.</a:t>
            </a:r>
          </a:p>
        </p:txBody>
      </p:sp>
      <p:sp>
        <p:nvSpPr>
          <p:cNvPr id="4" name="Номер слайда 3">
            <a:extLst>
              <a:ext uri="{FF2B5EF4-FFF2-40B4-BE49-F238E27FC236}">
                <a16:creationId xmlns:a16="http://schemas.microsoft.com/office/drawing/2014/main" id="{7321EC57-6A26-057A-DC3E-496B8D9327B5}"/>
              </a:ext>
            </a:extLst>
          </p:cNvPr>
          <p:cNvSpPr>
            <a:spLocks noGrp="1"/>
          </p:cNvSpPr>
          <p:nvPr>
            <p:ph type="sldNum" sz="quarter" idx="5"/>
          </p:nvPr>
        </p:nvSpPr>
        <p:spPr/>
        <p:txBody>
          <a:bodyPr/>
          <a:lstStyle/>
          <a:p>
            <a:fld id="{169E75D0-8CF6-4356-A87C-05FFDED00BAF}" type="slidenum">
              <a:rPr lang="ru-RU" smtClean="0"/>
              <a:t>9</a:t>
            </a:fld>
            <a:endParaRPr lang="ru-RU"/>
          </a:p>
        </p:txBody>
      </p:sp>
    </p:spTree>
    <p:extLst>
      <p:ext uri="{BB962C8B-B14F-4D97-AF65-F5344CB8AC3E}">
        <p14:creationId xmlns:p14="http://schemas.microsoft.com/office/powerpoint/2010/main" val="203424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Образец заголовка</a:t>
            </a:r>
            <a:endParaRPr/>
          </a:p>
        </p:txBody>
      </p:sp>
      <p:sp>
        <p:nvSpPr>
          <p:cNvPr id="5"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8724900" y="365125"/>
            <a:ext cx="2628900" cy="5811838"/>
          </a:xfrm>
        </p:spPr>
        <p:txBody>
          <a:bodyPr vert="eaVert"/>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1850" y="1709738"/>
            <a:ext cx="10515600" cy="2852737"/>
          </a:xfrm>
        </p:spPr>
        <p:txBody>
          <a:bodyPr anchor="b"/>
          <a:lstStyle>
            <a:lvl1pPr>
              <a:defRPr sz="6000"/>
            </a:lvl1pPr>
          </a:lstStyle>
          <a:p>
            <a:pPr>
              <a:defRPr/>
            </a:pPr>
            <a:r>
              <a:rPr lang="ru-RU"/>
              <a:t>Образец заголовка</a:t>
            </a:r>
            <a:endParaRPr/>
          </a:p>
        </p:txBody>
      </p:sp>
      <p:sp>
        <p:nvSpPr>
          <p:cNvPr id="5" name="Текст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sz="half" idx="1"/>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Объект 3"/>
          <p:cNvSpPr>
            <a:spLocks noGrp="1"/>
          </p:cNvSpPr>
          <p:nvPr>
            <p:ph sz="half" idx="2"/>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365125"/>
            <a:ext cx="10515600" cy="1325563"/>
          </a:xfrm>
        </p:spPr>
        <p:txBody>
          <a:bodyPr/>
          <a:lstStyle/>
          <a:p>
            <a:pPr>
              <a:defRPr/>
            </a:pPr>
            <a:r>
              <a:rPr lang="ru-RU"/>
              <a:t>Образец заголовка</a:t>
            </a:r>
            <a:endParaRPr/>
          </a:p>
        </p:txBody>
      </p:sp>
      <p:sp>
        <p:nvSpPr>
          <p:cNvPr id="5" name="Текст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p:cNvSpPr>
            <a:spLocks noGrp="1"/>
          </p:cNvSpPr>
          <p:nvPr>
            <p:ph sz="half" idx="2"/>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Текст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p:cNvSpPr>
            <a:spLocks noGrp="1"/>
          </p:cNvSpPr>
          <p:nvPr>
            <p:ph sz="quarter" idx="4"/>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9" name="Дата 6"/>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Дата 2"/>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5" name="Объект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5" name="Рисунок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06C7C42B-5FFE-4D44-BBB5-AB078492E219}" type="datetimeFigureOut">
              <a:rPr lang="ru-RU"/>
              <a:t>21.05.2025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5" name="Текст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C7C42B-5FFE-4D44-BBB5-AB078492E219}" type="datetimeFigureOut">
              <a:rPr lang="ru-RU"/>
              <a:t>21.05.2025</a:t>
            </a:fld>
            <a:endParaRPr lang="ru-RU"/>
          </a:p>
        </p:txBody>
      </p:sp>
      <p:sp>
        <p:nvSpPr>
          <p:cNvPr id="7" name="Нижний колонтитул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5407871-9FBF-4BBB-895A-2502942BAC5D}"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81818B"/>
        </a:solidFill>
        <a:effectLst/>
      </p:bgPr>
    </p:bg>
    <p:spTree>
      <p:nvGrpSpPr>
        <p:cNvPr id="1" name=""/>
        <p:cNvGrpSpPr/>
        <p:nvPr/>
      </p:nvGrpSpPr>
      <p:grpSpPr bwMode="auto">
        <a:xfrm>
          <a:off x="0" y="0"/>
          <a:ext cx="0" cy="0"/>
          <a:chOff x="0" y="0"/>
          <a:chExt cx="0" cy="0"/>
        </a:xfrm>
      </p:grpSpPr>
      <p:sp>
        <p:nvSpPr>
          <p:cNvPr id="6" name="TextBox 16"/>
          <p:cNvSpPr>
            <a:spLocks/>
          </p:cNvSpPr>
          <p:nvPr/>
        </p:nvSpPr>
        <p:spPr bwMode="auto">
          <a:xfrm>
            <a:off x="7517004" y="5846324"/>
            <a:ext cx="4427795" cy="523220"/>
          </a:xfrm>
          <a:prstGeom prst="rect">
            <a:avLst/>
          </a:prstGeom>
          <a:noFill/>
        </p:spPr>
        <p:txBody>
          <a:bodyPr wrap="square" rtlCol="0">
            <a:spAutoFit/>
          </a:bodyPr>
          <a:lstStyle/>
          <a:p>
            <a:pPr lvl="0">
              <a:spcBef>
                <a:spcPts val="0"/>
              </a:spcBef>
              <a:defRPr/>
            </a:pPr>
            <a:r>
              <a:rPr lang="ru-RU" sz="1400" b="1" dirty="0">
                <a:solidFill>
                  <a:schemeClr val="bg1"/>
                </a:solidFill>
                <a:latin typeface="Roboto Medium"/>
                <a:cs typeface="Arial"/>
              </a:rPr>
              <a:t>Докладчик: </a:t>
            </a:r>
            <a:br>
              <a:rPr lang="ru-RU" sz="1400" b="1" dirty="0">
                <a:solidFill>
                  <a:schemeClr val="bg1"/>
                </a:solidFill>
                <a:latin typeface="Roboto Medium"/>
                <a:cs typeface="Arial"/>
              </a:rPr>
            </a:br>
            <a:r>
              <a:rPr lang="ru-RU" sz="1400" b="1" dirty="0">
                <a:solidFill>
                  <a:schemeClr val="bg1"/>
                </a:solidFill>
                <a:latin typeface="Roboto Medium"/>
                <a:cs typeface="Arial"/>
              </a:rPr>
              <a:t>Мехоношин В.А., студент гр. РИС-24-1м</a:t>
            </a:r>
            <a:endParaRPr dirty="0"/>
          </a:p>
        </p:txBody>
      </p:sp>
      <p:sp>
        <p:nvSpPr>
          <p:cNvPr id="9" name="TextBox 17"/>
          <p:cNvSpPr>
            <a:spLocks/>
          </p:cNvSpPr>
          <p:nvPr/>
        </p:nvSpPr>
        <p:spPr bwMode="auto">
          <a:xfrm>
            <a:off x="335360" y="3095953"/>
            <a:ext cx="9721080" cy="1384995"/>
          </a:xfrm>
          <a:prstGeom prst="rect">
            <a:avLst/>
          </a:prstGeom>
          <a:noFill/>
        </p:spPr>
        <p:txBody>
          <a:bodyPr wrap="square" rtlCol="0">
            <a:spAutoFit/>
          </a:bodyPr>
          <a:lstStyle/>
          <a:p>
            <a:pPr>
              <a:defRPr/>
            </a:pPr>
            <a:r>
              <a:rPr lang="ru-RU" sz="2800" b="1" dirty="0">
                <a:solidFill>
                  <a:schemeClr val="bg1"/>
                </a:solidFill>
                <a:latin typeface="Roboto Medium"/>
              </a:rPr>
              <a:t>Создание математической модели процесса электроэрозионной обработки для симулятора электроэрозионного станка</a:t>
            </a:r>
            <a:endParaRPr lang="ru-RU" dirty="0">
              <a:solidFill>
                <a:schemeClr val="bg1"/>
              </a:solidFill>
              <a:latin typeface="Roboto" panose="02000000000000000000" pitchFamily="2" charset="0"/>
              <a:ea typeface="Roboto" panose="02000000000000000000" pitchFamily="2" charset="0"/>
              <a:cs typeface="Roboto"/>
            </a:endParaRPr>
          </a:p>
        </p:txBody>
      </p:sp>
      <p:pic>
        <p:nvPicPr>
          <p:cNvPr id="10" name="Рисунок 9"/>
          <p:cNvPicPr>
            <a:picLocks noChangeAspect="1"/>
          </p:cNvPicPr>
          <p:nvPr/>
        </p:nvPicPr>
        <p:blipFill>
          <a:blip r:embed="rId3"/>
          <a:stretch/>
        </p:blipFill>
        <p:spPr bwMode="auto">
          <a:xfrm>
            <a:off x="407369" y="332656"/>
            <a:ext cx="2160240" cy="5489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rgbClr val="81818B"/>
        </a:solidFill>
        <a:effectLst/>
      </p:bgPr>
    </p:bg>
    <p:spTree>
      <p:nvGrpSpPr>
        <p:cNvPr id="1" name="">
          <a:extLst>
            <a:ext uri="{FF2B5EF4-FFF2-40B4-BE49-F238E27FC236}">
              <a16:creationId xmlns:a16="http://schemas.microsoft.com/office/drawing/2014/main" id="{9E3C9AB7-7A03-69DF-DC3F-904F113F48AE}"/>
            </a:ext>
          </a:extLst>
        </p:cNvPr>
        <p:cNvGrpSpPr/>
        <p:nvPr/>
      </p:nvGrpSpPr>
      <p:grpSpPr bwMode="auto">
        <a:xfrm>
          <a:off x="0" y="0"/>
          <a:ext cx="0" cy="0"/>
          <a:chOff x="0" y="0"/>
          <a:chExt cx="0" cy="0"/>
        </a:xfrm>
      </p:grpSpPr>
      <p:sp>
        <p:nvSpPr>
          <p:cNvPr id="6" name="TextBox 16">
            <a:extLst>
              <a:ext uri="{FF2B5EF4-FFF2-40B4-BE49-F238E27FC236}">
                <a16:creationId xmlns:a16="http://schemas.microsoft.com/office/drawing/2014/main" id="{DFEE5E99-6DE3-78DF-7780-6816AA826D42}"/>
              </a:ext>
            </a:extLst>
          </p:cNvPr>
          <p:cNvSpPr>
            <a:spLocks/>
          </p:cNvSpPr>
          <p:nvPr/>
        </p:nvSpPr>
        <p:spPr bwMode="auto">
          <a:xfrm>
            <a:off x="7517004" y="5846324"/>
            <a:ext cx="4427795" cy="523220"/>
          </a:xfrm>
          <a:prstGeom prst="rect">
            <a:avLst/>
          </a:prstGeom>
          <a:noFill/>
        </p:spPr>
        <p:txBody>
          <a:bodyPr wrap="square" rtlCol="0">
            <a:spAutoFit/>
          </a:bodyPr>
          <a:lstStyle/>
          <a:p>
            <a:pPr lvl="0">
              <a:spcBef>
                <a:spcPts val="0"/>
              </a:spcBef>
              <a:defRPr/>
            </a:pPr>
            <a:r>
              <a:rPr lang="ru-RU" sz="1400" b="1" dirty="0">
                <a:solidFill>
                  <a:schemeClr val="bg1"/>
                </a:solidFill>
                <a:latin typeface="Roboto Medium"/>
                <a:cs typeface="Arial"/>
              </a:rPr>
              <a:t>Докладчик: </a:t>
            </a:r>
            <a:br>
              <a:rPr lang="ru-RU" sz="1400" b="1" dirty="0">
                <a:solidFill>
                  <a:schemeClr val="bg1"/>
                </a:solidFill>
                <a:latin typeface="Roboto Medium"/>
                <a:cs typeface="Arial"/>
              </a:rPr>
            </a:br>
            <a:r>
              <a:rPr lang="ru-RU" sz="1400" b="1" dirty="0">
                <a:solidFill>
                  <a:schemeClr val="bg1"/>
                </a:solidFill>
                <a:latin typeface="Roboto Medium"/>
                <a:cs typeface="Arial"/>
              </a:rPr>
              <a:t>Мехоношин В.А., студент гр. РИС-24-1м</a:t>
            </a:r>
            <a:endParaRPr dirty="0"/>
          </a:p>
        </p:txBody>
      </p:sp>
      <p:sp>
        <p:nvSpPr>
          <p:cNvPr id="9" name="TextBox 17">
            <a:extLst>
              <a:ext uri="{FF2B5EF4-FFF2-40B4-BE49-F238E27FC236}">
                <a16:creationId xmlns:a16="http://schemas.microsoft.com/office/drawing/2014/main" id="{69ACCF5B-768A-C387-9CE4-11FFEDB81CAD}"/>
              </a:ext>
            </a:extLst>
          </p:cNvPr>
          <p:cNvSpPr>
            <a:spLocks/>
          </p:cNvSpPr>
          <p:nvPr/>
        </p:nvSpPr>
        <p:spPr bwMode="auto">
          <a:xfrm>
            <a:off x="335360" y="3095953"/>
            <a:ext cx="9721080" cy="1384995"/>
          </a:xfrm>
          <a:prstGeom prst="rect">
            <a:avLst/>
          </a:prstGeom>
          <a:noFill/>
        </p:spPr>
        <p:txBody>
          <a:bodyPr wrap="square" rtlCol="0">
            <a:spAutoFit/>
          </a:bodyPr>
          <a:lstStyle/>
          <a:p>
            <a:pPr>
              <a:defRPr/>
            </a:pPr>
            <a:r>
              <a:rPr lang="ru-RU" sz="2800" b="1" dirty="0">
                <a:solidFill>
                  <a:schemeClr val="bg1"/>
                </a:solidFill>
                <a:latin typeface="Roboto Medium"/>
              </a:rPr>
              <a:t>Создание математической модели процесса электроэрозионной обработки для симулятора электроэрозионного станка</a:t>
            </a:r>
            <a:endParaRPr lang="ru-RU" dirty="0">
              <a:solidFill>
                <a:schemeClr val="bg1"/>
              </a:solidFill>
              <a:latin typeface="Roboto" panose="02000000000000000000" pitchFamily="2" charset="0"/>
              <a:ea typeface="Roboto" panose="02000000000000000000" pitchFamily="2" charset="0"/>
              <a:cs typeface="Roboto"/>
            </a:endParaRPr>
          </a:p>
        </p:txBody>
      </p:sp>
      <p:pic>
        <p:nvPicPr>
          <p:cNvPr id="10" name="Рисунок 9">
            <a:extLst>
              <a:ext uri="{FF2B5EF4-FFF2-40B4-BE49-F238E27FC236}">
                <a16:creationId xmlns:a16="http://schemas.microsoft.com/office/drawing/2014/main" id="{62B3CEC7-0CE3-605C-2BC3-A2E236F98E12}"/>
              </a:ext>
            </a:extLst>
          </p:cNvPr>
          <p:cNvPicPr>
            <a:picLocks noChangeAspect="1"/>
          </p:cNvPicPr>
          <p:nvPr/>
        </p:nvPicPr>
        <p:blipFill>
          <a:blip r:embed="rId2"/>
          <a:stretch/>
        </p:blipFill>
        <p:spPr bwMode="auto">
          <a:xfrm>
            <a:off x="407369" y="332656"/>
            <a:ext cx="2160240" cy="548939"/>
          </a:xfrm>
          <a:prstGeom prst="rect">
            <a:avLst/>
          </a:prstGeom>
        </p:spPr>
      </p:pic>
    </p:spTree>
    <p:extLst>
      <p:ext uri="{BB962C8B-B14F-4D97-AF65-F5344CB8AC3E}">
        <p14:creationId xmlns:p14="http://schemas.microsoft.com/office/powerpoint/2010/main" val="28787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p:blipFill>
        <p:spPr bwMode="auto">
          <a:xfrm>
            <a:off x="407369" y="332656"/>
            <a:ext cx="2160240" cy="548939"/>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35F378EA-C2C0-5D8C-F90F-0EB98CBE2031}"/>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Объект, предмет, цель</a:t>
            </a:r>
          </a:p>
        </p:txBody>
      </p:sp>
      <p:sp>
        <p:nvSpPr>
          <p:cNvPr id="5" name="TextBox 4">
            <a:extLst>
              <a:ext uri="{FF2B5EF4-FFF2-40B4-BE49-F238E27FC236}">
                <a16:creationId xmlns:a16="http://schemas.microsoft.com/office/drawing/2014/main" id="{ABB483A4-1019-48C2-41ED-8B055BB4DDBC}"/>
              </a:ext>
            </a:extLst>
          </p:cNvPr>
          <p:cNvSpPr txBox="1"/>
          <p:nvPr/>
        </p:nvSpPr>
        <p:spPr>
          <a:xfrm>
            <a:off x="695400" y="1268760"/>
            <a:ext cx="10873208" cy="2954655"/>
          </a:xfrm>
          <a:prstGeom prst="rect">
            <a:avLst/>
          </a:prstGeom>
          <a:noFill/>
        </p:spPr>
        <p:txBody>
          <a:bodyPr wrap="square">
            <a:spAutoFit/>
          </a:bodyPr>
          <a:lstStyle/>
          <a:p>
            <a:pPr indent="450215"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Объект исследования </a:t>
            </a:r>
            <a:r>
              <a:rPr lang="ru-RU" sz="1800" dirty="0">
                <a:effectLst/>
                <a:latin typeface="Roboto" panose="02000000000000000000" pitchFamily="2" charset="0"/>
                <a:ea typeface="Roboto" panose="02000000000000000000" pitchFamily="2" charset="0"/>
                <a:cs typeface="Roboto" panose="02000000000000000000" pitchFamily="2" charset="0"/>
              </a:rPr>
              <a:t>– объектом исследования является процесс электроэрозионной обработки, включая оборудование, используемое для этой цели, и методы, которые можно использовать для его моделирования в виртуальной среде.</a:t>
            </a:r>
          </a:p>
          <a:p>
            <a:pPr indent="450215"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Предмет исследования </a:t>
            </a:r>
            <a:r>
              <a:rPr lang="ru-RU" sz="1800" dirty="0">
                <a:effectLst/>
                <a:latin typeface="Roboto" panose="02000000000000000000" pitchFamily="2" charset="0"/>
                <a:ea typeface="Roboto" panose="02000000000000000000" pitchFamily="2" charset="0"/>
                <a:cs typeface="Roboto" panose="02000000000000000000" pitchFamily="2" charset="0"/>
              </a:rPr>
              <a:t>– предметом исследования является разработка алгоритмов и моделей, необходимых для создания реалистичного симулятора электроэрозионного станка.</a:t>
            </a:r>
          </a:p>
          <a:p>
            <a:pPr indent="449580"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Цель работы</a:t>
            </a:r>
            <a:r>
              <a:rPr lang="ru-RU" sz="1800" dirty="0">
                <a:effectLst/>
                <a:latin typeface="Roboto" panose="02000000000000000000" pitchFamily="2" charset="0"/>
                <a:ea typeface="Roboto" panose="02000000000000000000" pitchFamily="2" charset="0"/>
                <a:cs typeface="Roboto" panose="02000000000000000000" pitchFamily="2" charset="0"/>
              </a:rPr>
              <a:t> – реализация упрощенно модели, позволяющей симулировать процесс удаления материала с заготовки</a:t>
            </a:r>
            <a:r>
              <a:rPr lang="ru-RU" dirty="0">
                <a:latin typeface="Roboto" panose="02000000000000000000" pitchFamily="2" charset="0"/>
                <a:ea typeface="Roboto" panose="02000000000000000000" pitchFamily="2" charset="0"/>
                <a:cs typeface="Roboto" panose="02000000000000000000" pitchFamily="2" charset="0"/>
              </a:rPr>
              <a:t> с учетом требований о работе симулятора в реальном времени</a:t>
            </a:r>
            <a:r>
              <a:rPr lang="ru-RU" sz="1800" dirty="0">
                <a:effectLst/>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9901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F47D-26DE-7E90-A1EA-D69A108F7595}"/>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CFF81908-FCAA-E89C-C018-CB66E92779AA}"/>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96A63B20-D10A-31BE-B74F-76866780D6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E8AEBF90-FF88-EB48-4ECF-4817EBD40FCB}"/>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Задачи</a:t>
            </a:r>
          </a:p>
        </p:txBody>
      </p:sp>
      <p:sp>
        <p:nvSpPr>
          <p:cNvPr id="5" name="TextBox 4">
            <a:extLst>
              <a:ext uri="{FF2B5EF4-FFF2-40B4-BE49-F238E27FC236}">
                <a16:creationId xmlns:a16="http://schemas.microsoft.com/office/drawing/2014/main" id="{070BA704-0BFB-F371-E245-E0F863F61FBE}"/>
              </a:ext>
            </a:extLst>
          </p:cNvPr>
          <p:cNvSpPr txBox="1"/>
          <p:nvPr/>
        </p:nvSpPr>
        <p:spPr>
          <a:xfrm>
            <a:off x="695400" y="1268760"/>
            <a:ext cx="10873208" cy="2120068"/>
          </a:xfrm>
          <a:prstGeom prst="rect">
            <a:avLst/>
          </a:prstGeom>
          <a:noFill/>
        </p:spPr>
        <p:txBody>
          <a:bodyPr wrap="square">
            <a:spAutoFit/>
          </a:bodyPr>
          <a:lstStyle/>
          <a:p>
            <a:pPr algn="just">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Для достижения поставленной цели необходимо решить следующие </a:t>
            </a:r>
            <a:r>
              <a:rPr lang="ru-RU" sz="1800" b="1" dirty="0">
                <a:effectLst/>
                <a:latin typeface="Times New Roman" panose="02020603050405020304" pitchFamily="18" charset="0"/>
                <a:ea typeface="Times New Roman" panose="02020603050405020304" pitchFamily="18" charset="0"/>
              </a:rPr>
              <a:t>задачи</a:t>
            </a:r>
            <a:r>
              <a:rPr lang="ru-RU" sz="18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Arial" panose="020B0604020202020204" pitchFamily="34" charset="0"/>
              <a:buChar char="•"/>
              <a:tabLst>
                <a:tab pos="457200" algn="l"/>
              </a:tabLst>
            </a:pPr>
            <a:r>
              <a:rPr lang="ru-RU" sz="1800" dirty="0">
                <a:effectLst/>
                <a:latin typeface="Times New Roman" panose="02020603050405020304" pitchFamily="18" charset="0"/>
                <a:ea typeface="Times New Roman" panose="02020603050405020304" pitchFamily="18" charset="0"/>
              </a:rPr>
              <a:t>Проанализировать существующие подходы к моделированию процесса электроэрозионной обработки;</a:t>
            </a:r>
          </a:p>
          <a:p>
            <a:pPr marL="342900" lvl="0" indent="-342900" algn="just">
              <a:lnSpc>
                <a:spcPct val="150000"/>
              </a:lnSpc>
              <a:buFont typeface="Arial" panose="020B0604020202020204" pitchFamily="34" charset="0"/>
              <a:buChar char="•"/>
              <a:tabLst>
                <a:tab pos="457200" algn="l"/>
              </a:tabLst>
            </a:pPr>
            <a:r>
              <a:rPr lang="ru-RU" sz="1800" dirty="0">
                <a:effectLst/>
                <a:latin typeface="Times New Roman" panose="02020603050405020304" pitchFamily="18" charset="0"/>
                <a:ea typeface="Times New Roman" panose="02020603050405020304" pitchFamily="18" charset="0"/>
              </a:rPr>
              <a:t>Разработать математическую модель процесса электроэрозионного прошивания микроотверстий;</a:t>
            </a:r>
          </a:p>
          <a:p>
            <a:pPr marL="342900" lvl="0" indent="-342900" algn="just">
              <a:lnSpc>
                <a:spcPct val="150000"/>
              </a:lnSpc>
              <a:buFont typeface="Arial" panose="020B0604020202020204" pitchFamily="34" charset="0"/>
              <a:buChar char="•"/>
              <a:tabLst>
                <a:tab pos="457200" algn="l"/>
              </a:tabLst>
            </a:pPr>
            <a:r>
              <a:rPr lang="ru-RU" sz="1800" dirty="0">
                <a:effectLst/>
                <a:latin typeface="Times New Roman" panose="02020603050405020304" pitchFamily="18" charset="0"/>
                <a:ea typeface="Times New Roman" panose="02020603050405020304" pitchFamily="18" charset="0"/>
              </a:rPr>
              <a:t>Создать программное обеспечение для реализации разработанной модели;</a:t>
            </a:r>
          </a:p>
          <a:p>
            <a:pPr marL="342900" lvl="0" indent="-342900" algn="just">
              <a:lnSpc>
                <a:spcPct val="150000"/>
              </a:lnSpc>
              <a:buFont typeface="Arial" panose="020B0604020202020204" pitchFamily="34" charset="0"/>
              <a:buChar char="•"/>
              <a:tabLst>
                <a:tab pos="457200" algn="l"/>
              </a:tabLst>
            </a:pPr>
            <a:r>
              <a:rPr lang="ru-RU" sz="1800" dirty="0">
                <a:effectLst/>
                <a:latin typeface="Times New Roman" panose="02020603050405020304" pitchFamily="18" charset="0"/>
                <a:ea typeface="Times New Roman" panose="02020603050405020304" pitchFamily="18" charset="0"/>
              </a:rPr>
              <a:t>Провести экспериментальные исследования для проверки адекватности модели.</a:t>
            </a:r>
          </a:p>
        </p:txBody>
      </p:sp>
    </p:spTree>
    <p:extLst>
      <p:ext uri="{BB962C8B-B14F-4D97-AF65-F5344CB8AC3E}">
        <p14:creationId xmlns:p14="http://schemas.microsoft.com/office/powerpoint/2010/main" val="343896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FC119-EFFC-E7FC-7D10-69C38086CE18}"/>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44220BC-C7CA-E87E-CC0F-A2931BA8EAE4}"/>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5E5A886A-AFFC-9AA1-F4E4-39E1A038F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00B327F3-DEA3-E0DC-5719-7349BD66EAD8}"/>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Электроэрозионная обработка</a:t>
            </a:r>
          </a:p>
        </p:txBody>
      </p:sp>
      <p:pic>
        <p:nvPicPr>
          <p:cNvPr id="6" name="Рисунок 5">
            <a:extLst>
              <a:ext uri="{FF2B5EF4-FFF2-40B4-BE49-F238E27FC236}">
                <a16:creationId xmlns:a16="http://schemas.microsoft.com/office/drawing/2014/main" id="{1D9D5314-1911-8ED6-5738-71A5AC421803}"/>
              </a:ext>
            </a:extLst>
          </p:cNvPr>
          <p:cNvPicPr>
            <a:picLocks noChangeAspect="1"/>
          </p:cNvPicPr>
          <p:nvPr/>
        </p:nvPicPr>
        <p:blipFill>
          <a:blip r:embed="rId5"/>
          <a:srcRect l="12342" t="20636" b="7955"/>
          <a:stretch/>
        </p:blipFill>
        <p:spPr>
          <a:xfrm>
            <a:off x="3539716" y="962169"/>
            <a:ext cx="5112568" cy="5553251"/>
          </a:xfrm>
          <a:prstGeom prst="rect">
            <a:avLst/>
          </a:prstGeom>
        </p:spPr>
      </p:pic>
    </p:spTree>
    <p:extLst>
      <p:ext uri="{BB962C8B-B14F-4D97-AF65-F5344CB8AC3E}">
        <p14:creationId xmlns:p14="http://schemas.microsoft.com/office/powerpoint/2010/main" val="143174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A6D19-5B2B-D102-BB97-B901246F3037}"/>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817DBA7E-C062-8DE1-1D3D-63FBF4AD0FC3}"/>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DB35E24F-8D3A-0A42-EB0E-D296797A1E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57CD9C0D-D2C0-D31F-DDFC-B0F0C1CA2124}"/>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Метод моделирования процесса эрозии</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2AD46FD-F1DC-81FA-F7BE-62F551F21FBB}"/>
                  </a:ext>
                </a:extLst>
              </p:cNvPr>
              <p:cNvSpPr txBox="1"/>
              <p:nvPr/>
            </p:nvSpPr>
            <p:spPr>
              <a:xfrm>
                <a:off x="695400" y="1268760"/>
                <a:ext cx="10873208" cy="5931560"/>
              </a:xfrm>
              <a:prstGeom prst="rect">
                <a:avLst/>
              </a:prstGeom>
              <a:noFill/>
            </p:spPr>
            <p:txBody>
              <a:bodyPr wrap="square">
                <a:spAutoFit/>
              </a:bodyPr>
              <a:lstStyle/>
              <a:p>
                <a:pPr indent="450215" algn="just">
                  <a:lnSpc>
                    <a:spcPct val="150000"/>
                  </a:lnSpc>
                  <a:buNone/>
                </a:pPr>
                <a:r>
                  <a:rPr lang="ru-RU" sz="1200" dirty="0">
                    <a:effectLst/>
                    <a:latin typeface="Times New Roman" panose="02020603050405020304" pitchFamily="18" charset="0"/>
                    <a:ea typeface="Times New Roman" panose="02020603050405020304" pitchFamily="18" charset="0"/>
                  </a:rPr>
                  <a:t>Объем материала (ΔV), удаляемого за один импульс, рассчитывается по формуле, связывающей энергию, пошедшую на удаление, с теплофизическими свойствами материала и энергией, необходимой для его нагрева, плавления и испарения:</a:t>
                </a:r>
              </a:p>
              <a:p>
                <a:pPr indent="450215" algn="ctr">
                  <a:lnSpc>
                    <a:spcPct val="150000"/>
                  </a:lnSpc>
                  <a:buNone/>
                </a:pPr>
                <a14:m>
                  <m:oMath xmlns:m="http://schemas.openxmlformats.org/officeDocument/2006/math">
                    <m:r>
                      <m:rPr>
                        <m:sty m:val="p"/>
                      </m:rPr>
                      <a:rPr lang="ru-RU" sz="1800">
                        <a:effectLst/>
                        <a:latin typeface="Cambria Math" panose="02040503050406030204" pitchFamily="18" charset="0"/>
                        <a:ea typeface="Times New Roman" panose="02020603050405020304" pitchFamily="18" charset="0"/>
                      </a:rPr>
                      <m:t>Δ</m:t>
                    </m:r>
                    <m:r>
                      <a:rPr lang="ru-RU" sz="1800" i="1">
                        <a:effectLst/>
                        <a:latin typeface="Cambria Math" panose="02040503050406030204" pitchFamily="18" charset="0"/>
                        <a:ea typeface="Times New Roman" panose="02020603050405020304" pitchFamily="18" charset="0"/>
                      </a:rPr>
                      <m:t>𝑉</m:t>
                    </m:r>
                    <m:r>
                      <a:rPr lang="ru-RU" sz="1800" i="1">
                        <a:effectLst/>
                        <a:latin typeface="Cambria Math" panose="02040503050406030204" pitchFamily="18" charset="0"/>
                        <a:ea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𝐸</m:t>
                            </m:r>
                          </m:e>
                          <m:sub>
                            <m:r>
                              <a:rPr lang="ru-RU" sz="1800" i="1">
                                <a:effectLst/>
                                <a:latin typeface="Cambria Math" panose="02040503050406030204" pitchFamily="18" charset="0"/>
                                <a:ea typeface="Times New Roman" panose="02020603050405020304" pitchFamily="18" charset="0"/>
                              </a:rPr>
                              <m:t>𝑟𝑒𝑚</m:t>
                            </m:r>
                          </m:sub>
                        </m:sSub>
                      </m:num>
                      <m:den>
                        <m:r>
                          <m:rPr>
                            <m:sty m:val="p"/>
                          </m:rPr>
                          <a:rPr lang="ru-RU" sz="1800">
                            <a:effectLst/>
                            <a:latin typeface="Cambria Math" panose="02040503050406030204" pitchFamily="18" charset="0"/>
                            <a:ea typeface="Times New Roman" panose="02020603050405020304" pitchFamily="18" charset="0"/>
                          </a:rPr>
                          <m:t>ρ</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r>
                              <m:rPr>
                                <m:sty m:val="p"/>
                              </m:rPr>
                              <a:rPr lang="ru-RU" sz="1800">
                                <a:effectLst/>
                                <a:latin typeface="Cambria Math" panose="02040503050406030204" pitchFamily="18" charset="0"/>
                                <a:ea typeface="Times New Roman" panose="02020603050405020304" pitchFamily="18" charset="0"/>
                              </a:rPr>
                              <m:t>α</m:t>
                            </m:r>
                            <m:r>
                              <a:rPr lang="ru-RU" sz="1800">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𝑟</m:t>
                                </m:r>
                              </m:e>
                              <m:sub>
                                <m:r>
                                  <a:rPr lang="ru-RU" sz="1800" i="1">
                                    <a:effectLst/>
                                    <a:latin typeface="Cambria Math" panose="02040503050406030204" pitchFamily="18" charset="0"/>
                                    <a:ea typeface="Times New Roman" panose="02020603050405020304" pitchFamily="18" charset="0"/>
                                  </a:rPr>
                                  <m:t>𝑣</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𝐿</m:t>
                                </m:r>
                              </m:e>
                              <m:sub>
                                <m:r>
                                  <a:rPr lang="ru-RU" sz="1800" i="1">
                                    <a:effectLst/>
                                    <a:latin typeface="Cambria Math" panose="02040503050406030204" pitchFamily="18" charset="0"/>
                                    <a:ea typeface="Times New Roman" panose="02020603050405020304" pitchFamily="18" charset="0"/>
                                  </a:rPr>
                                  <m:t>𝑚</m:t>
                                </m:r>
                              </m:sub>
                            </m:sSub>
                            <m:r>
                              <a:rPr lang="ru-RU" sz="1800" i="1">
                                <a:effectLst/>
                                <a:latin typeface="Cambria Math" panose="02040503050406030204" pitchFamily="18" charset="0"/>
                                <a:ea typeface="Times New Roman" panose="02020603050405020304" pitchFamily="18" charset="0"/>
                              </a:rPr>
                              <m:t>+</m:t>
                            </m:r>
                            <m:r>
                              <m:rPr>
                                <m:sty m:val="p"/>
                              </m:rPr>
                              <a:rPr lang="ru-RU" sz="1800">
                                <a:effectLst/>
                                <a:latin typeface="Cambria Math" panose="02040503050406030204" pitchFamily="18" charset="0"/>
                                <a:ea typeface="Times New Roman" panose="02020603050405020304" pitchFamily="18" charset="0"/>
                              </a:rPr>
                              <m:t>α</m:t>
                            </m:r>
                            <m:r>
                              <a:rPr lang="ru-RU" sz="1800">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𝐶</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𝑏</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0</m:t>
                                    </m:r>
                                  </m:sub>
                                </m:sSub>
                              </m:e>
                            </m:d>
                            <m:r>
                              <a:rPr lang="ru-RU" sz="1800" i="1">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rPr>
                                  <m:t>1−</m:t>
                                </m:r>
                                <m:r>
                                  <m:rPr>
                                    <m:sty m:val="p"/>
                                  </m:rPr>
                                  <a:rPr lang="ru-RU" sz="1800">
                                    <a:effectLst/>
                                    <a:latin typeface="Cambria Math" panose="02040503050406030204" pitchFamily="18" charset="0"/>
                                    <a:ea typeface="Times New Roman" panose="02020603050405020304" pitchFamily="18" charset="0"/>
                                  </a:rPr>
                                  <m:t>α</m:t>
                                </m:r>
                              </m:e>
                            </m:d>
                            <m:r>
                              <a:rPr lang="ru-RU" sz="1800">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𝐶</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𝑚</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0</m:t>
                                    </m:r>
                                  </m:sub>
                                </m:sSub>
                              </m:e>
                            </m:d>
                          </m:e>
                        </m:d>
                      </m:den>
                    </m:f>
                    <m:r>
                      <a:rPr lang="ru-RU" sz="1800" i="1">
                        <a:effectLst/>
                        <a:latin typeface="Cambria Math" panose="02040503050406030204" pitchFamily="18" charset="0"/>
                        <a:ea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rPr>
                  <a:t>    			             (1)</a:t>
                </a:r>
              </a:p>
              <a:p>
                <a:pPr indent="450215" algn="just">
                  <a:lnSpc>
                    <a:spcPct val="150000"/>
                  </a:lnSpc>
                  <a:buNone/>
                </a:pPr>
                <a:r>
                  <a:rPr lang="ru-RU" sz="1200" dirty="0">
                    <a:effectLst/>
                    <a:latin typeface="Times New Roman" panose="02020603050405020304" pitchFamily="18" charset="0"/>
                    <a:ea typeface="Times New Roman" panose="02020603050405020304" pitchFamily="18" charset="0"/>
                  </a:rPr>
                  <a:t>где:</a:t>
                </a:r>
              </a:p>
              <a:p>
                <a:pPr marL="342900" lvl="0" indent="-342900" algn="just">
                  <a:lnSpc>
                    <a:spcPct val="150000"/>
                  </a:lnSpc>
                  <a:buSzPts val="1000"/>
                  <a:buFont typeface="Symbol" panose="05050102010706020507" pitchFamily="18" charset="2"/>
                  <a:buChar char=""/>
                  <a:tabLst>
                    <a:tab pos="457200" algn="l"/>
                  </a:tabLst>
                </a:pPr>
                <a14:m>
                  <m:oMath xmlns:m="http://schemas.openxmlformats.org/officeDocument/2006/math">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𝐸</m:t>
                        </m:r>
                      </m:e>
                      <m:sub>
                        <m:r>
                          <a:rPr lang="ru-RU" sz="1200" i="1">
                            <a:effectLst/>
                            <a:latin typeface="Cambria Math" panose="02040503050406030204" pitchFamily="18" charset="0"/>
                            <a:ea typeface="Times New Roman" panose="02020603050405020304" pitchFamily="18" charset="0"/>
                          </a:rPr>
                          <m:t>𝑟𝑒𝑚</m:t>
                        </m:r>
                      </m:sub>
                    </m:sSub>
                    <m:r>
                      <a:rPr lang="ru-RU" sz="1200" i="1">
                        <a:effectLst/>
                        <a:latin typeface="Cambria Math" panose="02040503050406030204" pitchFamily="18" charset="0"/>
                        <a:ea typeface="Times New Roman" panose="02020603050405020304" pitchFamily="18" charset="0"/>
                      </a:rPr>
                      <m:t>=</m:t>
                    </m:r>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𝐶</m:t>
                        </m:r>
                      </m:e>
                      <m:sub>
                        <m:r>
                          <a:rPr lang="ru-RU" sz="1200" i="1">
                            <a:effectLst/>
                            <a:latin typeface="Cambria Math" panose="02040503050406030204" pitchFamily="18" charset="0"/>
                            <a:ea typeface="Times New Roman" panose="02020603050405020304" pitchFamily="18" charset="0"/>
                          </a:rPr>
                          <m:t>𝑎</m:t>
                        </m:r>
                      </m:sub>
                    </m:sSub>
                    <m:r>
                      <a:rPr lang="ru-RU" sz="1200">
                        <a:effectLst/>
                        <a:latin typeface="Cambria Math" panose="02040503050406030204" pitchFamily="18" charset="0"/>
                        <a:ea typeface="Times New Roman" panose="02020603050405020304" pitchFamily="18" charset="0"/>
                      </a:rPr>
                      <m:t>⋅</m:t>
                    </m:r>
                    <m:r>
                      <a:rPr lang="ru-RU" sz="1200" i="1">
                        <a:effectLst/>
                        <a:latin typeface="Cambria Math" panose="02040503050406030204" pitchFamily="18" charset="0"/>
                        <a:ea typeface="Times New Roman" panose="02020603050405020304" pitchFamily="18" charset="0"/>
                      </a:rPr>
                      <m:t>𝑈</m:t>
                    </m:r>
                    <m:r>
                      <a:rPr lang="ru-RU" sz="1200">
                        <a:effectLst/>
                        <a:latin typeface="Cambria Math" panose="02040503050406030204" pitchFamily="18" charset="0"/>
                        <a:ea typeface="Times New Roman" panose="02020603050405020304" pitchFamily="18" charset="0"/>
                      </a:rPr>
                      <m:t>⋅</m:t>
                    </m:r>
                    <m:r>
                      <a:rPr lang="ru-RU" sz="1200" i="1">
                        <a:effectLst/>
                        <a:latin typeface="Cambria Math" panose="02040503050406030204" pitchFamily="18" charset="0"/>
                        <a:ea typeface="Times New Roman" panose="02020603050405020304" pitchFamily="18" charset="0"/>
                      </a:rPr>
                      <m:t>𝐼</m:t>
                    </m:r>
                    <m:r>
                      <a:rPr lang="ru-RU" sz="1200">
                        <a:effectLst/>
                        <a:latin typeface="Cambria Math" panose="02040503050406030204" pitchFamily="18" charset="0"/>
                        <a:ea typeface="Times New Roman" panose="02020603050405020304" pitchFamily="18" charset="0"/>
                      </a:rPr>
                      <m:t>⋅</m:t>
                    </m:r>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𝑡</m:t>
                        </m:r>
                      </m:e>
                      <m:sub>
                        <m:r>
                          <a:rPr lang="ru-RU" sz="1200" i="1">
                            <a:effectLst/>
                            <a:latin typeface="Cambria Math" panose="02040503050406030204" pitchFamily="18" charset="0"/>
                            <a:ea typeface="Times New Roman" panose="02020603050405020304" pitchFamily="18" charset="0"/>
                          </a:rPr>
                          <m:t>𝑖</m:t>
                        </m:r>
                      </m:sub>
                    </m:sSub>
                  </m:oMath>
                </a14:m>
                <a:r>
                  <a:rPr lang="ru-RU" sz="1200" dirty="0">
                    <a:effectLst/>
                    <a:latin typeface="Times New Roman" panose="02020603050405020304" pitchFamily="18" charset="0"/>
                    <a:ea typeface="Times New Roman" panose="02020603050405020304" pitchFamily="18" charset="0"/>
                  </a:rPr>
                  <a:t>​ – энергия, затраченная на удаление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U – напряжение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I – ток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t</a:t>
                </a:r>
                <a:r>
                  <a:rPr lang="ru-RU" sz="1200" baseline="-25000" dirty="0" err="1">
                    <a:effectLst/>
                    <a:latin typeface="Times New Roman" panose="02020603050405020304" pitchFamily="18" charset="0"/>
                    <a:ea typeface="Times New Roman" panose="02020603050405020304" pitchFamily="18" charset="0"/>
                  </a:rPr>
                  <a:t>i</a:t>
                </a:r>
                <a:r>
                  <a:rPr lang="ru-RU" sz="1200" dirty="0">
                    <a:effectLst/>
                    <a:latin typeface="Times New Roman" panose="02020603050405020304" pitchFamily="18" charset="0"/>
                    <a:ea typeface="Times New Roman" panose="02020603050405020304" pitchFamily="18" charset="0"/>
                  </a:rPr>
                  <a:t>​ – длительность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C</a:t>
                </a:r>
                <a:r>
                  <a:rPr lang="ru-RU" sz="1200" baseline="-25000" dirty="0" err="1">
                    <a:effectLst/>
                    <a:latin typeface="Times New Roman" panose="02020603050405020304" pitchFamily="18" charset="0"/>
                    <a:ea typeface="Times New Roman" panose="02020603050405020304" pitchFamily="18" charset="0"/>
                  </a:rPr>
                  <a:t>a</a:t>
                </a:r>
                <a:r>
                  <a:rPr lang="ru-RU" sz="1200" dirty="0">
                    <a:effectLst/>
                    <a:latin typeface="Times New Roman" panose="02020603050405020304" pitchFamily="18" charset="0"/>
                    <a:ea typeface="Times New Roman" panose="02020603050405020304" pitchFamily="18" charset="0"/>
                  </a:rPr>
                  <a:t>​ – коэффициент использования энергии;</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ρ – плотность материала заготовки;</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r</a:t>
                </a:r>
                <a:r>
                  <a:rPr lang="ru-RU" sz="1200" baseline="-25000" dirty="0" err="1">
                    <a:effectLst/>
                    <a:latin typeface="Times New Roman" panose="02020603050405020304" pitchFamily="18" charset="0"/>
                    <a:ea typeface="Times New Roman" panose="02020603050405020304" pitchFamily="18" charset="0"/>
                  </a:rPr>
                  <a:t>v</a:t>
                </a:r>
                <a:r>
                  <a:rPr lang="ru-RU" sz="1200" baseline="-25000" dirty="0">
                    <a:effectLst/>
                    <a:latin typeface="Times New Roman" panose="02020603050405020304" pitchFamily="18" charset="0"/>
                    <a:ea typeface="Times New Roman" panose="02020603050405020304" pitchFamily="18" charset="0"/>
                  </a:rPr>
                  <a:t>​</a:t>
                </a:r>
                <a:r>
                  <a:rPr lang="ru-RU" sz="1200" dirty="0">
                    <a:effectLst/>
                    <a:latin typeface="Times New Roman" panose="02020603050405020304" pitchFamily="18" charset="0"/>
                    <a:ea typeface="Times New Roman" panose="02020603050405020304" pitchFamily="18" charset="0"/>
                  </a:rPr>
                  <a:t> – теплота испарения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L</a:t>
                </a:r>
                <a:r>
                  <a:rPr lang="ru-RU" sz="1200" baseline="-25000" dirty="0" err="1">
                    <a:effectLst/>
                    <a:latin typeface="Times New Roman" panose="02020603050405020304" pitchFamily="18" charset="0"/>
                    <a:ea typeface="Times New Roman" panose="02020603050405020304" pitchFamily="18" charset="0"/>
                  </a:rPr>
                  <a:t>m</a:t>
                </a:r>
                <a:r>
                  <a:rPr lang="ru-RU" sz="1200" baseline="-25000" dirty="0">
                    <a:effectLst/>
                    <a:latin typeface="Times New Roman" panose="02020603050405020304" pitchFamily="18" charset="0"/>
                    <a:ea typeface="Times New Roman" panose="02020603050405020304" pitchFamily="18" charset="0"/>
                  </a:rPr>
                  <a:t>​</a:t>
                </a:r>
                <a:r>
                  <a:rPr lang="ru-RU" sz="1200" dirty="0">
                    <a:effectLst/>
                    <a:latin typeface="Times New Roman" panose="02020603050405020304" pitchFamily="18" charset="0"/>
                    <a:ea typeface="Times New Roman" panose="02020603050405020304" pitchFamily="18" charset="0"/>
                  </a:rPr>
                  <a:t> – теплота плавления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C – удельная теплоемкость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T</a:t>
                </a:r>
                <a:r>
                  <a:rPr lang="ru-RU" sz="1200" baseline="-25000" dirty="0" err="1">
                    <a:effectLst/>
                    <a:latin typeface="Times New Roman" panose="02020603050405020304" pitchFamily="18" charset="0"/>
                    <a:ea typeface="Times New Roman" panose="02020603050405020304" pitchFamily="18" charset="0"/>
                  </a:rPr>
                  <a:t>m</a:t>
                </a:r>
                <a:r>
                  <a:rPr lang="ru-RU" sz="1200" dirty="0">
                    <a:effectLst/>
                    <a:latin typeface="Times New Roman" panose="02020603050405020304" pitchFamily="18" charset="0"/>
                    <a:ea typeface="Times New Roman" panose="02020603050405020304" pitchFamily="18" charset="0"/>
                  </a:rPr>
                  <a:t>​ – температура плавления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Times New Roman" panose="02020603050405020304" pitchFamily="18" charset="0"/>
                    <a:ea typeface="Times New Roman" panose="02020603050405020304" pitchFamily="18" charset="0"/>
                  </a:rPr>
                  <a:t>T</a:t>
                </a:r>
                <a:r>
                  <a:rPr lang="ru-RU" sz="1200" baseline="-25000" dirty="0" err="1">
                    <a:effectLst/>
                    <a:latin typeface="Times New Roman" panose="02020603050405020304" pitchFamily="18" charset="0"/>
                    <a:ea typeface="Times New Roman" panose="02020603050405020304" pitchFamily="18" charset="0"/>
                  </a:rPr>
                  <a:t>b</a:t>
                </a:r>
                <a:r>
                  <a:rPr lang="ru-RU" sz="1200" dirty="0">
                    <a:effectLst/>
                    <a:latin typeface="Times New Roman" panose="02020603050405020304" pitchFamily="18" charset="0"/>
                    <a:ea typeface="Times New Roman" panose="02020603050405020304" pitchFamily="18" charset="0"/>
                  </a:rPr>
                  <a:t>​ – температура кипения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T</a:t>
                </a:r>
                <a:r>
                  <a:rPr lang="ru-RU" sz="1200" baseline="-25000" dirty="0">
                    <a:effectLst/>
                    <a:latin typeface="Times New Roman" panose="02020603050405020304" pitchFamily="18" charset="0"/>
                    <a:ea typeface="Times New Roman" panose="02020603050405020304" pitchFamily="18" charset="0"/>
                  </a:rPr>
                  <a:t>0</a:t>
                </a:r>
                <a:r>
                  <a:rPr lang="ru-RU" sz="1200" dirty="0">
                    <a:effectLst/>
                    <a:latin typeface="Times New Roman" panose="02020603050405020304" pitchFamily="18" charset="0"/>
                    <a:ea typeface="Times New Roman" panose="02020603050405020304" pitchFamily="18" charset="0"/>
                  </a:rPr>
                  <a:t>​ – начальная температура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Times New Roman" panose="02020603050405020304" pitchFamily="18" charset="0"/>
                    <a:ea typeface="Times New Roman" panose="02020603050405020304" pitchFamily="18" charset="0"/>
                  </a:rPr>
                  <a:t>α – коэффициент, представляющий долю материала, удаляемого за счет испарения (остальная часть (1−α) удаляется за счет плавления и последующего выброса).</a:t>
                </a:r>
              </a:p>
              <a:p>
                <a:pPr lvl="0" algn="just">
                  <a:lnSpc>
                    <a:spcPct val="150000"/>
                  </a:lnSpc>
                  <a:buSzPts val="1000"/>
                  <a:tabLst>
                    <a:tab pos="457200" algn="l"/>
                  </a:tabLst>
                </a:pPr>
                <a:endParaRPr lang="ru-RU" sz="1800" dirty="0">
                  <a:effectLst/>
                  <a:latin typeface="Roboto" panose="02000000000000000000" pitchFamily="2" charset="0"/>
                  <a:ea typeface="Roboto" panose="02000000000000000000" pitchFamily="2" charset="0"/>
                  <a:cs typeface="Roboto" panose="02000000000000000000" pitchFamily="2" charset="0"/>
                </a:endParaRPr>
              </a:p>
            </p:txBody>
          </p:sp>
        </mc:Choice>
        <mc:Fallback>
          <p:sp>
            <p:nvSpPr>
              <p:cNvPr id="5" name="TextBox 4">
                <a:extLst>
                  <a:ext uri="{FF2B5EF4-FFF2-40B4-BE49-F238E27FC236}">
                    <a16:creationId xmlns:a16="http://schemas.microsoft.com/office/drawing/2014/main" id="{A2AD46FD-F1DC-81FA-F7BE-62F551F21FBB}"/>
                  </a:ext>
                </a:extLst>
              </p:cNvPr>
              <p:cNvSpPr txBox="1">
                <a:spLocks noRot="1" noChangeAspect="1" noMove="1" noResize="1" noEditPoints="1" noAdjustHandles="1" noChangeArrowheads="1" noChangeShapeType="1" noTextEdit="1"/>
              </p:cNvSpPr>
              <p:nvPr/>
            </p:nvSpPr>
            <p:spPr>
              <a:xfrm>
                <a:off x="695400" y="1268760"/>
                <a:ext cx="10873208" cy="5931560"/>
              </a:xfrm>
              <a:prstGeom prst="rect">
                <a:avLst/>
              </a:prstGeom>
              <a:blipFill>
                <a:blip r:embed="rId5"/>
                <a:stretch>
                  <a:fillRect r="-56"/>
                </a:stretch>
              </a:blipFill>
            </p:spPr>
            <p:txBody>
              <a:bodyPr/>
              <a:lstStyle/>
              <a:p>
                <a:r>
                  <a:rPr lang="ru-RU">
                    <a:noFill/>
                  </a:rPr>
                  <a:t> </a:t>
                </a:r>
              </a:p>
            </p:txBody>
          </p:sp>
        </mc:Fallback>
      </mc:AlternateContent>
    </p:spTree>
    <p:extLst>
      <p:ext uri="{BB962C8B-B14F-4D97-AF65-F5344CB8AC3E}">
        <p14:creationId xmlns:p14="http://schemas.microsoft.com/office/powerpoint/2010/main" val="33817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D124E-2749-280D-1E0F-22EAA7CD5CC7}"/>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335E70B1-14CB-72F0-DAF8-B23E76A23BD1}"/>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1C13769E-462B-83D9-62D8-58E5C54437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CEF0BA03-EC6B-2C9D-6320-EF5085FBC812}"/>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Схема работы модели</a:t>
            </a:r>
          </a:p>
        </p:txBody>
      </p:sp>
      <p:pic>
        <p:nvPicPr>
          <p:cNvPr id="3" name="Рисунок 2">
            <a:extLst>
              <a:ext uri="{FF2B5EF4-FFF2-40B4-BE49-F238E27FC236}">
                <a16:creationId xmlns:a16="http://schemas.microsoft.com/office/drawing/2014/main" id="{B0D140B7-0976-82C7-2421-EF74737AC0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39816" y="980728"/>
            <a:ext cx="3494803" cy="5379194"/>
          </a:xfrm>
          <a:prstGeom prst="rect">
            <a:avLst/>
          </a:prstGeom>
          <a:noFill/>
          <a:ln>
            <a:noFill/>
          </a:ln>
        </p:spPr>
      </p:pic>
    </p:spTree>
    <p:extLst>
      <p:ext uri="{BB962C8B-B14F-4D97-AF65-F5344CB8AC3E}">
        <p14:creationId xmlns:p14="http://schemas.microsoft.com/office/powerpoint/2010/main" val="162035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B80E-177B-008F-79BE-BA9DB293BD51}"/>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67DF32B5-4020-CFA6-5867-624DA7F26AFC}"/>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76F4E589-4F87-7C59-3005-46C125B1E1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B5BD7B52-5F86-9333-BE65-102A0965DFCE}"/>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Реализация прототипа</a:t>
            </a:r>
          </a:p>
        </p:txBody>
      </p:sp>
      <p:sp>
        <p:nvSpPr>
          <p:cNvPr id="5" name="TextBox 4">
            <a:extLst>
              <a:ext uri="{FF2B5EF4-FFF2-40B4-BE49-F238E27FC236}">
                <a16:creationId xmlns:a16="http://schemas.microsoft.com/office/drawing/2014/main" id="{AA5299C2-A253-28BF-F2C7-FA4AB3F3EC9E}"/>
              </a:ext>
            </a:extLst>
          </p:cNvPr>
          <p:cNvSpPr txBox="1"/>
          <p:nvPr/>
        </p:nvSpPr>
        <p:spPr>
          <a:xfrm>
            <a:off x="695400" y="1268760"/>
            <a:ext cx="10873208" cy="2954655"/>
          </a:xfrm>
          <a:prstGeom prst="rect">
            <a:avLst/>
          </a:prstGeom>
          <a:noFill/>
        </p:spPr>
        <p:txBody>
          <a:bodyPr wrap="square">
            <a:spAutoFit/>
          </a:bodyPr>
          <a:lstStyle/>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Язык программирования: Python.</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Краткое описание структуры скрипта:</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Модуль задания параметров.</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расчета ΔV за импульс.</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расчета глубины кратеров.</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генерации </a:t>
            </a:r>
            <a:r>
              <a:rPr lang="ru-RU" sz="1800" dirty="0" err="1">
                <a:effectLst/>
                <a:latin typeface="Roboto" panose="02000000000000000000" pitchFamily="2" charset="0"/>
                <a:ea typeface="Roboto" panose="02000000000000000000" pitchFamily="2" charset="0"/>
                <a:cs typeface="Roboto" panose="02000000000000000000" pitchFamily="2" charset="0"/>
              </a:rPr>
              <a:t>OpenSCAD</a:t>
            </a:r>
            <a:r>
              <a:rPr lang="ru-RU" sz="1800" dirty="0">
                <a:effectLst/>
                <a:latin typeface="Roboto" panose="02000000000000000000" pitchFamily="2" charset="0"/>
                <a:ea typeface="Roboto" panose="02000000000000000000" pitchFamily="2" charset="0"/>
                <a:cs typeface="Roboto" panose="02000000000000000000" pitchFamily="2" charset="0"/>
              </a:rPr>
              <a:t> кода.</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Для визуализации использовалась программа </a:t>
            </a:r>
            <a:r>
              <a:rPr lang="ru-RU" sz="1800" dirty="0" err="1">
                <a:effectLst/>
                <a:latin typeface="Roboto" panose="02000000000000000000" pitchFamily="2" charset="0"/>
                <a:ea typeface="Roboto" panose="02000000000000000000" pitchFamily="2" charset="0"/>
                <a:cs typeface="Roboto" panose="02000000000000000000" pitchFamily="2" charset="0"/>
              </a:rPr>
              <a:t>OpenSCA</a:t>
            </a:r>
            <a:r>
              <a:rPr lang="en-US" sz="1800" dirty="0">
                <a:effectLst/>
                <a:latin typeface="Roboto" panose="02000000000000000000" pitchFamily="2" charset="0"/>
                <a:ea typeface="Roboto" panose="02000000000000000000" pitchFamily="2" charset="0"/>
                <a:cs typeface="Roboto" panose="02000000000000000000" pitchFamily="2" charset="0"/>
              </a:rPr>
              <a:t>D</a:t>
            </a:r>
            <a:r>
              <a:rPr lang="ru-RU" sz="1800" dirty="0">
                <a:effectLst/>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423587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953B2-D41A-063A-837F-3A6A7E46C5D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1353C53-0CA5-761A-E11C-FBE671DD4FEC}"/>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35644070-4EAF-0745-6FE7-32179C1DAE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F90EA0C8-7E5F-2F53-EE06-3279AA1758BA}"/>
              </a:ext>
            </a:extLst>
          </p:cNvPr>
          <p:cNvSpPr txBox="1"/>
          <p:nvPr/>
        </p:nvSpPr>
        <p:spPr>
          <a:xfrm>
            <a:off x="3431704" y="342580"/>
            <a:ext cx="8136904" cy="523220"/>
          </a:xfrm>
          <a:prstGeom prst="rect">
            <a:avLst/>
          </a:prstGeom>
          <a:noFill/>
        </p:spPr>
        <p:txBody>
          <a:bodyPr wrap="square" rtlCol="0">
            <a:spAutoFit/>
          </a:bodyPr>
          <a:lstStyle/>
          <a:p>
            <a:pPr algn="r"/>
            <a:r>
              <a:rPr lang="ru-RU" sz="2800" dirty="0"/>
              <a:t>Параметры вычислительного эксперимента</a:t>
            </a:r>
            <a:endParaRPr lang="ru-RU" sz="2800" b="1" dirty="0"/>
          </a:p>
        </p:txBody>
      </p:sp>
      <p:sp>
        <p:nvSpPr>
          <p:cNvPr id="5" name="TextBox 4">
            <a:extLst>
              <a:ext uri="{FF2B5EF4-FFF2-40B4-BE49-F238E27FC236}">
                <a16:creationId xmlns:a16="http://schemas.microsoft.com/office/drawing/2014/main" id="{7F035F40-5C85-398B-23F8-273ABD59F054}"/>
              </a:ext>
            </a:extLst>
          </p:cNvPr>
          <p:cNvSpPr txBox="1"/>
          <p:nvPr/>
        </p:nvSpPr>
        <p:spPr>
          <a:xfrm>
            <a:off x="695400" y="1268760"/>
            <a:ext cx="10873208" cy="4616648"/>
          </a:xfrm>
          <a:prstGeom prst="rect">
            <a:avLst/>
          </a:prstGeom>
          <a:noFill/>
        </p:spPr>
        <p:txBody>
          <a:bodyPr wrap="square">
            <a:spAutoFit/>
          </a:bodyPr>
          <a:lstStyle/>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Цель эксперимента: демонстрация работы модели, влияние числа разрядов.</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Материал: Сталь C45.</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Основные параметры ЭЭО: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U=160 В,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I=8 А,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t </a:t>
            </a:r>
            <a:r>
              <a:rPr lang="ru-RU" sz="1800" dirty="0" err="1">
                <a:effectLst/>
                <a:latin typeface="Roboto" panose="02000000000000000000" pitchFamily="2" charset="0"/>
                <a:ea typeface="Roboto" panose="02000000000000000000" pitchFamily="2" charset="0"/>
                <a:cs typeface="Roboto" panose="02000000000000000000" pitchFamily="2" charset="0"/>
              </a:rPr>
              <a:t>pulse</a:t>
            </a:r>
            <a:r>
              <a:rPr lang="ru-RU" sz="1800" dirty="0">
                <a:effectLst/>
                <a:latin typeface="Roboto" panose="02000000000000000000" pitchFamily="2" charset="0"/>
                <a:ea typeface="Roboto" panose="02000000000000000000" pitchFamily="2" charset="0"/>
                <a:cs typeface="Roboto" panose="02000000000000000000" pitchFamily="2" charset="0"/>
              </a:rPr>
              <a:t>​ =100 мкс</a:t>
            </a:r>
            <a:r>
              <a:rPr lang="en-US" sz="1800" dirty="0">
                <a:effectLst/>
                <a:latin typeface="Roboto" panose="02000000000000000000" pitchFamily="2" charset="0"/>
                <a:ea typeface="Roboto" panose="02000000000000000000" pitchFamily="2" charset="0"/>
                <a:cs typeface="Roboto" panose="02000000000000000000" pitchFamily="2" charset="0"/>
              </a:rPr>
              <a:t>,</a:t>
            </a:r>
            <a:endParaRPr lang="ru-RU" sz="1800" dirty="0">
              <a:effectLst/>
              <a:latin typeface="Roboto" panose="02000000000000000000" pitchFamily="2" charset="0"/>
              <a:ea typeface="Roboto" panose="02000000000000000000" pitchFamily="2" charset="0"/>
              <a:cs typeface="Roboto" panose="02000000000000000000" pitchFamily="2" charset="0"/>
            </a:endParaRPr>
          </a:p>
          <a:p>
            <a:pPr marL="285750" lvl="0" indent="-285750" algn="just">
              <a:lnSpc>
                <a:spcPct val="150000"/>
              </a:lnSpc>
              <a:buSzPts val="1000"/>
              <a:buFont typeface="Arial" panose="020B0604020202020204" pitchFamily="34" charset="0"/>
              <a:buChar char="•"/>
              <a:tabLst>
                <a:tab pos="457200" algn="l"/>
              </a:tabLst>
            </a:pPr>
            <a:r>
              <a:rPr lang="en-US" sz="1800" dirty="0">
                <a:effectLst/>
                <a:latin typeface="Roboto" panose="02000000000000000000" pitchFamily="2" charset="0"/>
                <a:ea typeface="Roboto" panose="02000000000000000000" pitchFamily="2" charset="0"/>
                <a:cs typeface="Roboto" panose="02000000000000000000" pitchFamily="2" charset="0"/>
              </a:rPr>
              <a:t>D </a:t>
            </a:r>
            <a:r>
              <a:rPr lang="en-US" sz="1800" dirty="0" err="1">
                <a:effectLst/>
                <a:latin typeface="Roboto" panose="02000000000000000000" pitchFamily="2" charset="0"/>
                <a:ea typeface="Roboto" panose="02000000000000000000" pitchFamily="2" charset="0"/>
                <a:cs typeface="Roboto" panose="02000000000000000000" pitchFamily="2" charset="0"/>
              </a:rPr>
              <a:t>electod</a:t>
            </a:r>
            <a:r>
              <a:rPr lang="en-US" sz="1800" dirty="0">
                <a:effectLst/>
                <a:latin typeface="Roboto" panose="02000000000000000000" pitchFamily="2" charset="0"/>
                <a:ea typeface="Roboto" panose="02000000000000000000" pitchFamily="2" charset="0"/>
                <a:cs typeface="Roboto" panose="02000000000000000000" pitchFamily="2" charset="0"/>
              </a:rPr>
              <a:t> = 0.5 </a:t>
            </a:r>
            <a:r>
              <a:rPr lang="ru-RU" sz="1800" dirty="0">
                <a:effectLst/>
                <a:latin typeface="Roboto" panose="02000000000000000000" pitchFamily="2" charset="0"/>
                <a:ea typeface="Roboto" panose="02000000000000000000" pitchFamily="2" charset="0"/>
                <a:cs typeface="Roboto" panose="02000000000000000000" pitchFamily="2" charset="0"/>
              </a:rPr>
              <a:t>мм</a:t>
            </a:r>
            <a:r>
              <a:rPr lang="en-US" dirty="0">
                <a:latin typeface="Roboto" panose="02000000000000000000" pitchFamily="2" charset="0"/>
                <a:ea typeface="Roboto" panose="02000000000000000000" pitchFamily="2" charset="0"/>
                <a:cs typeface="Roboto" panose="02000000000000000000" pitchFamily="2" charset="0"/>
              </a:rPr>
              <a:t>.</a:t>
            </a:r>
            <a:endParaRPr lang="ru-RU" sz="1800" dirty="0">
              <a:effectLst/>
              <a:latin typeface="Roboto" panose="02000000000000000000" pitchFamily="2" charset="0"/>
              <a:ea typeface="Roboto" panose="02000000000000000000" pitchFamily="2" charset="0"/>
              <a:cs typeface="Roboto" panose="02000000000000000000" pitchFamily="2" charset="0"/>
            </a:endParaRP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Коэффициенты модели: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C a​ =0.01,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α </a:t>
            </a:r>
            <a:r>
              <a:rPr lang="ru-RU" sz="1800" dirty="0" err="1">
                <a:effectLst/>
                <a:latin typeface="Roboto" panose="02000000000000000000" pitchFamily="2" charset="0"/>
                <a:ea typeface="Roboto" panose="02000000000000000000" pitchFamily="2" charset="0"/>
                <a:cs typeface="Roboto" panose="02000000000000000000" pitchFamily="2" charset="0"/>
              </a:rPr>
              <a:t>factor</a:t>
            </a:r>
            <a:r>
              <a:rPr lang="ru-RU" sz="1800" dirty="0">
                <a:effectLst/>
                <a:latin typeface="Roboto" panose="02000000000000000000" pitchFamily="2" charset="0"/>
                <a:ea typeface="Roboto" panose="02000000000000000000" pitchFamily="2" charset="0"/>
                <a:cs typeface="Roboto" panose="02000000000000000000" pitchFamily="2" charset="0"/>
              </a:rPr>
              <a:t>​ =0.1.</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Количество разрядов для 3-х кратеров: 10 000, 50 000, 100 000.</a:t>
            </a:r>
          </a:p>
        </p:txBody>
      </p:sp>
    </p:spTree>
    <p:extLst>
      <p:ext uri="{BB962C8B-B14F-4D97-AF65-F5344CB8AC3E}">
        <p14:creationId xmlns:p14="http://schemas.microsoft.com/office/powerpoint/2010/main" val="125450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84589-F3F6-D434-487A-F6EECB92E0DB}"/>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A26BAE5-F5F2-9BAA-DAC6-62921C6BC62D}"/>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FDAA3715-A9ED-BF18-CD10-915324FA1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5D69C042-6D5F-9FE9-A1B7-3D9B285FDACB}"/>
              </a:ext>
            </a:extLst>
          </p:cNvPr>
          <p:cNvSpPr txBox="1"/>
          <p:nvPr/>
        </p:nvSpPr>
        <p:spPr>
          <a:xfrm>
            <a:off x="3431704" y="342580"/>
            <a:ext cx="8136904" cy="523220"/>
          </a:xfrm>
          <a:prstGeom prst="rect">
            <a:avLst/>
          </a:prstGeom>
          <a:noFill/>
        </p:spPr>
        <p:txBody>
          <a:bodyPr wrap="square" rtlCol="0">
            <a:spAutoFit/>
          </a:bodyPr>
          <a:lstStyle/>
          <a:p>
            <a:pPr algn="r"/>
            <a:r>
              <a:rPr lang="ru-RU" sz="2800" dirty="0"/>
              <a:t>Результаты моделирования</a:t>
            </a:r>
            <a:endParaRPr lang="ru-RU" sz="2800" b="1" dirty="0"/>
          </a:p>
        </p:txBody>
      </p:sp>
      <p:sp>
        <p:nvSpPr>
          <p:cNvPr id="5" name="TextBox 4">
            <a:extLst>
              <a:ext uri="{FF2B5EF4-FFF2-40B4-BE49-F238E27FC236}">
                <a16:creationId xmlns:a16="http://schemas.microsoft.com/office/drawing/2014/main" id="{1BC95511-6870-7698-DDED-D218A50DFFC7}"/>
              </a:ext>
            </a:extLst>
          </p:cNvPr>
          <p:cNvSpPr txBox="1"/>
          <p:nvPr/>
        </p:nvSpPr>
        <p:spPr>
          <a:xfrm>
            <a:off x="695400" y="1268760"/>
            <a:ext cx="10873208" cy="877163"/>
          </a:xfrm>
          <a:prstGeom prst="rect">
            <a:avLst/>
          </a:prstGeom>
          <a:noFill/>
        </p:spPr>
        <p:txBody>
          <a:bodyPr wrap="square">
            <a:spAutoFit/>
          </a:bodyPr>
          <a:lstStyle/>
          <a:p>
            <a:pPr lvl="0" algn="just">
              <a:lnSpc>
                <a:spcPct val="150000"/>
              </a:lnSpc>
              <a:buSzPts val="1000"/>
              <a:tabLst>
                <a:tab pos="457200" algn="l"/>
              </a:tabLst>
            </a:pPr>
            <a:r>
              <a:rPr lang="ru-RU" dirty="0"/>
              <a:t>Δ</a:t>
            </a:r>
            <a:r>
              <a:rPr lang="ru-RU" dirty="0">
                <a:effectLst/>
              </a:rPr>
              <a:t>V</a:t>
            </a:r>
            <a:r>
              <a:rPr lang="ru-RU" dirty="0"/>
              <a:t> за 1 разряд: 9.7612×10</a:t>
            </a:r>
            <a:r>
              <a:rPr lang="ru-RU" dirty="0">
                <a:effectLst/>
              </a:rPr>
              <a:t>−14</a:t>
            </a:r>
            <a:r>
              <a:rPr lang="ru-RU" dirty="0"/>
              <a:t> м</a:t>
            </a:r>
            <a:r>
              <a:rPr lang="ru-RU" dirty="0">
                <a:effectLst/>
              </a:rPr>
              <a:t>3</a:t>
            </a:r>
          </a:p>
          <a:p>
            <a:pPr lvl="0" algn="just">
              <a:lnSpc>
                <a:spcPct val="150000"/>
              </a:lnSpc>
              <a:buSzPts val="1000"/>
              <a:tabLst>
                <a:tab pos="457200" algn="l"/>
              </a:tabLst>
            </a:pPr>
            <a:endParaRPr lang="ru-RU"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Таблица 2">
            <a:extLst>
              <a:ext uri="{FF2B5EF4-FFF2-40B4-BE49-F238E27FC236}">
                <a16:creationId xmlns:a16="http://schemas.microsoft.com/office/drawing/2014/main" id="{602BB8AD-08F7-6F49-336C-5ED9D6B234CA}"/>
              </a:ext>
            </a:extLst>
          </p:cNvPr>
          <p:cNvGraphicFramePr>
            <a:graphicFrameLocks noGrp="1"/>
          </p:cNvGraphicFramePr>
          <p:nvPr>
            <p:extLst>
              <p:ext uri="{D42A27DB-BD31-4B8C-83A1-F6EECF244321}">
                <p14:modId xmlns:p14="http://schemas.microsoft.com/office/powerpoint/2010/main" val="4009973989"/>
              </p:ext>
            </p:extLst>
          </p:nvPr>
        </p:nvGraphicFramePr>
        <p:xfrm>
          <a:off x="767408" y="1707341"/>
          <a:ext cx="6624736" cy="148336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3685197173"/>
                    </a:ext>
                  </a:extLst>
                </a:gridCol>
                <a:gridCol w="1872208">
                  <a:extLst>
                    <a:ext uri="{9D8B030D-6E8A-4147-A177-3AD203B41FA5}">
                      <a16:colId xmlns:a16="http://schemas.microsoft.com/office/drawing/2014/main" val="3050338938"/>
                    </a:ext>
                  </a:extLst>
                </a:gridCol>
                <a:gridCol w="3240360">
                  <a:extLst>
                    <a:ext uri="{9D8B030D-6E8A-4147-A177-3AD203B41FA5}">
                      <a16:colId xmlns:a16="http://schemas.microsoft.com/office/drawing/2014/main" val="3752955222"/>
                    </a:ext>
                  </a:extLst>
                </a:gridCol>
              </a:tblGrid>
              <a:tr h="370840">
                <a:tc>
                  <a:txBody>
                    <a:bodyPr/>
                    <a:lstStyle/>
                    <a:p>
                      <a:r>
                        <a:rPr lang="ru-RU" dirty="0"/>
                        <a:t>№ кратера</a:t>
                      </a:r>
                    </a:p>
                  </a:txBody>
                  <a:tcPr/>
                </a:tc>
                <a:tc>
                  <a:txBody>
                    <a:bodyPr/>
                    <a:lstStyle/>
                    <a:p>
                      <a:r>
                        <a:rPr lang="ru-RU" dirty="0"/>
                        <a:t>Кол-во разрядов</a:t>
                      </a:r>
                    </a:p>
                  </a:txBody>
                  <a:tcPr/>
                </a:tc>
                <a:tc>
                  <a:txBody>
                    <a:bodyPr/>
                    <a:lstStyle/>
                    <a:p>
                      <a:r>
                        <a:rPr lang="ru-RU" dirty="0"/>
                        <a:t>Объем удаленного материала</a:t>
                      </a:r>
                    </a:p>
                  </a:txBody>
                  <a:tcPr/>
                </a:tc>
                <a:extLst>
                  <a:ext uri="{0D108BD9-81ED-4DB2-BD59-A6C34878D82A}">
                    <a16:rowId xmlns:a16="http://schemas.microsoft.com/office/drawing/2014/main" val="3762774143"/>
                  </a:ext>
                </a:extLst>
              </a:tr>
              <a:tr h="370840">
                <a:tc>
                  <a:txBody>
                    <a:bodyPr/>
                    <a:lstStyle/>
                    <a:p>
                      <a:r>
                        <a:rPr lang="ru-RU" dirty="0"/>
                        <a:t>1</a:t>
                      </a:r>
                    </a:p>
                  </a:txBody>
                  <a:tcPr/>
                </a:tc>
                <a:tc>
                  <a:txBody>
                    <a:bodyPr/>
                    <a:lstStyle/>
                    <a:p>
                      <a:r>
                        <a:rPr lang="en-US" dirty="0"/>
                        <a:t>1000</a:t>
                      </a:r>
                      <a:endParaRPr lang="ru-RU" dirty="0"/>
                    </a:p>
                  </a:txBody>
                  <a:tcPr/>
                </a:tc>
                <a:tc>
                  <a:txBody>
                    <a:bodyPr/>
                    <a:lstStyle/>
                    <a:p>
                      <a:r>
                        <a:rPr lang="ru-RU" dirty="0"/>
                        <a:t>0.00</a:t>
                      </a:r>
                      <a:r>
                        <a:rPr lang="en-US" dirty="0"/>
                        <a:t>0</a:t>
                      </a:r>
                      <a:r>
                        <a:rPr lang="ru-RU" dirty="0"/>
                        <a:t>0</a:t>
                      </a:r>
                      <a:r>
                        <a:rPr lang="en-US" dirty="0"/>
                        <a:t>4971346896768314 </a:t>
                      </a:r>
                      <a:r>
                        <a:rPr lang="ru-RU" dirty="0"/>
                        <a:t>м</a:t>
                      </a:r>
                    </a:p>
                  </a:txBody>
                  <a:tcPr/>
                </a:tc>
                <a:extLst>
                  <a:ext uri="{0D108BD9-81ED-4DB2-BD59-A6C34878D82A}">
                    <a16:rowId xmlns:a16="http://schemas.microsoft.com/office/drawing/2014/main" val="2432588803"/>
                  </a:ext>
                </a:extLst>
              </a:tr>
              <a:tr h="370840">
                <a:tc>
                  <a:txBody>
                    <a:bodyPr/>
                    <a:lstStyle/>
                    <a:p>
                      <a:r>
                        <a:rPr lang="ru-RU" dirty="0"/>
                        <a:t>2</a:t>
                      </a:r>
                    </a:p>
                  </a:txBody>
                  <a:tcPr/>
                </a:tc>
                <a:tc>
                  <a:txBody>
                    <a:bodyPr/>
                    <a:lstStyle/>
                    <a:p>
                      <a:r>
                        <a:rPr lang="ru-RU" dirty="0"/>
                        <a:t>5</a:t>
                      </a:r>
                      <a:r>
                        <a:rPr lang="en-US" dirty="0"/>
                        <a:t>0000</a:t>
                      </a:r>
                      <a:endParaRPr lang="ru-RU" dirty="0"/>
                    </a:p>
                  </a:txBody>
                  <a:tcPr/>
                </a:tc>
                <a:tc>
                  <a:txBody>
                    <a:bodyPr/>
                    <a:lstStyle/>
                    <a:p>
                      <a:r>
                        <a:rPr lang="ru-RU" dirty="0"/>
                        <a:t>0.0002485673448384157</a:t>
                      </a:r>
                      <a:r>
                        <a:rPr lang="en-US" dirty="0"/>
                        <a:t> </a:t>
                      </a:r>
                      <a:r>
                        <a:rPr lang="ru-RU" dirty="0"/>
                        <a:t>м</a:t>
                      </a:r>
                    </a:p>
                  </a:txBody>
                  <a:tcPr/>
                </a:tc>
                <a:extLst>
                  <a:ext uri="{0D108BD9-81ED-4DB2-BD59-A6C34878D82A}">
                    <a16:rowId xmlns:a16="http://schemas.microsoft.com/office/drawing/2014/main" val="2967582191"/>
                  </a:ext>
                </a:extLst>
              </a:tr>
              <a:tr h="370840">
                <a:tc>
                  <a:txBody>
                    <a:bodyPr/>
                    <a:lstStyle/>
                    <a:p>
                      <a:r>
                        <a:rPr lang="ru-RU" dirty="0"/>
                        <a:t>3</a:t>
                      </a:r>
                    </a:p>
                  </a:txBody>
                  <a:tcPr/>
                </a:tc>
                <a:tc>
                  <a:txBody>
                    <a:bodyPr/>
                    <a:lstStyle/>
                    <a:p>
                      <a:r>
                        <a:rPr lang="en-US" dirty="0"/>
                        <a:t>100000</a:t>
                      </a:r>
                      <a:endParaRPr lang="ru-RU" dirty="0"/>
                    </a:p>
                  </a:txBody>
                  <a:tcPr/>
                </a:tc>
                <a:tc>
                  <a:txBody>
                    <a:bodyPr/>
                    <a:lstStyle/>
                    <a:p>
                      <a:r>
                        <a:rPr lang="ru-RU" dirty="0"/>
                        <a:t>0.0004971346896768314 м</a:t>
                      </a:r>
                    </a:p>
                  </a:txBody>
                  <a:tcPr/>
                </a:tc>
                <a:extLst>
                  <a:ext uri="{0D108BD9-81ED-4DB2-BD59-A6C34878D82A}">
                    <a16:rowId xmlns:a16="http://schemas.microsoft.com/office/drawing/2014/main" val="2994881749"/>
                  </a:ext>
                </a:extLst>
              </a:tr>
            </a:tbl>
          </a:graphicData>
        </a:graphic>
      </p:graphicFrame>
      <p:pic>
        <p:nvPicPr>
          <p:cNvPr id="8" name="Рисунок 7">
            <a:extLst>
              <a:ext uri="{FF2B5EF4-FFF2-40B4-BE49-F238E27FC236}">
                <a16:creationId xmlns:a16="http://schemas.microsoft.com/office/drawing/2014/main" id="{FD175B20-6EB2-41A7-07E1-4F16918EC676}"/>
              </a:ext>
            </a:extLst>
          </p:cNvPr>
          <p:cNvPicPr>
            <a:picLocks noChangeAspect="1"/>
          </p:cNvPicPr>
          <p:nvPr/>
        </p:nvPicPr>
        <p:blipFill>
          <a:blip r:embed="rId5"/>
          <a:stretch>
            <a:fillRect/>
          </a:stretch>
        </p:blipFill>
        <p:spPr>
          <a:xfrm>
            <a:off x="767408" y="3356992"/>
            <a:ext cx="6626344" cy="2977411"/>
          </a:xfrm>
          <a:prstGeom prst="rect">
            <a:avLst/>
          </a:prstGeom>
        </p:spPr>
      </p:pic>
    </p:spTree>
    <p:extLst>
      <p:ext uri="{BB962C8B-B14F-4D97-AF65-F5344CB8AC3E}">
        <p14:creationId xmlns:p14="http://schemas.microsoft.com/office/powerpoint/2010/main" val="4778135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172</TotalTime>
  <Words>1144</Words>
  <Application>Microsoft Office PowerPoint</Application>
  <DocSecurity>0</DocSecurity>
  <PresentationFormat>Широкоэкранный</PresentationFormat>
  <Paragraphs>84</Paragraphs>
  <Slides>10</Slides>
  <Notes>9</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vt:i4>
      </vt:variant>
    </vt:vector>
  </HeadingPairs>
  <TitlesOfParts>
    <vt:vector size="20" baseType="lpstr">
      <vt:lpstr>Aptos</vt:lpstr>
      <vt:lpstr>Arial</vt:lpstr>
      <vt:lpstr>Calibri</vt:lpstr>
      <vt:lpstr>Calibri Light</vt:lpstr>
      <vt:lpstr>Cambria Math</vt:lpstr>
      <vt:lpstr>Roboto</vt:lpstr>
      <vt:lpstr>Roboto Medium</vt:lpstr>
      <vt:lpstr>Symbol</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sega</dc:creator>
  <cp:keywords/>
  <dc:description/>
  <cp:lastModifiedBy>Vlad</cp:lastModifiedBy>
  <cp:revision>140</cp:revision>
  <dcterms:created xsi:type="dcterms:W3CDTF">2020-12-06T14:51:05Z</dcterms:created>
  <dcterms:modified xsi:type="dcterms:W3CDTF">2025-05-21T15:31:53Z</dcterms:modified>
  <cp:category/>
  <dc:identifier/>
  <cp:contentStatus/>
  <dc:language/>
  <cp:version/>
</cp:coreProperties>
</file>