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0" r:id="rId5"/>
    <p:sldId id="271" r:id="rId6"/>
    <p:sldId id="272" r:id="rId7"/>
    <p:sldId id="273" r:id="rId8"/>
    <p:sldId id="279" r:id="rId9"/>
    <p:sldId id="280" r:id="rId10"/>
    <p:sldId id="281" r:id="rId11"/>
    <p:sldId id="283" r:id="rId12"/>
    <p:sldId id="275" r:id="rId13"/>
    <p:sldId id="282" r:id="rId14"/>
    <p:sldId id="284" r:id="rId15"/>
    <p:sldId id="268" r:id="rId16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0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C7C42B-5FFE-4D44-BBB5-AB078492E219}" type="datetimeFigureOut">
              <a:rPr lang="ru-RU"/>
              <a:t>21.01.2025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81818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>
            <a:spLocks/>
          </p:cNvSpPr>
          <p:nvPr/>
        </p:nvSpPr>
        <p:spPr bwMode="auto">
          <a:xfrm>
            <a:off x="7517004" y="5846324"/>
            <a:ext cx="44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Докладчик: </a:t>
            </a:r>
            <a:b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</a:b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Мехоношин В.А., студент гр. РИС-24-1м</a:t>
            </a:r>
            <a:endParaRPr dirty="0"/>
          </a:p>
        </p:txBody>
      </p:sp>
      <p:sp>
        <p:nvSpPr>
          <p:cNvPr id="9" name="TextBox 17"/>
          <p:cNvSpPr>
            <a:spLocks/>
          </p:cNvSpPr>
          <p:nvPr/>
        </p:nvSpPr>
        <p:spPr bwMode="auto">
          <a:xfrm>
            <a:off x="335360" y="3095953"/>
            <a:ext cx="972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bg1"/>
                </a:solidFill>
                <a:latin typeface="Roboto Medium"/>
              </a:rPr>
              <a:t>Создание математической модели процесса электроэрозионной обработки для симулятора электроэрозионного станка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D5B6F-0ED0-AACD-586B-A22AC16FB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06BE8E-6AAD-BB7E-E729-CEF0B092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BB0C9F-5ED8-75A5-CCAF-C03610338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75C4A4-0264-D3EA-6F81-0A99DB014966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Расчет распределения температуры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6EB80-A8A1-E75E-5DF6-5D6B035B270A}"/>
              </a:ext>
            </a:extLst>
          </p:cNvPr>
          <p:cNvSpPr txBox="1"/>
          <p:nvPr/>
        </p:nvSpPr>
        <p:spPr>
          <a:xfrm>
            <a:off x="407369" y="1268760"/>
            <a:ext cx="1087320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Для расчета распределения температуры использовалась конечно-разностная схема основанная на классическом уравнении теплопроводности.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27D533-7E7E-7134-66C6-4EF5689B2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253406"/>
            <a:ext cx="3456384" cy="781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E8878-40AE-6232-84B7-19E0BF81C3CF}"/>
              </a:ext>
            </a:extLst>
          </p:cNvPr>
          <p:cNvSpPr txBox="1"/>
          <p:nvPr/>
        </p:nvSpPr>
        <p:spPr>
          <a:xfrm>
            <a:off x="551384" y="3053674"/>
            <a:ext cx="7704856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 — температура,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α — коэффициент </a:t>
            </a:r>
            <a:r>
              <a:rPr lang="ru-RU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температуропроводности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∂</a:t>
            </a:r>
            <a:r>
              <a:rPr lang="ru-RU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T∂t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изменение температуры со временем,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∂2T/∂x2​, ∂2T/∂y2​, ∂2T/∂z2​ — вторые производные температуры по пространственным координатам.</a:t>
            </a:r>
          </a:p>
        </p:txBody>
      </p:sp>
    </p:spTree>
    <p:extLst>
      <p:ext uri="{BB962C8B-B14F-4D97-AF65-F5344CB8AC3E}">
        <p14:creationId xmlns:p14="http://schemas.microsoft.com/office/powerpoint/2010/main" val="257821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8767-4C78-6CB0-E4C8-809A326F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5F5B93-38B1-3D05-324B-200AD9A1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BF114-79EB-E243-D982-5783C4ADE3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313791-7EA8-E1B1-737C-38A3EF0F0EFE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9F157-D9B7-9DF3-0827-46CB02369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060848"/>
            <a:ext cx="8493009" cy="24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5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BDE2-3DF7-05F8-CD4A-7A0D02A9D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9F62F2-6F24-EE17-617C-79643BF8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5748F7-4D9F-2256-3EE7-9E7831C9C8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1BA761-B051-79B7-570D-F8081CE42044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Результаты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C318F8-1900-DC55-D69A-D402191A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412776"/>
            <a:ext cx="6924517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A0D8-4B84-B216-B7EC-CD15BD21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71883D-AF87-992A-0790-72A8A56E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88FFEA-3A05-A734-DA72-D70B581962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FCC5F8-AD68-3F24-DF2D-926560FF6F92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75144-5125-4095-A022-D1EBBE47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1099812"/>
            <a:ext cx="9831172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9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6C909-F1DE-D3CF-6ED0-0CF40EF7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D4E2D6-A614-AE63-9CC3-6B0E7BA5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DC4846-0CCF-7C86-E1AC-880D7E213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628866-3EF6-B0A1-8B81-9732EC439577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Проблемы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434D7-2876-4C75-CFA5-4C9713D0D6A1}"/>
              </a:ext>
            </a:extLst>
          </p:cNvPr>
          <p:cNvSpPr txBox="1"/>
          <p:nvPr/>
        </p:nvSpPr>
        <p:spPr>
          <a:xfrm>
            <a:off x="767408" y="1412776"/>
            <a:ext cx="108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Низкая </a:t>
            </a:r>
            <a:r>
              <a:rPr lang="ru-RU" sz="3200"/>
              <a:t>скорость расчетов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Множество допущений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Необходима валидация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Необходимость выполнения условия Куранта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6500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81818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C9AB7-7A03-69DF-DC3F-904F113F48A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16">
            <a:extLst>
              <a:ext uri="{FF2B5EF4-FFF2-40B4-BE49-F238E27FC236}">
                <a16:creationId xmlns:a16="http://schemas.microsoft.com/office/drawing/2014/main" id="{DFEE5E99-6DE3-78DF-7780-6816AA826D42}"/>
              </a:ext>
            </a:extLst>
          </p:cNvPr>
          <p:cNvSpPr>
            <a:spLocks/>
          </p:cNvSpPr>
          <p:nvPr/>
        </p:nvSpPr>
        <p:spPr bwMode="auto">
          <a:xfrm>
            <a:off x="7517004" y="5846324"/>
            <a:ext cx="44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Докладчик: </a:t>
            </a:r>
            <a:b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</a:b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Мехоношин В.А., студент гр. РИС-24-1м</a:t>
            </a:r>
            <a:endParaRPr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69ACCF5B-768A-C387-9CE4-11FFEDB81CAD}"/>
              </a:ext>
            </a:extLst>
          </p:cNvPr>
          <p:cNvSpPr>
            <a:spLocks/>
          </p:cNvSpPr>
          <p:nvPr/>
        </p:nvSpPr>
        <p:spPr bwMode="auto">
          <a:xfrm>
            <a:off x="335360" y="3095953"/>
            <a:ext cx="972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bg1"/>
                </a:solidFill>
                <a:latin typeface="Roboto Medium"/>
              </a:rPr>
              <a:t>Создание математической модели процесса электроэрозионной обработки для симулятора электроэрозионного станка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B3CEC7-0CE3-605C-2BC3-A2E236F9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378EA-C2C0-5D8C-F90F-0EB98CBE2031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Объект, предмет, 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483A4-1019-48C2-41ED-8B055BB4DDBC}"/>
              </a:ext>
            </a:extLst>
          </p:cNvPr>
          <p:cNvSpPr txBox="1"/>
          <p:nvPr/>
        </p:nvSpPr>
        <p:spPr>
          <a:xfrm>
            <a:off x="695400" y="1268760"/>
            <a:ext cx="1087320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Объект исследования 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объектом исследования является процесс электроэрозионной обработки, включая оборудование, используемое для этой цели, и методы, которые можно использовать для его моделирования в виртуальной среде.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Предмет исследования 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предметом исследования является разработка алгоритмов и моделей, необходимых для создания реалистичного симулятора электроэрозионного станка.</a:t>
            </a:r>
          </a:p>
          <a:p>
            <a:pPr indent="449580" algn="just">
              <a:lnSpc>
                <a:spcPct val="150000"/>
              </a:lnSpc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Цель работы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реализация модели, позволяющей симулировать процесс удаления материала с заготовки.</a:t>
            </a:r>
          </a:p>
        </p:txBody>
      </p:sp>
    </p:spTree>
    <p:extLst>
      <p:ext uri="{BB962C8B-B14F-4D97-AF65-F5344CB8AC3E}">
        <p14:creationId xmlns:p14="http://schemas.microsoft.com/office/powerpoint/2010/main" val="199017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FC119-EFFC-E7FC-7D10-69C38086C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220BC-C7CA-E87E-CC0F-A2931BA8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5A886A-AFFC-9AA1-F4E4-39E1A038F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B327F3-DEA3-E0DC-5719-7349BD66EAD8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Электроэрозионная обработка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FBCE3-F18D-0178-EF10-30DDEFD2EF4D}"/>
              </a:ext>
            </a:extLst>
          </p:cNvPr>
          <p:cNvSpPr txBox="1"/>
          <p:nvPr/>
        </p:nvSpPr>
        <p:spPr>
          <a:xfrm>
            <a:off x="695400" y="1268760"/>
            <a:ext cx="10873208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Электроэрозионная обработка является одним из эффективных методов обработки труднообрабатываемых материалов. Особенность данного метода заключается в способности резать твердый материал без физического контакта между инструментом и заготовкой, где удаление материала происходит за счет искровой эрозии.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Одной из основных проблем при создании симулятора электроэрозионного станка является симуляция процесса электрической эрозии, то есть удаления материала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74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6D19-5B2B-D102-BB97-B901246F3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7DBA7E-C062-8DE1-1D3D-63FBF4AD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35E24F-8D3A-0A42-EB0E-D296797A1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CD9C0D-D2C0-D31F-DDFC-B0F0C1CA2124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Методы моделирования процесса эрозии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46FD-F1DC-81FA-F7BE-62F551F21FBB}"/>
              </a:ext>
            </a:extLst>
          </p:cNvPr>
          <p:cNvSpPr txBox="1"/>
          <p:nvPr/>
        </p:nvSpPr>
        <p:spPr>
          <a:xfrm>
            <a:off x="695400" y="1268760"/>
            <a:ext cx="10873208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Аналитические модели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основаны на физических законах и уравнениях, описывающих процессы нагрева, плавления и испарения материала. Например, модели, учитывающие распределение тепла в зоне разряда, помогают предсказать глубину и форму эрозионной лунки.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Эмпирические модели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используют экспериментальные данные для построения зависимостей между параметрами обработки и результатами. Они часто применяются для оптимизации режимов обработки, таких как длительность импульсов и частота разрядов.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Численные методы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такие как метод конечных элементов, позволяют детально моделировать процессы ЭЭО, включая распределение температуры, образование кратеров и динамику плазмы. Эти методы особенно полезны для анализа сложных геометрий и многократных разрядов.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Смешанные методы, 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используют комбинацию перечисленных выше методов для повышения точности симуляции.</a:t>
            </a:r>
          </a:p>
        </p:txBody>
      </p:sp>
    </p:spTree>
    <p:extLst>
      <p:ext uri="{BB962C8B-B14F-4D97-AF65-F5344CB8AC3E}">
        <p14:creationId xmlns:p14="http://schemas.microsoft.com/office/powerpoint/2010/main" val="338177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87919-E99F-C0FC-AAAC-F294D3784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7411E6-5CD4-E256-ECF5-D3831F8C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7E08C-ACB9-7C16-5B19-5850CE48DB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E85EBA-DA8C-B480-546C-7F0FEF82230F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Предложенный метод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182BF9-7236-5332-8EE9-14A3881B1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89" y="865800"/>
            <a:ext cx="328922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CF7C3-D8B4-658C-0CED-EB32F3EB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5D53F1-57AD-9F1E-FCFB-7F02668A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6B35C2-100B-FBAF-7629-74404D22C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89D5D6-95D6-5E14-DD87-AD5123CA0E6A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Определение месторасположения разряда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DD04C-C19B-4341-9E45-B07930F0D832}"/>
              </a:ext>
            </a:extLst>
          </p:cNvPr>
          <p:cNvSpPr txBox="1"/>
          <p:nvPr/>
        </p:nvSpPr>
        <p:spPr>
          <a:xfrm>
            <a:off x="659396" y="1124744"/>
            <a:ext cx="10873208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Наибольшая напряженность электрического поля формируется в области минимального расстояния между электродами. Таким образом для определения расположения разряда следует найти самую близкую к электроду точку.</a:t>
            </a:r>
            <a:endParaRPr lang="ru-RU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9C9C8-BD36-F8AA-B9DB-6A1116231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827" y="3429000"/>
            <a:ext cx="5222346" cy="10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0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1847F-0406-0BD5-826C-CD804037D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EA8E1-2864-B053-6BE5-6CB5514B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DE4E6B-B401-8B98-88DF-F829DC419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0446D9-C1A0-7554-9E3D-330F0916917E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Расчет радиуса плазменного канала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32FAA-D34D-A083-D744-38D32E2DC6D2}"/>
              </a:ext>
            </a:extLst>
          </p:cNvPr>
          <p:cNvSpPr txBox="1"/>
          <p:nvPr/>
        </p:nvSpPr>
        <p:spPr>
          <a:xfrm>
            <a:off x="659396" y="2784464"/>
            <a:ext cx="1087320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 — ток разряда;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 — длительность разряда.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BF6D3A-0E28-368C-DC7F-16EEDC8C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736571"/>
            <a:ext cx="4608512" cy="8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9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7944-C6F8-5E95-FF54-C59F692F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263B1F-F87D-445F-4E1D-138ECE5F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BA47EF-A325-B09A-E5F1-C212E0908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53A01-D621-EC27-B180-3C334D5CB5B7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Расчет теплового потока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6F71B-CBE1-A990-EFE8-43433894701B}"/>
              </a:ext>
            </a:extLst>
          </p:cNvPr>
          <p:cNvSpPr txBox="1"/>
          <p:nvPr/>
        </p:nvSpPr>
        <p:spPr>
          <a:xfrm>
            <a:off x="659396" y="2421849"/>
            <a:ext cx="1087320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ru-RU" sz="18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координата, описывающая расстояние от центра канала разряда;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q0 — максимальный тепловой поток на оси канала разряда, определяемый как: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F87113-3F57-C83D-B7C7-9075C6726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17" y="1507782"/>
            <a:ext cx="3107828" cy="9140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73316C-E299-E1DD-18D7-1B5B3DC5B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01" y="3961537"/>
            <a:ext cx="1912071" cy="1140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9F8E01-575D-58FF-FDD7-CFAD83343E89}"/>
              </a:ext>
            </a:extLst>
          </p:cNvPr>
          <p:cNvSpPr txBox="1"/>
          <p:nvPr/>
        </p:nvSpPr>
        <p:spPr>
          <a:xfrm>
            <a:off x="655538" y="4941168"/>
            <a:ext cx="10452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E=</a:t>
            </a:r>
            <a:r>
              <a:rPr lang="ru-RU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UIton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энергия импульса;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 — напряжение пробоя;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η — доля энергии разряда, поглощаемая заготовкой.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DD16-A6A3-571D-4B12-64BFD4D7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6DFBF0-91BE-8298-DBC9-EE7FB0A5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735B5F-5486-17C7-70FA-38B437790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A7F65E-EDF6-6E29-FF7A-0883F1D577E3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Изменение температуры в ячейке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EA6639-242A-B517-DAA1-7627C3D12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49" y="1700808"/>
            <a:ext cx="2664295" cy="1191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209B4C-9754-023C-5BC2-81835B771A03}"/>
              </a:ext>
            </a:extLst>
          </p:cNvPr>
          <p:cNvSpPr txBox="1"/>
          <p:nvPr/>
        </p:nvSpPr>
        <p:spPr>
          <a:xfrm>
            <a:off x="695400" y="3429000"/>
            <a:ext cx="6094070" cy="2777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</a:t>
            </a:r>
            <a:r>
              <a:rPr lang="ru-RU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</a:t>
            </a:r>
            <a:r>
              <a:rPr lang="en-US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ru-RU" b="0" i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</a:t>
            </a: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тепловой поток (в ваттах на квадратный метр),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 — площадь грани ячейки (в квадратных метрах),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Δt</a:t>
            </a: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шаг по времени (в секундах),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 — плотность материала (в килограммах на кубический метр),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 — объем ячейки (в кубических метрах),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Cp</a:t>
            </a: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 — удельная теплоемкость (в джоулях на килограмм на кельвин).</a:t>
            </a:r>
          </a:p>
        </p:txBody>
      </p:sp>
    </p:spTree>
    <p:extLst>
      <p:ext uri="{BB962C8B-B14F-4D97-AF65-F5344CB8AC3E}">
        <p14:creationId xmlns:p14="http://schemas.microsoft.com/office/powerpoint/2010/main" val="1456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548</Words>
  <Application>Microsoft Office PowerPoint</Application>
  <DocSecurity>0</DocSecurity>
  <PresentationFormat>Широкоэкранный</PresentationFormat>
  <Paragraphs>54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Roboto Medium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sega</dc:creator>
  <cp:keywords/>
  <dc:description/>
  <cp:lastModifiedBy>Владислав Мехоношин</cp:lastModifiedBy>
  <cp:revision>135</cp:revision>
  <dcterms:created xsi:type="dcterms:W3CDTF">2020-12-06T14:51:05Z</dcterms:created>
  <dcterms:modified xsi:type="dcterms:W3CDTF">2025-01-21T14:37:42Z</dcterms:modified>
  <cp:category/>
  <dc:identifier/>
  <cp:contentStatus/>
  <dc:language/>
  <cp:version/>
</cp:coreProperties>
</file>