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9" r:id="rId4"/>
    <p:sldId id="270" r:id="rId5"/>
    <p:sldId id="271" r:id="rId6"/>
    <p:sldId id="272" r:id="rId7"/>
    <p:sldId id="273" r:id="rId8"/>
    <p:sldId id="279" r:id="rId9"/>
    <p:sldId id="280" r:id="rId10"/>
    <p:sldId id="274" r:id="rId11"/>
    <p:sldId id="281" r:id="rId12"/>
    <p:sldId id="283" r:id="rId13"/>
    <p:sldId id="275" r:id="rId14"/>
    <p:sldId id="282" r:id="rId15"/>
    <p:sldId id="284" r:id="rId16"/>
    <p:sldId id="268" r:id="rId17"/>
  </p:sldIdLst>
  <p:sldSz cx="12192000" cy="6858000"/>
  <p:notesSz cx="6858000" cy="12192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2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798" y="96"/>
      </p:cViewPr>
      <p:guideLst>
        <p:guide orient="horz" pos="202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/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6C7C42B-5FFE-4D44-BBB5-AB078492E219}" type="datetimeFigureOut">
              <a:rPr lang="ru-RU"/>
              <a:t>19.01.2025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5407871-9FBF-4BBB-895A-2502942BAC5D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6C7C42B-5FFE-4D44-BBB5-AB078492E219}" type="datetimeFigureOut">
              <a:rPr lang="ru-RU"/>
              <a:t>19.01.2025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5407871-9FBF-4BBB-895A-2502942BAC5D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6C7C42B-5FFE-4D44-BBB5-AB078492E219}" type="datetimeFigureOut">
              <a:rPr lang="ru-RU"/>
              <a:t>19.01.2025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5407871-9FBF-4BBB-895A-2502942BAC5D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6C7C42B-5FFE-4D44-BBB5-AB078492E219}" type="datetimeFigureOut">
              <a:rPr lang="ru-RU"/>
              <a:t>19.01.2025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5407871-9FBF-4BBB-895A-2502942BAC5D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6C7C42B-5FFE-4D44-BBB5-AB078492E219}" type="datetimeFigureOut">
              <a:rPr lang="ru-RU"/>
              <a:t>19.01.2025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5407871-9FBF-4BBB-895A-2502942BAC5D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6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6C7C42B-5FFE-4D44-BBB5-AB078492E219}" type="datetimeFigureOut">
              <a:rPr lang="ru-RU"/>
              <a:t>19.01.2025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5407871-9FBF-4BBB-895A-2502942BAC5D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7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9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6C7C42B-5FFE-4D44-BBB5-AB078492E219}" type="datetimeFigureOut">
              <a:rPr lang="ru-RU"/>
              <a:t>19.01.2025</a:t>
            </a:fld>
            <a:endParaRPr lang="ru-RU"/>
          </a:p>
        </p:txBody>
      </p:sp>
      <p:sp>
        <p:nvSpPr>
          <p:cNvPr id="10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5407871-9FBF-4BBB-895A-2502942BAC5D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6C7C42B-5FFE-4D44-BBB5-AB078492E219}" type="datetimeFigureOut">
              <a:rPr lang="ru-RU"/>
              <a:t>19.01.2025</a:t>
            </a:fld>
            <a:endParaRPr lang="ru-RU"/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5407871-9FBF-4BBB-895A-2502942BAC5D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6C7C42B-5FFE-4D44-BBB5-AB078492E219}" type="datetimeFigureOut">
              <a:rPr lang="ru-RU"/>
              <a:t>19.01.2025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5407871-9FBF-4BBB-895A-2502942BAC5D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6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6C7C42B-5FFE-4D44-BBB5-AB078492E219}" type="datetimeFigureOut">
              <a:rPr lang="ru-RU"/>
              <a:t>19.01.2025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5407871-9FBF-4BBB-895A-2502942BAC5D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Рисунок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6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6C7C42B-5FFE-4D44-BBB5-AB078492E219}" type="datetimeFigureOut">
              <a:rPr lang="ru-RU"/>
              <a:t>19.01.2025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5407871-9FBF-4BBB-895A-2502942BAC5D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6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6C7C42B-5FFE-4D44-BBB5-AB078492E219}" type="datetimeFigureOut">
              <a:rPr lang="ru-RU"/>
              <a:t>19.01.2025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5407871-9FBF-4BBB-895A-2502942BAC5D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81818B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extBox 16"/>
          <p:cNvSpPr>
            <a:spLocks/>
          </p:cNvSpPr>
          <p:nvPr/>
        </p:nvSpPr>
        <p:spPr bwMode="auto">
          <a:xfrm>
            <a:off x="7517004" y="5846324"/>
            <a:ext cx="4427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0"/>
              </a:spcBef>
              <a:defRPr/>
            </a:pPr>
            <a:r>
              <a:rPr lang="ru-RU" sz="1400" b="1" dirty="0">
                <a:solidFill>
                  <a:schemeClr val="bg1"/>
                </a:solidFill>
                <a:latin typeface="Roboto Medium"/>
                <a:cs typeface="Arial"/>
              </a:rPr>
              <a:t>Докладчик: </a:t>
            </a:r>
            <a:br>
              <a:rPr lang="ru-RU" sz="1400" b="1" dirty="0">
                <a:solidFill>
                  <a:schemeClr val="bg1"/>
                </a:solidFill>
                <a:latin typeface="Roboto Medium"/>
                <a:cs typeface="Arial"/>
              </a:rPr>
            </a:br>
            <a:r>
              <a:rPr lang="ru-RU" sz="1400" b="1" dirty="0">
                <a:solidFill>
                  <a:schemeClr val="bg1"/>
                </a:solidFill>
                <a:latin typeface="Roboto Medium"/>
                <a:cs typeface="Arial"/>
              </a:rPr>
              <a:t>Мехоношин В.А., студент гр. РИС-24-1м</a:t>
            </a:r>
            <a:endParaRPr dirty="0"/>
          </a:p>
        </p:txBody>
      </p:sp>
      <p:sp>
        <p:nvSpPr>
          <p:cNvPr id="9" name="TextBox 17"/>
          <p:cNvSpPr>
            <a:spLocks/>
          </p:cNvSpPr>
          <p:nvPr/>
        </p:nvSpPr>
        <p:spPr bwMode="auto">
          <a:xfrm>
            <a:off x="335360" y="3095953"/>
            <a:ext cx="97210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2800" b="1" dirty="0">
                <a:solidFill>
                  <a:schemeClr val="bg1"/>
                </a:solidFill>
                <a:latin typeface="Roboto Medium"/>
              </a:rPr>
              <a:t>Создание математической модели процесса электроэрозионной обработки для симулятора электроэрозионного станка</a:t>
            </a:r>
            <a:endParaRPr lang="ru-RU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07369" y="332656"/>
            <a:ext cx="2160240" cy="54893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EB3FFF-006C-0188-8D2B-A7205AE20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F433690-C8F2-1607-783B-38456CC93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07369" y="332656"/>
            <a:ext cx="2160240" cy="54893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AF0F3CA-2F3F-EA7C-72E1-299D6FD219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9978" y="318917"/>
            <a:ext cx="2157631" cy="5498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F024077-8EFB-2E1B-1262-3CCE5582594A}"/>
              </a:ext>
            </a:extLst>
          </p:cNvPr>
          <p:cNvSpPr txBox="1"/>
          <p:nvPr/>
        </p:nvSpPr>
        <p:spPr>
          <a:xfrm>
            <a:off x="3431704" y="342580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800" b="1" dirty="0"/>
              <a:t>Удаление ячеек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61CDF8-5BAE-82FE-9795-64B18E2C121B}"/>
              </a:ext>
            </a:extLst>
          </p:cNvPr>
          <p:cNvSpPr txBox="1"/>
          <p:nvPr/>
        </p:nvSpPr>
        <p:spPr>
          <a:xfrm>
            <a:off x="695400" y="1268760"/>
            <a:ext cx="108732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SzPts val="1000"/>
              <a:tabLst>
                <a:tab pos="457200" algn="l"/>
              </a:tabLst>
            </a:pPr>
            <a:r>
              <a:rPr lang="ru-RU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Удаление ячейки происходит при превышении</a:t>
            </a:r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температуры испарения. </a:t>
            </a:r>
            <a:endParaRPr lang="ru-RU" sz="1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650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0D5B6F-0ED0-AACD-586B-A22AC16FB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E06BE8E-6AAD-BB7E-E729-CEF0B0923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07369" y="332656"/>
            <a:ext cx="2160240" cy="54893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CBB0C9F-5ED8-75A5-CCAF-C03610338F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9978" y="318917"/>
            <a:ext cx="2157631" cy="5498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475C4A4-0264-D3EA-6F81-0A99DB014966}"/>
              </a:ext>
            </a:extLst>
          </p:cNvPr>
          <p:cNvSpPr txBox="1"/>
          <p:nvPr/>
        </p:nvSpPr>
        <p:spPr>
          <a:xfrm>
            <a:off x="3431704" y="342580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800" b="1" dirty="0"/>
              <a:t>Расчет распределения температуры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36EB80-A8A1-E75E-5DF6-5D6B035B270A}"/>
              </a:ext>
            </a:extLst>
          </p:cNvPr>
          <p:cNvSpPr txBox="1"/>
          <p:nvPr/>
        </p:nvSpPr>
        <p:spPr>
          <a:xfrm>
            <a:off x="407369" y="1268760"/>
            <a:ext cx="10873208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SzPts val="1000"/>
              <a:tabLst>
                <a:tab pos="457200" algn="l"/>
              </a:tabLst>
            </a:pPr>
            <a:r>
              <a:rPr lang="ru-RU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Для расчета распределения температуры использовалась конечно-разностная схема основанная на классическом уравнении теплопроводности.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D27D533-7E7E-7134-66C6-4EF5689B2F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384" y="2253406"/>
            <a:ext cx="3456384" cy="7816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5E8878-40AE-6232-84B7-19E0BF81C3CF}"/>
              </a:ext>
            </a:extLst>
          </p:cNvPr>
          <p:cNvSpPr txBox="1"/>
          <p:nvPr/>
        </p:nvSpPr>
        <p:spPr>
          <a:xfrm>
            <a:off x="551384" y="3053674"/>
            <a:ext cx="7704856" cy="2535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где:</a:t>
            </a: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 — температура,</a:t>
            </a: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α — коэффициент </a:t>
            </a:r>
            <a:r>
              <a:rPr lang="ru-RU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температуропроводности</a:t>
            </a:r>
            <a:r>
              <a:rPr lang="ru-RU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</a:t>
            </a: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∂</a:t>
            </a:r>
            <a:r>
              <a:rPr lang="ru-RU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T∂t</a:t>
            </a:r>
            <a:r>
              <a:rPr lang="ru-RU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— изменение температуры со временем,</a:t>
            </a: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∂2T/∂x2​, ∂2T/∂y2​, ∂2T/∂z2​ — вторые производные температуры по пространственным координатам.</a:t>
            </a:r>
          </a:p>
        </p:txBody>
      </p:sp>
    </p:spTree>
    <p:extLst>
      <p:ext uri="{BB962C8B-B14F-4D97-AF65-F5344CB8AC3E}">
        <p14:creationId xmlns:p14="http://schemas.microsoft.com/office/powerpoint/2010/main" val="2578218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D18767-4C78-6CB0-E4C8-809A326FE2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75F5B93-38B1-3D05-324B-200AD9A16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07369" y="332656"/>
            <a:ext cx="2160240" cy="54893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18BF114-79EB-E243-D982-5783C4ADE3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9978" y="318917"/>
            <a:ext cx="2157631" cy="5498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313791-7EA8-E1B1-737C-38A3EF0F0EFE}"/>
              </a:ext>
            </a:extLst>
          </p:cNvPr>
          <p:cNvSpPr txBox="1"/>
          <p:nvPr/>
        </p:nvSpPr>
        <p:spPr>
          <a:xfrm>
            <a:off x="3431704" y="342580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800" b="1" dirty="0"/>
              <a:t>Результаты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D29F157-D9B7-9DF3-0827-46CB023693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0" y="2060848"/>
            <a:ext cx="8493009" cy="249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851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E2BDE2-3DF7-05F8-CD4A-7A0D02A9D4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79F62F2-6F24-EE17-617C-79643BF87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07369" y="332656"/>
            <a:ext cx="2160240" cy="54893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35748F7-4D9F-2256-3EE7-9E7831C9C8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9978" y="318917"/>
            <a:ext cx="2157631" cy="5498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A1BA761-B051-79B7-570D-F8081CE42044}"/>
              </a:ext>
            </a:extLst>
          </p:cNvPr>
          <p:cNvSpPr txBox="1"/>
          <p:nvPr/>
        </p:nvSpPr>
        <p:spPr>
          <a:xfrm>
            <a:off x="3431704" y="342580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800" b="1" dirty="0"/>
              <a:t>Результаты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2C318F8-1900-DC55-D69A-D402191A2E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1412776"/>
            <a:ext cx="6924517" cy="465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834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7BA0D8-4B84-B216-B7EC-CD15BD21D9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871883D-AF87-992A-0790-72A8A56E3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07369" y="332656"/>
            <a:ext cx="2160240" cy="54893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388FFEA-3A05-A734-DA72-D70B581962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9978" y="318917"/>
            <a:ext cx="2157631" cy="5498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2FCC5F8-AD68-3F24-DF2D-926560FF6F92}"/>
              </a:ext>
            </a:extLst>
          </p:cNvPr>
          <p:cNvSpPr txBox="1"/>
          <p:nvPr/>
        </p:nvSpPr>
        <p:spPr>
          <a:xfrm>
            <a:off x="3431704" y="342580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800" b="1" dirty="0"/>
              <a:t>Результаты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5575144-5125-4095-A022-D1EBBE4725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414" y="1099812"/>
            <a:ext cx="9831172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791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16C909-F1DE-D3CF-6ED0-0CF40EF7B7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1D4E2D6-A614-AE63-9CC3-6B0E7BA56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07369" y="332656"/>
            <a:ext cx="2160240" cy="54893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CDC4846-0CCF-7C86-E1AC-880D7E2137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9978" y="318917"/>
            <a:ext cx="2157631" cy="5498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628866-3EF6-B0A1-8B81-9732EC439577}"/>
              </a:ext>
            </a:extLst>
          </p:cNvPr>
          <p:cNvSpPr txBox="1"/>
          <p:nvPr/>
        </p:nvSpPr>
        <p:spPr>
          <a:xfrm>
            <a:off x="3431704" y="342580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800" b="1" dirty="0"/>
              <a:t>Проблемы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9434D7-2876-4C75-CFA5-4C9713D0D6A1}"/>
              </a:ext>
            </a:extLst>
          </p:cNvPr>
          <p:cNvSpPr txBox="1"/>
          <p:nvPr/>
        </p:nvSpPr>
        <p:spPr>
          <a:xfrm>
            <a:off x="767408" y="1412776"/>
            <a:ext cx="10801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Низкая скорость расчета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Множество допущений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Необходима валидация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Необходимость выполнения условия Куранта</a:t>
            </a:r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965008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81818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3C9AB7-7A03-69DF-DC3F-904F113F48AE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extBox 16">
            <a:extLst>
              <a:ext uri="{FF2B5EF4-FFF2-40B4-BE49-F238E27FC236}">
                <a16:creationId xmlns:a16="http://schemas.microsoft.com/office/drawing/2014/main" id="{DFEE5E99-6DE3-78DF-7780-6816AA826D42}"/>
              </a:ext>
            </a:extLst>
          </p:cNvPr>
          <p:cNvSpPr>
            <a:spLocks/>
          </p:cNvSpPr>
          <p:nvPr/>
        </p:nvSpPr>
        <p:spPr bwMode="auto">
          <a:xfrm>
            <a:off x="7517004" y="5846324"/>
            <a:ext cx="4427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0"/>
              </a:spcBef>
              <a:defRPr/>
            </a:pPr>
            <a:r>
              <a:rPr lang="ru-RU" sz="1400" b="1" dirty="0">
                <a:solidFill>
                  <a:schemeClr val="bg1"/>
                </a:solidFill>
                <a:latin typeface="Roboto Medium"/>
                <a:cs typeface="Arial"/>
              </a:rPr>
              <a:t>Докладчик: </a:t>
            </a:r>
            <a:br>
              <a:rPr lang="ru-RU" sz="1400" b="1" dirty="0">
                <a:solidFill>
                  <a:schemeClr val="bg1"/>
                </a:solidFill>
                <a:latin typeface="Roboto Medium"/>
                <a:cs typeface="Arial"/>
              </a:rPr>
            </a:br>
            <a:r>
              <a:rPr lang="ru-RU" sz="1400" b="1" dirty="0">
                <a:solidFill>
                  <a:schemeClr val="bg1"/>
                </a:solidFill>
                <a:latin typeface="Roboto Medium"/>
                <a:cs typeface="Arial"/>
              </a:rPr>
              <a:t>Мехоношин В.А., студент гр. РИС-24-1м</a:t>
            </a:r>
            <a:endParaRPr dirty="0"/>
          </a:p>
        </p:txBody>
      </p:sp>
      <p:sp>
        <p:nvSpPr>
          <p:cNvPr id="9" name="TextBox 17">
            <a:extLst>
              <a:ext uri="{FF2B5EF4-FFF2-40B4-BE49-F238E27FC236}">
                <a16:creationId xmlns:a16="http://schemas.microsoft.com/office/drawing/2014/main" id="{69ACCF5B-768A-C387-9CE4-11FFEDB81CAD}"/>
              </a:ext>
            </a:extLst>
          </p:cNvPr>
          <p:cNvSpPr>
            <a:spLocks/>
          </p:cNvSpPr>
          <p:nvPr/>
        </p:nvSpPr>
        <p:spPr bwMode="auto">
          <a:xfrm>
            <a:off x="335360" y="3095953"/>
            <a:ext cx="97210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2800" b="1" dirty="0">
                <a:solidFill>
                  <a:schemeClr val="bg1"/>
                </a:solidFill>
                <a:latin typeface="Roboto Medium"/>
              </a:rPr>
              <a:t>Создание математической модели процесса электроэрозионной обработки для симулятора электроэрозионного станка</a:t>
            </a:r>
            <a:endParaRPr lang="ru-RU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2B3CEC7-0CE3-605C-2BC3-A2E236F98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07369" y="332656"/>
            <a:ext cx="2160240" cy="54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772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07369" y="332656"/>
            <a:ext cx="2160240" cy="54893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9978" y="318917"/>
            <a:ext cx="2157631" cy="5498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F378EA-C2C0-5D8C-F90F-0EB98CBE2031}"/>
              </a:ext>
            </a:extLst>
          </p:cNvPr>
          <p:cNvSpPr txBox="1"/>
          <p:nvPr/>
        </p:nvSpPr>
        <p:spPr>
          <a:xfrm>
            <a:off x="3431704" y="342580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800" b="1" dirty="0"/>
              <a:t>Объект, предмет, цель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B483A4-1019-48C2-41ED-8B055BB4DDBC}"/>
              </a:ext>
            </a:extLst>
          </p:cNvPr>
          <p:cNvSpPr txBox="1"/>
          <p:nvPr/>
        </p:nvSpPr>
        <p:spPr>
          <a:xfrm>
            <a:off x="695400" y="1268760"/>
            <a:ext cx="10873208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Объект исследования </a:t>
            </a:r>
            <a:r>
              <a:rPr lang="ru-RU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– объектом исследования является процесс электроэрозионной обработки, включая оборудование, используемое для этой цели, и методы, которые можно использовать для его моделирования в виртуальной среде.</a:t>
            </a:r>
          </a:p>
          <a:p>
            <a:pPr indent="450215" algn="just">
              <a:lnSpc>
                <a:spcPct val="150000"/>
              </a:lnSpc>
            </a:pPr>
            <a:r>
              <a:rPr lang="ru-RU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Предмет исследования </a:t>
            </a:r>
            <a:r>
              <a:rPr lang="ru-RU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– предметом исследования является разработка алгоритмов и моделей, необходимых для создания реалистичного симулятора электроэрозионного станка.</a:t>
            </a:r>
          </a:p>
          <a:p>
            <a:pPr indent="449580" algn="just">
              <a:lnSpc>
                <a:spcPct val="150000"/>
              </a:lnSpc>
            </a:pPr>
            <a:r>
              <a:rPr lang="ru-RU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Цель работы</a:t>
            </a:r>
            <a:r>
              <a:rPr lang="ru-RU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– реализация модели, позволяющей симулировать процесс удаления материала с заготовки.</a:t>
            </a:r>
          </a:p>
        </p:txBody>
      </p:sp>
    </p:spTree>
    <p:extLst>
      <p:ext uri="{BB962C8B-B14F-4D97-AF65-F5344CB8AC3E}">
        <p14:creationId xmlns:p14="http://schemas.microsoft.com/office/powerpoint/2010/main" val="1990175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CFC119-EFFC-E7FC-7D10-69C38086C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44220BC-C7CA-E87E-CC0F-A2931BA8E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07369" y="332656"/>
            <a:ext cx="2160240" cy="54893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E5A886A-AFFC-9AA1-F4E4-39E1A038F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9978" y="318917"/>
            <a:ext cx="2157631" cy="5498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0B327F3-DEA3-E0DC-5719-7349BD66EAD8}"/>
              </a:ext>
            </a:extLst>
          </p:cNvPr>
          <p:cNvSpPr txBox="1"/>
          <p:nvPr/>
        </p:nvSpPr>
        <p:spPr>
          <a:xfrm>
            <a:off x="3431704" y="342580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800" b="1" dirty="0"/>
              <a:t>Электроэрозионная обработка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2FBCE3-F18D-0178-EF10-30DDEFD2EF4D}"/>
              </a:ext>
            </a:extLst>
          </p:cNvPr>
          <p:cNvSpPr txBox="1"/>
          <p:nvPr/>
        </p:nvSpPr>
        <p:spPr>
          <a:xfrm>
            <a:off x="695400" y="1268760"/>
            <a:ext cx="10873208" cy="2535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Электроэрозионная обработка является одним из эффективных методов обработки труднообрабатываемых материалов. Особенность данного метода заключается в способности резать твердый материал без физического контакта между инструментом и заготовкой, где удаление материала происходит за счет искровой эрозии.</a:t>
            </a:r>
          </a:p>
          <a:p>
            <a:pPr indent="450215" algn="just">
              <a:lnSpc>
                <a:spcPct val="150000"/>
              </a:lnSpc>
            </a:pPr>
            <a:r>
              <a:rPr lang="ru-RU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Одной из основных проблем при создании симулятора электроэрозионного станка является симуляция процесса электрической эрозии, то есть удаления материала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1745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DA6D19-5B2B-D102-BB97-B901246F3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17DBA7E-C062-8DE1-1D3D-63FBF4AD0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07369" y="332656"/>
            <a:ext cx="2160240" cy="54893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B35E24F-8D3A-0A42-EB0E-D296797A1E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9978" y="318917"/>
            <a:ext cx="2157631" cy="5498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7CD9C0D-D2C0-D31F-DDFC-B0F0C1CA2124}"/>
              </a:ext>
            </a:extLst>
          </p:cNvPr>
          <p:cNvSpPr txBox="1"/>
          <p:nvPr/>
        </p:nvSpPr>
        <p:spPr>
          <a:xfrm>
            <a:off x="3431704" y="342580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800" b="1" dirty="0"/>
              <a:t>Методы моделирования процесса эрозии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AD46FD-F1DC-81FA-F7BE-62F551F21FBB}"/>
              </a:ext>
            </a:extLst>
          </p:cNvPr>
          <p:cNvSpPr txBox="1"/>
          <p:nvPr/>
        </p:nvSpPr>
        <p:spPr>
          <a:xfrm>
            <a:off x="695400" y="1268760"/>
            <a:ext cx="10873208" cy="50321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SzPts val="1000"/>
              <a:tabLst>
                <a:tab pos="457200" algn="l"/>
              </a:tabLst>
            </a:pPr>
            <a:r>
              <a:rPr lang="ru-RU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Аналитические модели</a:t>
            </a:r>
            <a:r>
              <a:rPr lang="ru-RU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основаны на физических законах и уравнениях, описывающих процессы нагрева, плавления и испарения материала. Например, модели, учитывающие распределение тепла в зоне разряда, помогают предсказать глубину и форму эрозионной лунки.</a:t>
            </a:r>
          </a:p>
          <a:p>
            <a:pPr lvl="0" algn="just">
              <a:lnSpc>
                <a:spcPct val="150000"/>
              </a:lnSpc>
              <a:buSzPts val="1000"/>
              <a:tabLst>
                <a:tab pos="457200" algn="l"/>
              </a:tabLst>
            </a:pPr>
            <a:r>
              <a:rPr lang="ru-RU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Эмпирические модели</a:t>
            </a:r>
            <a:r>
              <a:rPr lang="ru-RU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используют экспериментальные данные для построения зависимостей между параметрами обработки и результатами. Они часто применяются для оптимизации режимов обработки, таких как длительность импульсов и частота разрядов.</a:t>
            </a:r>
          </a:p>
          <a:p>
            <a:pPr lvl="0" algn="just">
              <a:lnSpc>
                <a:spcPct val="150000"/>
              </a:lnSpc>
              <a:buSzPts val="1000"/>
              <a:tabLst>
                <a:tab pos="457200" algn="l"/>
              </a:tabLst>
            </a:pPr>
            <a:r>
              <a:rPr lang="ru-RU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Численные методы</a:t>
            </a:r>
            <a:r>
              <a:rPr lang="ru-RU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такие как метод конечных элементов, позволяют детально моделировать процессы ЭЭО, включая распределение температуры, образование кратеров и динамику плазмы. Эти методы особенно полезны для анализа сложных геометрий и многократных разрядов.</a:t>
            </a:r>
          </a:p>
          <a:p>
            <a:pPr lvl="0" algn="just">
              <a:lnSpc>
                <a:spcPct val="150000"/>
              </a:lnSpc>
              <a:buSzPts val="1000"/>
              <a:tabLst>
                <a:tab pos="457200" algn="l"/>
              </a:tabLst>
            </a:pPr>
            <a:r>
              <a:rPr lang="ru-RU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Смешанные методы, </a:t>
            </a:r>
            <a:r>
              <a:rPr lang="ru-RU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используют комбинацию перечисленных выше методов для повышения точности симуляции.</a:t>
            </a:r>
          </a:p>
        </p:txBody>
      </p:sp>
    </p:spTree>
    <p:extLst>
      <p:ext uri="{BB962C8B-B14F-4D97-AF65-F5344CB8AC3E}">
        <p14:creationId xmlns:p14="http://schemas.microsoft.com/office/powerpoint/2010/main" val="3381772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787919-E99F-C0FC-AAAC-F294D3784F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A7411E6-5CD4-E256-ECF5-D3831F8C9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07369" y="332656"/>
            <a:ext cx="2160240" cy="54893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8F7E08C-ACB9-7C16-5B19-5850CE48DB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9978" y="318917"/>
            <a:ext cx="2157631" cy="5498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2E85EBA-DA8C-B480-546C-7F0FEF82230F}"/>
              </a:ext>
            </a:extLst>
          </p:cNvPr>
          <p:cNvSpPr txBox="1"/>
          <p:nvPr/>
        </p:nvSpPr>
        <p:spPr>
          <a:xfrm>
            <a:off x="3431704" y="342580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800" b="1" dirty="0"/>
              <a:t>Предложенный метод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3182BF9-7236-5332-8EE9-14A3881B16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389" y="865800"/>
            <a:ext cx="3289221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879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8CF7C3-D8B4-658C-0CED-EB32F3EB5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75D53F1-57AD-9F1E-FCFB-7F02668A0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07369" y="332656"/>
            <a:ext cx="2160240" cy="54893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C6B35C2-100B-FBAF-7629-74404D22C3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9978" y="318917"/>
            <a:ext cx="2157631" cy="5498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789D5D6-95D6-5E14-DD87-AD5123CA0E6A}"/>
              </a:ext>
            </a:extLst>
          </p:cNvPr>
          <p:cNvSpPr txBox="1"/>
          <p:nvPr/>
        </p:nvSpPr>
        <p:spPr>
          <a:xfrm>
            <a:off x="3431704" y="342580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800" b="1" dirty="0"/>
              <a:t>Определение месторасположения разряда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7DD04C-C19B-4341-9E45-B07930F0D832}"/>
              </a:ext>
            </a:extLst>
          </p:cNvPr>
          <p:cNvSpPr txBox="1"/>
          <p:nvPr/>
        </p:nvSpPr>
        <p:spPr>
          <a:xfrm>
            <a:off x="659396" y="1124744"/>
            <a:ext cx="10873208" cy="1295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SzPts val="1000"/>
              <a:tabLst>
                <a:tab pos="457200" algn="l"/>
              </a:tabLst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Наибольшая напряженность электрического поля формируется в области минимального расстояния между электродами. Таким образом для определения расположения разряда следует найти самую близкую к электроду точку.</a:t>
            </a:r>
            <a:endParaRPr lang="ru-RU" sz="1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9E9C9C8-BD36-F8AA-B9DB-6A1116231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4827" y="3429000"/>
            <a:ext cx="5222346" cy="100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701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D1847F-0406-0BD5-826C-CD804037DA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5BEA8E1-2864-B053-6BE5-6CB5514BA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07369" y="332656"/>
            <a:ext cx="2160240" cy="54893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EDE4E6B-B401-8B98-88DF-F829DC4192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9978" y="318917"/>
            <a:ext cx="2157631" cy="5498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0446D9-C1A0-7554-9E3D-330F0916917E}"/>
              </a:ext>
            </a:extLst>
          </p:cNvPr>
          <p:cNvSpPr txBox="1"/>
          <p:nvPr/>
        </p:nvSpPr>
        <p:spPr>
          <a:xfrm>
            <a:off x="3431704" y="342580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800" b="1" dirty="0"/>
              <a:t>Расчет радиуса плазменного канала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732FAA-D34D-A083-D744-38D32E2DC6D2}"/>
              </a:ext>
            </a:extLst>
          </p:cNvPr>
          <p:cNvSpPr txBox="1"/>
          <p:nvPr/>
        </p:nvSpPr>
        <p:spPr>
          <a:xfrm>
            <a:off x="659396" y="2784464"/>
            <a:ext cx="10873208" cy="1289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где:</a:t>
            </a: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 — ток разряда;</a:t>
            </a: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</a:t>
            </a:r>
            <a:r>
              <a:rPr lang="ru-RU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​ — длительность разряда.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4BF6D3A-0E28-368C-DC7F-16EEDC8CEE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416" y="1736571"/>
            <a:ext cx="4608512" cy="84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794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847944-C6F8-5E95-FF54-C59F692F46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F263B1F-F87D-445F-4E1D-138ECE5FE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07369" y="332656"/>
            <a:ext cx="2160240" cy="54893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2BA47EF-A325-B09A-E5F1-C212E0908B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9978" y="318917"/>
            <a:ext cx="2157631" cy="5498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8653A01-D621-EC27-B180-3C334D5CB5B7}"/>
              </a:ext>
            </a:extLst>
          </p:cNvPr>
          <p:cNvSpPr txBox="1"/>
          <p:nvPr/>
        </p:nvSpPr>
        <p:spPr>
          <a:xfrm>
            <a:off x="3431704" y="342580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800" b="1" dirty="0"/>
              <a:t>Расчет теплового потока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36F71B-CBE1-A990-EFE8-43433894701B}"/>
              </a:ext>
            </a:extLst>
          </p:cNvPr>
          <p:cNvSpPr txBox="1"/>
          <p:nvPr/>
        </p:nvSpPr>
        <p:spPr>
          <a:xfrm>
            <a:off x="659396" y="2421849"/>
            <a:ext cx="10873208" cy="1289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где:</a:t>
            </a: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</a:t>
            </a:r>
            <a:r>
              <a:rPr lang="ru-RU" sz="1800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ru-RU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— координата, описывающая расстояние от центра канала разряда;</a:t>
            </a: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q0 — максимальный тепловой поток на оси канала разряда, определяемый как: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0F87113-3F57-C83D-B7C7-9075C67263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917" y="1507782"/>
            <a:ext cx="3107828" cy="91406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D73316C-E299-E1DD-18D7-1B5B3DC5B6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501" y="3961537"/>
            <a:ext cx="1912071" cy="11401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59F8E01-575D-58FF-FDD7-CFAD83343E89}"/>
              </a:ext>
            </a:extLst>
          </p:cNvPr>
          <p:cNvSpPr txBox="1"/>
          <p:nvPr/>
        </p:nvSpPr>
        <p:spPr>
          <a:xfrm>
            <a:off x="655538" y="4941168"/>
            <a:ext cx="104526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где:</a:t>
            </a: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E=</a:t>
            </a:r>
            <a:r>
              <a:rPr lang="ru-RU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UIton</a:t>
            </a:r>
            <a:r>
              <a:rPr lang="ru-RU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— энергия импульса;</a:t>
            </a: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 — напряжение пробоя;</a:t>
            </a: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η — доля энергии разряда, поглощаемая заготовкой.</a:t>
            </a:r>
          </a:p>
          <a:p>
            <a:endParaRPr lang="ru-RU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344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7BDD16-A6A3-571D-4B12-64BFD4D7D3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76DFBF0-91BE-8298-DBC9-EE7FB0A51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07369" y="332656"/>
            <a:ext cx="2160240" cy="54893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4735B5F-5486-17C7-70FA-38B437790E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9978" y="318917"/>
            <a:ext cx="2157631" cy="5498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9A7F65E-EDF6-6E29-FF7A-0883F1D577E3}"/>
              </a:ext>
            </a:extLst>
          </p:cNvPr>
          <p:cNvSpPr txBox="1"/>
          <p:nvPr/>
        </p:nvSpPr>
        <p:spPr>
          <a:xfrm>
            <a:off x="3431704" y="342580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800" b="1" dirty="0"/>
              <a:t>Изменение температуры в ячейке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2EA6639-242A-B517-DAA1-7627C3D127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649" y="1700808"/>
            <a:ext cx="2664295" cy="119192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B209B4C-9754-023C-5BC2-81835B771A03}"/>
              </a:ext>
            </a:extLst>
          </p:cNvPr>
          <p:cNvSpPr txBox="1"/>
          <p:nvPr/>
        </p:nvSpPr>
        <p:spPr>
          <a:xfrm>
            <a:off x="695400" y="3429000"/>
            <a:ext cx="6094070" cy="27776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г</a:t>
            </a:r>
            <a:r>
              <a:rPr lang="ru-RU" b="0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де</a:t>
            </a:r>
            <a:r>
              <a:rPr lang="en-US" b="0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endParaRPr lang="ru-RU" b="0" i="1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</a:t>
            </a:r>
            <a:r>
              <a:rPr lang="ru-RU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— тепловой поток (в ваттах на квадратный метр),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 — площадь грани ячейки (в квадратных метрах),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Δt</a:t>
            </a:r>
            <a:r>
              <a:rPr lang="ru-RU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— шаг по времени (в секундах),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ρ — плотность материала (в килограммах на кубический метр),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 — объем ячейки (в кубических метрах),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Cp</a:t>
            </a:r>
            <a:r>
              <a:rPr lang="ru-RU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​ — удельная теплоемкость (в джоулях на килограмм на кельвин).</a:t>
            </a:r>
          </a:p>
        </p:txBody>
      </p:sp>
    </p:spTree>
    <p:extLst>
      <p:ext uri="{BB962C8B-B14F-4D97-AF65-F5344CB8AC3E}">
        <p14:creationId xmlns:p14="http://schemas.microsoft.com/office/powerpoint/2010/main" val="14566197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</TotalTime>
  <Words>559</Words>
  <Application>Microsoft Office PowerPoint</Application>
  <DocSecurity>0</DocSecurity>
  <PresentationFormat>Широкоэкранный</PresentationFormat>
  <Paragraphs>56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Roboto</vt:lpstr>
      <vt:lpstr>Roboto Medium</vt:lpstr>
      <vt:lpstr>Symbol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sega</dc:creator>
  <cp:keywords/>
  <dc:description/>
  <cp:lastModifiedBy>Владислав Мехоношин</cp:lastModifiedBy>
  <cp:revision>133</cp:revision>
  <dcterms:created xsi:type="dcterms:W3CDTF">2020-12-06T14:51:05Z</dcterms:created>
  <dcterms:modified xsi:type="dcterms:W3CDTF">2025-01-19T20:08:57Z</dcterms:modified>
  <cp:category/>
  <dc:identifier/>
  <cp:contentStatus/>
  <dc:language/>
  <cp:version/>
</cp:coreProperties>
</file>