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61" r:id="rId5"/>
    <p:sldId id="262" r:id="rId6"/>
    <p:sldId id="263" r:id="rId7"/>
    <p:sldId id="264" r:id="rId8"/>
    <p:sldId id="271" r:id="rId9"/>
    <p:sldId id="270" r:id="rId10"/>
    <p:sldId id="272" r:id="rId11"/>
    <p:sldId id="260" r:id="rId12"/>
  </p:sldIdLst>
  <p:sldSz cx="9144000" cy="5143500" type="screen16x9"/>
  <p:notesSz cx="6858000" cy="9144000"/>
  <p:embeddedFontLst>
    <p:embeddedFont>
      <p:font typeface="Cambria Math" panose="02040503050406030204" pitchFamily="18" charset="0"/>
      <p:regular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dkSishXwXPOLq7/uFe+Y+f0xk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7" autoAdjust="0"/>
  </p:normalViewPr>
  <p:slideViewPr>
    <p:cSldViewPr snapToGrid="0">
      <p:cViewPr varScale="1">
        <p:scale>
          <a:sx n="129" d="100"/>
          <a:sy n="129" d="100"/>
        </p:scale>
        <p:origin x="110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Меня зовут Мехоношин Владислав Антонович,  вашему вниманию представляется доклад на тему: «Создание математической модели процесса электроэрозионной обработки для симулятора электроэрозионного станка».</a:t>
            </a: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В заключение, в рамках данной курсовой работы был выполнен анализ процесса электроэрозионной обработки и существующих подходов к его моделированию. Была выбрана и адаптирована математическая модель на основе энергетического баланса. Разработан программный прототип, который реализует эту модель, позволяет рассчитывать объем удаляемого материала и прогнозировать глубину эрозионных кратеров. Проведенный вычислительный эксперимент продемонстрировал работоспособность модели и возможность визуализации результатов. Таким образом, можно считать, что цель курсовой работы – реализация модели, позволяющей симулировать процесс удаления материала с заготовки – была достигнута</a:t>
            </a:r>
          </a:p>
          <a:p>
            <a:r>
              <a:rPr lang="ru-RU" b="1" dirty="0">
                <a:latin typeface="Roboto" panose="02000000000000000000" pitchFamily="2" charset="0"/>
                <a:ea typeface="Roboto" panose="02000000000000000000" pitchFamily="2" charset="0"/>
                <a:cs typeface="Roboto" panose="02000000000000000000" pitchFamily="2" charset="0"/>
              </a:rPr>
              <a:t>Направления дальнейшей работы могут включать в себя:</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Проведение физических экспериментов для валидации и калибровки модели.</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Расширение модели (учет износа электрода, свойств диэлектрика, сложной геометрии кратера).</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Развитие симулятора (GUI, интерактивность).</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Исследование стохастических аспектов.</a:t>
            </a:r>
            <a:endParaRPr lang="en-US" dirty="0">
              <a:latin typeface="Roboto" panose="02000000000000000000" pitchFamily="2" charset="0"/>
              <a:ea typeface="Roboto" panose="02000000000000000000" pitchFamily="2" charset="0"/>
              <a:cs typeface="Roboto" panose="02000000000000000000" pitchFamily="2" charset="0"/>
            </a:endParaRPr>
          </a:p>
          <a:p>
            <a:endParaRPr lang="ru-RU" dirty="0"/>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174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В ходе проектирования симулятора электроэрозионного станка возникла острая необходимость в математической модели описывающей процесс электрической эрозии. И </a:t>
            </a:r>
            <a:r>
              <a:rPr lang="ru-RU" dirty="0" err="1"/>
              <a:t>собставнно</a:t>
            </a:r>
            <a:r>
              <a:rPr lang="ru-RU" dirty="0"/>
              <a:t>…</a:t>
            </a: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r>
              <a:rPr lang="ru-RU" dirty="0"/>
              <a:t>Со слайда…</a:t>
            </a:r>
            <a:endParaRPr dirty="0"/>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indent="450215" algn="just">
              <a:lnSpc>
                <a:spcPct val="150000"/>
              </a:lnSpc>
            </a:pPr>
            <a:r>
              <a:rPr lang="ru-RU" dirty="0"/>
              <a:t>Электроэрозионная обработка – это процесс удаления материала с электропроводящей заготовки под действием серии быстрых электрических разрядов между электродом-инструментом и заготовкой в среде диэлектрической жидкости. Электрическая энергия преобразуется в тепловую, что приводит к плавлению, испарению и последующему выбросу материала из зоны обработки. Моделирование этого процесса сопряжено со значительными трудностями. Это </a:t>
            </a:r>
            <a:r>
              <a:rPr lang="ru-RU" dirty="0" err="1"/>
              <a:t>мультифизический</a:t>
            </a:r>
            <a:r>
              <a:rPr lang="ru-RU" dirty="0"/>
              <a:t> процесс, где одновременно протекают тепловые, электрические и гидродинамические явления. Кроме того, процесс носит стохастический характер, а прямое наблюдение явлений в межэлектродном зазоре затруднено. Для симуляторов также критически важна производительность модели.</a:t>
            </a: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415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После анализа различных подходов, включая детальные физические и эмпирические модели, для данной работы была выбрана модель, основанная на энергетическом балансе единичного электрического разряда. Такой подход позволяет напрямую оценить объем удаляемого за один разряд материала и представляет собой хороший компромисс между точностью и вычислительной сложностью, что важно для симуляторов. Ключевая формула модели для расчета объема материала, удаляемого за один импульс, представлена на слайде. Она связывает эффективную энергию разряда </a:t>
            </a:r>
            <a:r>
              <a:rPr lang="ru-RU" dirty="0" err="1">
                <a:effectLst/>
              </a:rPr>
              <a:t>Erem</a:t>
            </a:r>
            <a:r>
              <a:rPr lang="ru-RU" dirty="0">
                <a:effectLst/>
              </a:rPr>
              <a:t>(находящуюся в числителе)</a:t>
            </a:r>
            <a:r>
              <a:rPr lang="ru-RU" dirty="0"/>
              <a:t>​ с теплофизическими свойствами материала, такими как плотность, теплоты плавления и испарения, удельная теплоемкость, температуры фазовых переходов, а также учитывает долю материала, удаляемого испарением, через коэффициент альфа.</a:t>
            </a: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261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Алгоритм работы реализованной модели включает несколько ключевых этапов. Сначала производится инициализация всех входных данных: свойств материала, параметров процесса ЭЭО, геометрических размеров и настроечных коэффициентов модели, таких как </a:t>
            </a:r>
            <a:r>
              <a:rPr lang="ru-RU" dirty="0" err="1">
                <a:effectLst/>
              </a:rPr>
              <a:t>Ca</a:t>
            </a:r>
            <a:r>
              <a:rPr lang="ru-RU" dirty="0"/>
              <a:t>​ и </a:t>
            </a:r>
            <a:r>
              <a:rPr lang="ru-RU" dirty="0">
                <a:effectLst/>
              </a:rPr>
              <a:t>α</a:t>
            </a:r>
            <a:r>
              <a:rPr lang="ru-RU" dirty="0" err="1">
                <a:effectLst/>
              </a:rPr>
              <a:t>factor</a:t>
            </a:r>
            <a:r>
              <a:rPr lang="ru-RU" dirty="0"/>
              <a:t>​. Затем рассчитывается объем материала, удаляемый за один единичный импульс, по формуле, представленной ранее. Далее, для каждого моделируемого кратера, на основе заданного количества электрических разрядов, вычисляется суммарный удаленный объем и, как следствие, глубина кратера. </a:t>
            </a: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3952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sz="1800" dirty="0"/>
              <a:t>Программный прототип модели был реализован на языке Python. Выбор этого языка обусловлен его гибкостью и наличием удобных средств для работы с данными. Структурно скрипт включает модули для определения входных параметров, функцию для расчета объема удаляемого материала за один импульс согласно выбранной модели, логику для расчета итоговых глубин кратеров на основе суммарного числа разрядов, а также функцию, ответственную за генерацию кода для последующей 3D-визуализации. Для визуализации результатов моделирования была выбрана система параметрического твердотельного моделирования </a:t>
            </a:r>
            <a:r>
              <a:rPr lang="ru-RU" sz="1800" dirty="0" err="1"/>
              <a:t>OpenSCAD</a:t>
            </a:r>
            <a:r>
              <a:rPr lang="ru-RU" sz="1800" dirty="0"/>
              <a:t>, так как она позволяет создавать 3D-модели на основе текстового описания.</a:t>
            </a: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2554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Для демонстрации работоспособности модели был проведен вычислительный эксперимент. Его целью было смоделировать формирование кратеров на заготовке из стали C45 и показать, как количество электрических разрядов влияет на глубину эрозии. В симуляции использовались следующие параметры: напряжение импульса 160 Вольт, сила тока 8 Ампер, длительность импульса 100 микросекунд. Коэффициент использования энергии </a:t>
            </a:r>
            <a:r>
              <a:rPr lang="ru-RU" dirty="0" err="1">
                <a:effectLst/>
              </a:rPr>
              <a:t>Ca</a:t>
            </a:r>
            <a:r>
              <a:rPr lang="ru-RU" dirty="0"/>
              <a:t>​ был принят равным 1%, а доля материала, удаляемого испарением </a:t>
            </a:r>
            <a:r>
              <a:rPr lang="ru-RU" dirty="0">
                <a:effectLst/>
              </a:rPr>
              <a:t>α</a:t>
            </a:r>
            <a:r>
              <a:rPr lang="ru-RU" dirty="0" err="1">
                <a:effectLst/>
              </a:rPr>
              <a:t>factor</a:t>
            </a:r>
            <a:r>
              <a:rPr lang="ru-RU" dirty="0"/>
              <a:t>​, – 10%. Моделировалось три кратера, для которых было задано 10 тысяч, 50 тысяч и 100 тысяч электрических разрядов соответственно.</a:t>
            </a: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900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ru-RU" dirty="0"/>
              <a:t>В результате вычислительного эксперимента было установлено, что при заданных параметрах объем материала, удаляемый за один электрический разряд, составляет примерно одна десятитысячная кубического </a:t>
            </a:r>
            <a:r>
              <a:rPr lang="ru-RU" dirty="0" err="1"/>
              <a:t>милиметра</a:t>
            </a:r>
            <a:r>
              <a:rPr lang="ru-RU" dirty="0"/>
              <a:t>. На слайде представлены расчетные физические глубины для трех смоделированных кратеров. Для 10 тысяч разрядов глубина составила около 0.05 мм, для 50 тысяч разрядов – около 0.25 мм, и для 100 тысяч разрядов – почти 0.5 мм. Также на слайде вы можете видеть скриншот трехмерной модели, сгенерированной в </a:t>
            </a:r>
            <a:r>
              <a:rPr lang="ru-RU" dirty="0" err="1"/>
              <a:t>OpenSCAD</a:t>
            </a:r>
            <a:r>
              <a:rPr lang="ru-RU" dirty="0"/>
              <a:t>, которая наглядно демонстрирует полученные кратеры различной глубины. Эти результаты показывают, что модель корректно отражает увеличение глубины эрозии с ростом числа разрядов.</a:t>
            </a: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4380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7" name="Google Shape;67;p16"/>
          <p:cNvSpPr>
            <a:spLocks noGrp="1"/>
          </p:cNvSpPr>
          <p:nvPr>
            <p:ph type="pic" idx="2"/>
          </p:nvPr>
        </p:nvSpPr>
        <p:spPr>
          <a:xfrm>
            <a:off x="1792288" y="459581"/>
            <a:ext cx="5486400" cy="3086100"/>
          </a:xfrm>
          <a:prstGeom prst="rect">
            <a:avLst/>
          </a:prstGeom>
          <a:noFill/>
          <a:ln>
            <a:noFill/>
          </a:ln>
        </p:spPr>
      </p:sp>
      <p:sp>
        <p:nvSpPr>
          <p:cNvPr id="68" name="Google Shape;68;p1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2089500"/>
            <a:ext cx="9144000" cy="964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ru-RU" sz="2400" b="1" dirty="0">
                <a:latin typeface="Roboto"/>
                <a:ea typeface="Roboto"/>
                <a:cs typeface="Roboto"/>
                <a:sym typeface="Roboto"/>
              </a:rPr>
              <a:t>ДОКЛАД</a:t>
            </a:r>
            <a:br>
              <a:rPr lang="ru-RU" sz="1600" dirty="0">
                <a:latin typeface="Roboto"/>
                <a:ea typeface="Roboto"/>
                <a:cs typeface="Roboto"/>
                <a:sym typeface="Roboto"/>
              </a:rPr>
            </a:br>
            <a:r>
              <a:rPr lang="ru-RU" sz="1600" dirty="0">
                <a:latin typeface="Roboto"/>
                <a:ea typeface="Roboto"/>
                <a:cs typeface="Roboto"/>
                <a:sym typeface="Roboto"/>
              </a:rPr>
              <a:t>на тему</a:t>
            </a:r>
            <a:endParaRPr sz="1600" dirty="0">
              <a:latin typeface="Roboto"/>
              <a:ea typeface="Roboto"/>
              <a:cs typeface="Roboto"/>
              <a:sym typeface="Roboto"/>
            </a:endParaRPr>
          </a:p>
        </p:txBody>
      </p:sp>
      <p:sp>
        <p:nvSpPr>
          <p:cNvPr id="89" name="Google Shape;89;p1"/>
          <p:cNvSpPr txBox="1">
            <a:spLocks noGrp="1"/>
          </p:cNvSpPr>
          <p:nvPr>
            <p:ph type="subTitle" idx="1"/>
          </p:nvPr>
        </p:nvSpPr>
        <p:spPr>
          <a:xfrm>
            <a:off x="5389756" y="3601667"/>
            <a:ext cx="3754244" cy="16245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None/>
            </a:pPr>
            <a:r>
              <a:rPr lang="ru-RU" sz="1050" dirty="0">
                <a:solidFill>
                  <a:schemeClr val="dk1"/>
                </a:solidFill>
                <a:latin typeface="Roboto"/>
                <a:ea typeface="Roboto"/>
                <a:cs typeface="Roboto"/>
                <a:sym typeface="Roboto"/>
              </a:rPr>
              <a:t>Докладчик: студент группы РИС-2</a:t>
            </a:r>
            <a:r>
              <a:rPr lang="en-US" sz="1050" dirty="0">
                <a:solidFill>
                  <a:schemeClr val="dk1"/>
                </a:solidFill>
                <a:latin typeface="Roboto"/>
                <a:ea typeface="Roboto"/>
                <a:cs typeface="Roboto"/>
                <a:sym typeface="Roboto"/>
              </a:rPr>
              <a:t>4</a:t>
            </a:r>
            <a:r>
              <a:rPr lang="ru-RU" sz="1050" dirty="0">
                <a:solidFill>
                  <a:schemeClr val="dk1"/>
                </a:solidFill>
                <a:latin typeface="Roboto"/>
                <a:ea typeface="Roboto"/>
                <a:cs typeface="Roboto"/>
                <a:sym typeface="Roboto"/>
              </a:rPr>
              <a:t>-</a:t>
            </a:r>
            <a:r>
              <a:rPr lang="en-US" sz="1050" dirty="0">
                <a:solidFill>
                  <a:schemeClr val="dk1"/>
                </a:solidFill>
                <a:latin typeface="Roboto"/>
                <a:ea typeface="Roboto"/>
                <a:cs typeface="Roboto"/>
                <a:sym typeface="Roboto"/>
              </a:rPr>
              <a:t>1</a:t>
            </a:r>
            <a:r>
              <a:rPr lang="ru-RU" sz="1050" dirty="0">
                <a:solidFill>
                  <a:schemeClr val="dk1"/>
                </a:solidFill>
                <a:latin typeface="Roboto"/>
                <a:ea typeface="Roboto"/>
                <a:cs typeface="Roboto"/>
                <a:sym typeface="Roboto"/>
              </a:rPr>
              <a:t>м</a:t>
            </a:r>
            <a:endParaRPr sz="1050" dirty="0"/>
          </a:p>
          <a:p>
            <a:pPr marL="0" lvl="0" indent="0" algn="l" rtl="0">
              <a:lnSpc>
                <a:spcPct val="100000"/>
              </a:lnSpc>
              <a:spcBef>
                <a:spcPts val="0"/>
              </a:spcBef>
              <a:spcAft>
                <a:spcPts val="0"/>
              </a:spcAft>
              <a:buClr>
                <a:schemeClr val="dk1"/>
              </a:buClr>
              <a:buSzPts val="1400"/>
              <a:buNone/>
            </a:pPr>
            <a:r>
              <a:rPr lang="ru-RU" sz="1050" dirty="0">
                <a:solidFill>
                  <a:schemeClr val="dk1"/>
                </a:solidFill>
                <a:latin typeface="Roboto"/>
                <a:ea typeface="Roboto"/>
                <a:cs typeface="Roboto"/>
                <a:sym typeface="Roboto"/>
              </a:rPr>
              <a:t>Мехоношин Владислав Антонович</a:t>
            </a:r>
            <a:endParaRPr sz="1050" dirty="0"/>
          </a:p>
          <a:p>
            <a:pPr marL="0" lvl="0" indent="0" algn="l" rtl="0">
              <a:lnSpc>
                <a:spcPct val="100000"/>
              </a:lnSpc>
              <a:spcBef>
                <a:spcPts val="0"/>
              </a:spcBef>
              <a:spcAft>
                <a:spcPts val="0"/>
              </a:spcAft>
              <a:buClr>
                <a:schemeClr val="dk1"/>
              </a:buClr>
              <a:buSzPts val="1400"/>
              <a:buNone/>
            </a:pPr>
            <a:r>
              <a:rPr lang="ru-RU" sz="1050" dirty="0">
                <a:solidFill>
                  <a:schemeClr val="dk1"/>
                </a:solidFill>
                <a:latin typeface="Roboto"/>
                <a:ea typeface="Roboto"/>
                <a:cs typeface="Roboto"/>
                <a:sym typeface="Roboto"/>
              </a:rPr>
              <a:t>Научный руководитель</a:t>
            </a:r>
            <a:r>
              <a:rPr lang="en-US" sz="1050" dirty="0">
                <a:solidFill>
                  <a:schemeClr val="dk1"/>
                </a:solidFill>
                <a:latin typeface="Roboto"/>
                <a:ea typeface="Roboto"/>
                <a:cs typeface="Roboto"/>
                <a:sym typeface="Roboto"/>
              </a:rPr>
              <a:t>: </a:t>
            </a:r>
            <a:r>
              <a:rPr lang="ru-RU" sz="1050" dirty="0">
                <a:solidFill>
                  <a:schemeClr val="dk1"/>
                </a:solidFill>
                <a:latin typeface="Roboto"/>
                <a:ea typeface="Roboto"/>
                <a:cs typeface="Roboto"/>
                <a:sym typeface="Roboto"/>
              </a:rPr>
              <a:t>д.э.н.</a:t>
            </a:r>
            <a:r>
              <a:rPr lang="en-US" sz="1050" dirty="0">
                <a:solidFill>
                  <a:schemeClr val="dk1"/>
                </a:solidFill>
                <a:latin typeface="Roboto"/>
                <a:ea typeface="Roboto"/>
                <a:cs typeface="Roboto"/>
                <a:sym typeface="Roboto"/>
              </a:rPr>
              <a:t>, </a:t>
            </a:r>
            <a:r>
              <a:rPr lang="ru-RU" sz="1050" dirty="0">
                <a:solidFill>
                  <a:schemeClr val="dk1"/>
                </a:solidFill>
                <a:latin typeface="Roboto"/>
                <a:ea typeface="Roboto"/>
                <a:cs typeface="Roboto"/>
                <a:sym typeface="Roboto"/>
              </a:rPr>
              <a:t>проф. каф. ИТАС </a:t>
            </a:r>
          </a:p>
          <a:p>
            <a:pPr marL="0" lvl="0" indent="0" algn="l" rtl="0">
              <a:lnSpc>
                <a:spcPct val="100000"/>
              </a:lnSpc>
              <a:spcBef>
                <a:spcPts val="0"/>
              </a:spcBef>
              <a:spcAft>
                <a:spcPts val="0"/>
              </a:spcAft>
              <a:buClr>
                <a:schemeClr val="dk1"/>
              </a:buClr>
              <a:buSzPts val="1400"/>
              <a:buNone/>
            </a:pPr>
            <a:r>
              <a:rPr lang="ru-RU" sz="1050" dirty="0">
                <a:solidFill>
                  <a:schemeClr val="dk1"/>
                </a:solidFill>
                <a:latin typeface="Roboto"/>
                <a:ea typeface="Roboto"/>
                <a:cs typeface="Roboto"/>
                <a:sym typeface="Roboto"/>
              </a:rPr>
              <a:t>Долгова Елена Владимировна</a:t>
            </a:r>
          </a:p>
          <a:p>
            <a:pPr marL="0" lvl="0" indent="0" algn="l" rtl="0">
              <a:lnSpc>
                <a:spcPct val="100000"/>
              </a:lnSpc>
              <a:spcBef>
                <a:spcPts val="0"/>
              </a:spcBef>
              <a:spcAft>
                <a:spcPts val="0"/>
              </a:spcAft>
              <a:buClr>
                <a:schemeClr val="dk1"/>
              </a:buClr>
              <a:buSzPts val="1400"/>
              <a:buNone/>
            </a:pPr>
            <a:r>
              <a:rPr lang="ru-RU" sz="1050" dirty="0">
                <a:solidFill>
                  <a:schemeClr val="dk1"/>
                </a:solidFill>
                <a:latin typeface="Roboto"/>
                <a:ea typeface="Roboto"/>
                <a:cs typeface="Roboto"/>
                <a:sym typeface="Roboto"/>
              </a:rPr>
              <a:t>Консультант по предметной области</a:t>
            </a:r>
            <a:r>
              <a:rPr lang="en-US" sz="1050" dirty="0">
                <a:solidFill>
                  <a:schemeClr val="dk1"/>
                </a:solidFill>
                <a:latin typeface="Roboto"/>
                <a:ea typeface="Roboto"/>
                <a:cs typeface="Roboto"/>
                <a:sym typeface="Roboto"/>
              </a:rPr>
              <a:t>:</a:t>
            </a:r>
            <a:r>
              <a:rPr lang="ru-RU" sz="1050" dirty="0">
                <a:solidFill>
                  <a:schemeClr val="dk1"/>
                </a:solidFill>
                <a:latin typeface="Roboto"/>
                <a:ea typeface="Roboto"/>
                <a:cs typeface="Roboto"/>
                <a:sym typeface="Roboto"/>
              </a:rPr>
              <a:t> к.т.н., доц. каф. ИТАС </a:t>
            </a:r>
            <a:r>
              <a:rPr lang="ru-RU" sz="1050" dirty="0" err="1">
                <a:solidFill>
                  <a:schemeClr val="dk1"/>
                </a:solidFill>
                <a:latin typeface="Roboto"/>
                <a:ea typeface="Roboto"/>
                <a:cs typeface="Roboto"/>
                <a:sym typeface="Roboto"/>
              </a:rPr>
              <a:t>Курушин</a:t>
            </a:r>
            <a:r>
              <a:rPr lang="ru-RU" sz="1050" dirty="0">
                <a:solidFill>
                  <a:schemeClr val="dk1"/>
                </a:solidFill>
                <a:latin typeface="Roboto"/>
                <a:ea typeface="Roboto"/>
                <a:cs typeface="Roboto"/>
                <a:sym typeface="Roboto"/>
              </a:rPr>
              <a:t> Даниил Сергеевич</a:t>
            </a:r>
            <a:endParaRPr lang="en-US" sz="1050" dirty="0">
              <a:solidFill>
                <a:schemeClr val="dk1"/>
              </a:solidFill>
              <a:latin typeface="Roboto"/>
              <a:ea typeface="Roboto"/>
              <a:cs typeface="Roboto"/>
              <a:sym typeface="Roboto"/>
            </a:endParaRPr>
          </a:p>
          <a:p>
            <a:pPr marL="0" lvl="0" indent="0" algn="l">
              <a:spcBef>
                <a:spcPts val="0"/>
              </a:spcBef>
              <a:buClr>
                <a:schemeClr val="dk1"/>
              </a:buClr>
              <a:buSzPts val="1400"/>
            </a:pPr>
            <a:r>
              <a:rPr lang="ru-RU" sz="1100" dirty="0">
                <a:solidFill>
                  <a:schemeClr val="dk1"/>
                </a:solidFill>
                <a:latin typeface="Roboto"/>
                <a:ea typeface="Roboto"/>
                <a:cs typeface="Roboto"/>
                <a:sym typeface="Roboto"/>
              </a:rPr>
              <a:t>Соавтор</a:t>
            </a:r>
            <a:r>
              <a:rPr lang="en-US" sz="1100" dirty="0">
                <a:solidFill>
                  <a:schemeClr val="dk1"/>
                </a:solidFill>
                <a:latin typeface="Roboto"/>
                <a:ea typeface="Roboto"/>
                <a:cs typeface="Roboto"/>
                <a:sym typeface="Roboto"/>
              </a:rPr>
              <a:t>: </a:t>
            </a:r>
            <a:r>
              <a:rPr lang="ru-RU" sz="1100" dirty="0">
                <a:solidFill>
                  <a:schemeClr val="dk1"/>
                </a:solidFill>
                <a:latin typeface="Roboto"/>
                <a:ea typeface="Roboto"/>
                <a:cs typeface="Roboto"/>
                <a:sym typeface="Roboto"/>
              </a:rPr>
              <a:t>студент группы РИС-24-1м</a:t>
            </a:r>
            <a:endParaRPr lang="en-US" sz="1100" dirty="0">
              <a:solidFill>
                <a:schemeClr val="dk1"/>
              </a:solidFill>
              <a:latin typeface="Roboto"/>
              <a:ea typeface="Roboto"/>
              <a:cs typeface="Roboto"/>
              <a:sym typeface="Roboto"/>
            </a:endParaRPr>
          </a:p>
          <a:p>
            <a:pPr marL="0" lvl="0" indent="0" algn="l">
              <a:spcBef>
                <a:spcPts val="0"/>
              </a:spcBef>
              <a:buClr>
                <a:schemeClr val="dk1"/>
              </a:buClr>
              <a:buSzPts val="1400"/>
            </a:pPr>
            <a:r>
              <a:rPr lang="ru-RU" sz="1100" dirty="0">
                <a:solidFill>
                  <a:schemeClr val="dk1"/>
                </a:solidFill>
                <a:latin typeface="Roboto"/>
                <a:ea typeface="Roboto"/>
                <a:cs typeface="Roboto"/>
                <a:sym typeface="Roboto"/>
              </a:rPr>
              <a:t>Шепелев Вадим Михайлович</a:t>
            </a:r>
          </a:p>
          <a:p>
            <a:pPr marL="0" lvl="0" indent="0" algn="l" rtl="0">
              <a:lnSpc>
                <a:spcPct val="100000"/>
              </a:lnSpc>
              <a:spcBef>
                <a:spcPts val="0"/>
              </a:spcBef>
              <a:spcAft>
                <a:spcPts val="0"/>
              </a:spcAft>
              <a:buClr>
                <a:schemeClr val="dk1"/>
              </a:buClr>
              <a:buSzPts val="1400"/>
              <a:buNone/>
            </a:pPr>
            <a:endParaRPr lang="en-US" sz="1100" dirty="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None/>
            </a:pPr>
            <a:endParaRPr lang="en-US" sz="1100" dirty="0">
              <a:solidFill>
                <a:schemeClr val="dk1"/>
              </a:solidFill>
              <a:latin typeface="Roboto"/>
              <a:ea typeface="Roboto"/>
              <a:cs typeface="Roboto"/>
              <a:sym typeface="Roboto"/>
            </a:endParaRPr>
          </a:p>
          <a:p>
            <a:pPr marL="0" lvl="0" indent="0" algn="l" rtl="0">
              <a:lnSpc>
                <a:spcPct val="100000"/>
              </a:lnSpc>
              <a:spcBef>
                <a:spcPts val="0"/>
              </a:spcBef>
              <a:spcAft>
                <a:spcPts val="0"/>
              </a:spcAft>
              <a:buClr>
                <a:schemeClr val="dk1"/>
              </a:buClr>
              <a:buSzPts val="1400"/>
              <a:buNone/>
            </a:pPr>
            <a:endParaRPr lang="ru-RU" sz="1100" dirty="0">
              <a:solidFill>
                <a:schemeClr val="dk1"/>
              </a:solidFill>
              <a:latin typeface="Roboto"/>
              <a:ea typeface="Roboto"/>
              <a:cs typeface="Roboto"/>
              <a:sym typeface="Roboto"/>
            </a:endParaRPr>
          </a:p>
        </p:txBody>
      </p:sp>
      <p:sp>
        <p:nvSpPr>
          <p:cNvPr id="90" name="Google Shape;90;p1"/>
          <p:cNvSpPr/>
          <p:nvPr/>
        </p:nvSpPr>
        <p:spPr>
          <a:xfrm>
            <a:off x="890786" y="1059582"/>
            <a:ext cx="7215188" cy="101566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ru-RU" sz="1000" b="0" i="0" u="none" strike="noStrike" cap="none" dirty="0">
                <a:solidFill>
                  <a:schemeClr val="dk1"/>
                </a:solidFill>
                <a:latin typeface="Roboto"/>
                <a:ea typeface="Roboto"/>
                <a:cs typeface="Roboto"/>
                <a:sym typeface="Roboto"/>
              </a:rPr>
              <a:t>Министерство науки и высшего образования Российской Федерации</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ru-RU" sz="1000" b="0" i="0" u="none" strike="noStrike" cap="none" dirty="0">
                <a:solidFill>
                  <a:schemeClr val="dk1"/>
                </a:solidFill>
                <a:latin typeface="Roboto"/>
                <a:ea typeface="Roboto"/>
                <a:cs typeface="Roboto"/>
                <a:sym typeface="Roboto"/>
              </a:rPr>
              <a:t>Федеральное государственное автономное образовательное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ru-RU" sz="1000" b="0" i="0" u="none" strike="noStrike" cap="none" dirty="0">
                <a:solidFill>
                  <a:schemeClr val="dk1"/>
                </a:solidFill>
                <a:latin typeface="Roboto"/>
                <a:ea typeface="Roboto"/>
                <a:cs typeface="Roboto"/>
                <a:sym typeface="Roboto"/>
              </a:rPr>
              <a:t>учреждение высшего образования</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ru-RU" sz="1000" b="0" i="0" u="none" strike="noStrike" cap="none" dirty="0">
                <a:solidFill>
                  <a:schemeClr val="dk1"/>
                </a:solidFill>
                <a:latin typeface="Roboto"/>
                <a:ea typeface="Roboto"/>
                <a:cs typeface="Roboto"/>
                <a:sym typeface="Roboto"/>
              </a:rPr>
              <a:t>ПЕРМСКИЙ НАЦИОНАЛЬНЫЙ ИССЛЕДОВАТЕЛЬСКИЙ </a:t>
            </a:r>
            <a:endParaRPr sz="1000" b="0" i="0" u="none" strike="noStrike" cap="none" dirty="0">
              <a:solidFill>
                <a:schemeClr val="dk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ru-RU" sz="1000" b="0" i="0" u="none" strike="noStrike" cap="none" dirty="0">
                <a:solidFill>
                  <a:schemeClr val="dk1"/>
                </a:solidFill>
                <a:latin typeface="Roboto"/>
                <a:ea typeface="Roboto"/>
                <a:cs typeface="Roboto"/>
                <a:sym typeface="Roboto"/>
              </a:rPr>
              <a:t>ПОЛИТЕХНИЧЕСКИЙ УНИВЕРСИТЕТ</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ru-RU" sz="1000" b="0" i="0" u="none" strike="noStrike" cap="none" dirty="0">
                <a:solidFill>
                  <a:schemeClr val="dk1"/>
                </a:solidFill>
                <a:latin typeface="Roboto"/>
                <a:ea typeface="Roboto"/>
                <a:cs typeface="Roboto"/>
                <a:sym typeface="Roboto"/>
              </a:rPr>
              <a:t>Кафедра ИТАС</a:t>
            </a:r>
            <a:endParaRPr sz="1400" b="0" i="0" u="none" strike="noStrike" cap="none" dirty="0">
              <a:solidFill>
                <a:srgbClr val="000000"/>
              </a:solidFill>
              <a:latin typeface="Arial"/>
              <a:ea typeface="Arial"/>
              <a:cs typeface="Arial"/>
              <a:sym typeface="Arial"/>
            </a:endParaRPr>
          </a:p>
        </p:txBody>
      </p:sp>
      <p:sp>
        <p:nvSpPr>
          <p:cNvPr id="91" name="Google Shape;91;p1"/>
          <p:cNvSpPr/>
          <p:nvPr/>
        </p:nvSpPr>
        <p:spPr>
          <a:xfrm>
            <a:off x="-3" y="2883011"/>
            <a:ext cx="9144000" cy="40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ru-RU" sz="1800" b="0" i="0" u="none" strike="noStrike" cap="none" dirty="0">
                <a:solidFill>
                  <a:schemeClr val="dk1"/>
                </a:solidFill>
                <a:latin typeface="Arial"/>
                <a:ea typeface="Arial"/>
                <a:cs typeface="Arial"/>
                <a:sym typeface="Arial"/>
              </a:rPr>
              <a:t> </a:t>
            </a:r>
            <a:r>
              <a:rPr lang="ru-RU" sz="1800" b="1" i="0" u="none" strike="noStrike" cap="none" dirty="0">
                <a:solidFill>
                  <a:schemeClr val="dk1"/>
                </a:solidFill>
                <a:latin typeface="Roboto"/>
                <a:ea typeface="Roboto"/>
                <a:cs typeface="Roboto"/>
                <a:sym typeface="Roboto"/>
              </a:rPr>
              <a:t>«РАЗРАБОТКА МОДЕЛИ ПРОЦЕССА ЭЛЕКТРОЭРОЗИОННОЙ ОБРАБОТКИ НА ОСНОВЕ ЭНЕРГЕТИЧЕСКОГО БАЛАНСА ДЛЯ ЗАДАЧ СИМУЛЯЦИИ»</a:t>
            </a:r>
            <a:endParaRPr lang="ru-RU" sz="1200" b="0" i="0" u="none" strike="noStrike" cap="none" dirty="0">
              <a:solidFill>
                <a:srgbClr val="000000"/>
              </a:solidFill>
              <a:latin typeface="Arial"/>
              <a:ea typeface="Arial"/>
              <a:cs typeface="Arial"/>
              <a:sym typeface="Arial"/>
            </a:endParaRPr>
          </a:p>
        </p:txBody>
      </p:sp>
      <p:sp>
        <p:nvSpPr>
          <p:cNvPr id="92" name="Google Shape;92;p1"/>
          <p:cNvSpPr/>
          <p:nvPr/>
        </p:nvSpPr>
        <p:spPr>
          <a:xfrm>
            <a:off x="3895726" y="4661297"/>
            <a:ext cx="1282723"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ru-RU" sz="1400" b="0" i="0" u="none" strike="noStrike" cap="none" dirty="0">
                <a:solidFill>
                  <a:schemeClr val="dk1"/>
                </a:solidFill>
                <a:latin typeface="Roboto"/>
                <a:ea typeface="Roboto"/>
                <a:cs typeface="Roboto"/>
                <a:sym typeface="Roboto"/>
              </a:rPr>
              <a:t>Пермь - 202</a:t>
            </a:r>
            <a:r>
              <a:rPr lang="ru-RU" dirty="0">
                <a:solidFill>
                  <a:schemeClr val="dk1"/>
                </a:solidFill>
                <a:latin typeface="Roboto"/>
                <a:ea typeface="Roboto"/>
                <a:cs typeface="Roboto"/>
                <a:sym typeface="Roboto"/>
              </a:rPr>
              <a:t>5</a:t>
            </a:r>
            <a:endParaRPr sz="1400" b="0" i="0" u="none" strike="noStrike" cap="none" dirty="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
          <p:cNvSpPr txBox="1">
            <a:spLocks noGrp="1"/>
          </p:cNvSpPr>
          <p:nvPr>
            <p:ph type="title"/>
          </p:nvPr>
        </p:nvSpPr>
        <p:spPr>
          <a:xfrm>
            <a:off x="2810107" y="483518"/>
            <a:ext cx="6020709"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ЗАКЛЮЧЕНИЕ</a:t>
            </a:r>
            <a:endParaRPr sz="2400" b="1" dirty="0">
              <a:solidFill>
                <a:schemeClr val="lt1"/>
              </a:solidFill>
              <a:latin typeface="Arial"/>
              <a:ea typeface="Arial"/>
              <a:cs typeface="Arial"/>
              <a:sym typeface="Arial"/>
            </a:endParaRPr>
          </a:p>
        </p:txBody>
      </p:sp>
      <p:sp>
        <p:nvSpPr>
          <p:cNvPr id="6" name="Номер слайда 5">
            <a:extLst>
              <a:ext uri="{FF2B5EF4-FFF2-40B4-BE49-F238E27FC236}">
                <a16:creationId xmlns:a16="http://schemas.microsoft.com/office/drawing/2014/main" id="{B29D82BA-F282-B413-EB39-85F3773C03BC}"/>
              </a:ext>
            </a:extLst>
          </p:cNvPr>
          <p:cNvSpPr>
            <a:spLocks noGrp="1"/>
          </p:cNvSpPr>
          <p:nvPr>
            <p:ph type="sldNum" idx="12"/>
          </p:nvPr>
        </p:nvSpPr>
        <p:spPr>
          <a:xfrm>
            <a:off x="6696729" y="4760913"/>
            <a:ext cx="2133600" cy="273844"/>
          </a:xfrm>
        </p:spPr>
        <p:txBody>
          <a:bodyPr/>
          <a:lstStyle/>
          <a:p>
            <a:pPr marL="0" lvl="0" indent="0" algn="r" rtl="0">
              <a:spcBef>
                <a:spcPts val="0"/>
              </a:spcBef>
              <a:spcAft>
                <a:spcPts val="0"/>
              </a:spcAft>
              <a:buNone/>
            </a:pPr>
            <a:fld id="{00000000-1234-1234-1234-123412341234}" type="slidenum">
              <a:rPr lang="ru-RU" smtClean="0"/>
              <a:t>10</a:t>
            </a:fld>
            <a:endParaRPr lang="ru-RU"/>
          </a:p>
        </p:txBody>
      </p:sp>
      <p:sp>
        <p:nvSpPr>
          <p:cNvPr id="4" name="TextBox 3">
            <a:extLst>
              <a:ext uri="{FF2B5EF4-FFF2-40B4-BE49-F238E27FC236}">
                <a16:creationId xmlns:a16="http://schemas.microsoft.com/office/drawing/2014/main" id="{644B4F68-1346-8077-BEC1-790D4C99CDE1}"/>
              </a:ext>
            </a:extLst>
          </p:cNvPr>
          <p:cNvSpPr txBox="1"/>
          <p:nvPr/>
        </p:nvSpPr>
        <p:spPr>
          <a:xfrm>
            <a:off x="510384" y="1232922"/>
            <a:ext cx="8374536" cy="2677656"/>
          </a:xfrm>
          <a:prstGeom prst="rect">
            <a:avLst/>
          </a:prstGeom>
          <a:noFill/>
        </p:spPr>
        <p:txBody>
          <a:bodyPr wrap="square">
            <a:spAutoFit/>
          </a:bodyPr>
          <a:lstStyle/>
          <a:p>
            <a:r>
              <a:rPr lang="ru-RU" b="1" dirty="0">
                <a:latin typeface="Roboto" panose="02000000000000000000" pitchFamily="2" charset="0"/>
                <a:ea typeface="Roboto" panose="02000000000000000000" pitchFamily="2" charset="0"/>
                <a:cs typeface="Roboto" panose="02000000000000000000" pitchFamily="2" charset="0"/>
              </a:rPr>
              <a:t>Основные достигнутые результаты:</a:t>
            </a:r>
            <a:endParaRPr lang="en-US" b="1"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Проанализирован процесс ЭЭО</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Проведен анализ</a:t>
            </a:r>
            <a:r>
              <a:rPr lang="en-US" dirty="0">
                <a:latin typeface="Roboto" panose="02000000000000000000" pitchFamily="2" charset="0"/>
                <a:ea typeface="Roboto" panose="02000000000000000000" pitchFamily="2" charset="0"/>
                <a:cs typeface="Roboto" panose="02000000000000000000" pitchFamily="2" charset="0"/>
              </a:rPr>
              <a:t> </a:t>
            </a:r>
            <a:r>
              <a:rPr lang="ru-RU" dirty="0">
                <a:latin typeface="Roboto" panose="02000000000000000000" pitchFamily="2" charset="0"/>
                <a:ea typeface="Roboto" panose="02000000000000000000" pitchFamily="2" charset="0"/>
                <a:cs typeface="Roboto" panose="02000000000000000000" pitchFamily="2" charset="0"/>
              </a:rPr>
              <a:t>методов моделирования процесса и выбрана модель ЭЭО.</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Разработан программный прототип.</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Продемонстрирована симуляция формирования кратеров и их визуализация.</a:t>
            </a:r>
          </a:p>
          <a:p>
            <a:pPr marL="285750" indent="-285750">
              <a:buFont typeface="Arial" panose="020B0604020202020204" pitchFamily="34" charset="0"/>
              <a:buChar char="•"/>
            </a:pPr>
            <a:endParaRPr lang="ru-RU" dirty="0">
              <a:latin typeface="Roboto" panose="02000000000000000000" pitchFamily="2" charset="0"/>
              <a:ea typeface="Roboto" panose="02000000000000000000" pitchFamily="2" charset="0"/>
              <a:cs typeface="Roboto" panose="02000000000000000000" pitchFamily="2" charset="0"/>
            </a:endParaRPr>
          </a:p>
          <a:p>
            <a:r>
              <a:rPr lang="ru-RU" b="1" dirty="0">
                <a:latin typeface="Roboto" panose="02000000000000000000" pitchFamily="2" charset="0"/>
                <a:ea typeface="Roboto" panose="02000000000000000000" pitchFamily="2" charset="0"/>
                <a:cs typeface="Roboto" panose="02000000000000000000" pitchFamily="2" charset="0"/>
              </a:rPr>
              <a:t>Направления дальнейшей работы:</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Проведение физических экспериментов для валидации и калибровки модели.</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Расширение модели (учет износа электрода, свойств диэлектрика, сложной геометрии кратера).</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Развитие симулятора (GUI, интерактивность).</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Исследование стохастических аспектов.</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7681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p:nvPr/>
        </p:nvSpPr>
        <p:spPr>
          <a:xfrm>
            <a:off x="12184" y="1851670"/>
            <a:ext cx="914400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ru-RU" sz="4000" b="1" i="0" u="none" strike="noStrike" cap="none" dirty="0">
                <a:solidFill>
                  <a:schemeClr val="dk1"/>
                </a:solidFill>
                <a:latin typeface="Roboto"/>
                <a:ea typeface="Roboto"/>
                <a:cs typeface="Roboto"/>
                <a:sym typeface="Roboto"/>
              </a:rPr>
              <a:t>СПАСИБО ЗА ВНИМАНИЕ!</a:t>
            </a:r>
            <a:endParaRPr sz="1400" b="0" i="0" u="none" strike="noStrike" cap="none" dirty="0">
              <a:solidFill>
                <a:srgbClr val="000000"/>
              </a:solidFill>
              <a:latin typeface="Arial"/>
              <a:ea typeface="Arial"/>
              <a:cs typeface="Arial"/>
              <a:sym typeface="Arial"/>
            </a:endParaRPr>
          </a:p>
        </p:txBody>
      </p:sp>
      <p:sp>
        <p:nvSpPr>
          <p:cNvPr id="122" name="Google Shape;122;p6"/>
          <p:cNvSpPr txBox="1"/>
          <p:nvPr/>
        </p:nvSpPr>
        <p:spPr>
          <a:xfrm>
            <a:off x="4913971" y="3715576"/>
            <a:ext cx="4093476" cy="92328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ru-RU" sz="1800" dirty="0">
                <a:solidFill>
                  <a:schemeClr val="dk1"/>
                </a:solidFill>
                <a:latin typeface="Roboto"/>
                <a:ea typeface="Roboto"/>
                <a:cs typeface="Roboto"/>
                <a:sym typeface="Roboto"/>
              </a:rPr>
              <a:t>Мехоношин Владислав Антонович</a:t>
            </a:r>
            <a:endParaRPr sz="18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400"/>
              <a:buFont typeface="Arial"/>
              <a:buNone/>
            </a:pPr>
            <a:r>
              <a:rPr lang="ru-RU" sz="1800" b="0" i="0" u="none" strike="noStrike" cap="none" dirty="0">
                <a:solidFill>
                  <a:schemeClr val="dk1"/>
                </a:solidFill>
                <a:latin typeface="Roboto"/>
                <a:ea typeface="Roboto"/>
                <a:cs typeface="Roboto"/>
                <a:sym typeface="Roboto"/>
              </a:rPr>
              <a:t>тел.: 8-952-318-65-68</a:t>
            </a:r>
            <a:endParaRPr sz="1800"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400"/>
              <a:buFont typeface="Arial"/>
              <a:buNone/>
            </a:pPr>
            <a:r>
              <a:rPr lang="ru-RU" sz="1800" b="0" i="0" u="none" strike="noStrike" cap="none" dirty="0" err="1">
                <a:solidFill>
                  <a:schemeClr val="dk1"/>
                </a:solidFill>
                <a:latin typeface="Roboto"/>
                <a:ea typeface="Roboto"/>
                <a:cs typeface="Roboto"/>
                <a:sym typeface="Roboto"/>
              </a:rPr>
              <a:t>e-mail</a:t>
            </a:r>
            <a:r>
              <a:rPr lang="ru-RU" sz="1800" b="0" i="0" u="none" strike="noStrike" cap="none" dirty="0">
                <a:solidFill>
                  <a:schemeClr val="dk1"/>
                </a:solidFill>
                <a:latin typeface="Roboto"/>
                <a:ea typeface="Roboto"/>
                <a:cs typeface="Roboto"/>
                <a:sym typeface="Roboto"/>
              </a:rPr>
              <a:t>: </a:t>
            </a:r>
            <a:r>
              <a:rPr lang="en-US" sz="1800" b="0" i="0" u="none" strike="noStrike" cap="none" dirty="0">
                <a:solidFill>
                  <a:schemeClr val="dk1"/>
                </a:solidFill>
                <a:latin typeface="Roboto"/>
                <a:ea typeface="Roboto"/>
                <a:cs typeface="Roboto"/>
                <a:sym typeface="Roboto"/>
              </a:rPr>
              <a:t>vladmexon@gmail.com</a:t>
            </a:r>
            <a:endParaRPr sz="1800" b="0" i="0" u="none" strike="noStrike" cap="none" dirty="0">
              <a:solidFill>
                <a:srgbClr val="000000"/>
              </a:solidFill>
              <a:latin typeface="Arial"/>
              <a:ea typeface="Arial"/>
              <a:cs typeface="Arial"/>
              <a:sym typeface="Arial"/>
            </a:endParaRPr>
          </a:p>
        </p:txBody>
      </p:sp>
      <p:sp>
        <p:nvSpPr>
          <p:cNvPr id="3" name="Номер слайда 2">
            <a:extLst>
              <a:ext uri="{FF2B5EF4-FFF2-40B4-BE49-F238E27FC236}">
                <a16:creationId xmlns:a16="http://schemas.microsoft.com/office/drawing/2014/main" id="{C973438B-C828-66BE-428F-3384D885AB2F}"/>
              </a:ext>
            </a:extLst>
          </p:cNvPr>
          <p:cNvSpPr>
            <a:spLocks noGrp="1"/>
          </p:cNvSpPr>
          <p:nvPr>
            <p:ph type="sldNum" idx="12"/>
          </p:nvPr>
        </p:nvSpPr>
        <p:spPr>
          <a:xfrm>
            <a:off x="6731000" y="4767263"/>
            <a:ext cx="2133600" cy="273844"/>
          </a:xfrm>
        </p:spPr>
        <p:txBody>
          <a:bodyPr/>
          <a:lstStyle/>
          <a:p>
            <a:pPr marL="0" lvl="0" indent="0" algn="r" rtl="0">
              <a:spcBef>
                <a:spcPts val="0"/>
              </a:spcBef>
              <a:spcAft>
                <a:spcPts val="0"/>
              </a:spcAft>
              <a:buNone/>
            </a:pPr>
            <a:fld id="{00000000-1234-1234-1234-123412341234}" type="slidenum">
              <a:rPr lang="ru-RU" smtClean="0"/>
              <a:t>11</a:t>
            </a:fld>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341541" y="483518"/>
            <a:ext cx="4489275"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ОБЪЕКТ, ПРЕДМЕТ И ЦЕЛЬ</a:t>
            </a:r>
          </a:p>
        </p:txBody>
      </p:sp>
      <p:sp>
        <p:nvSpPr>
          <p:cNvPr id="98" name="Google Shape;98;p3"/>
          <p:cNvSpPr txBox="1">
            <a:spLocks noGrp="1"/>
          </p:cNvSpPr>
          <p:nvPr>
            <p:ph type="body" idx="1"/>
          </p:nvPr>
        </p:nvSpPr>
        <p:spPr>
          <a:xfrm>
            <a:off x="357189" y="1203598"/>
            <a:ext cx="8429700" cy="3672000"/>
          </a:xfrm>
          <a:prstGeom prst="rect">
            <a:avLst/>
          </a:prstGeom>
          <a:noFill/>
          <a:ln>
            <a:noFill/>
          </a:ln>
        </p:spPr>
        <p:txBody>
          <a:bodyPr spcFirstLastPara="1" wrap="square" lIns="91425" tIns="45700" rIns="91425" bIns="45700" anchor="t" anchorCtr="0">
            <a:noAutofit/>
          </a:bodyPr>
          <a:lstStyle/>
          <a:p>
            <a:pPr marL="0" marR="0" lvl="0" indent="450215" algn="just" defTabSz="914400" eaLnBrk="1" fontAlgn="auto" latinLnBrk="0" hangingPunct="1">
              <a:lnSpc>
                <a:spcPct val="150000"/>
              </a:lnSpc>
              <a:spcBef>
                <a:spcPts val="0"/>
              </a:spcBef>
              <a:spcAft>
                <a:spcPts val="0"/>
              </a:spcAft>
              <a:buClrTx/>
              <a:buSzTx/>
              <a:buFontTx/>
              <a:buNone/>
              <a:tabLst/>
              <a:defRPr/>
            </a:pPr>
            <a:r>
              <a:rPr kumimoji="0" lang="ru-RU" sz="14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Объект исследования </a:t>
            </a: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объектом исследования является процесс электроэрозионной обработки, включая оборудование, используемое для этой цели, и методы, которые можно использовать для его моделирования в виртуальной среде.</a:t>
            </a:r>
          </a:p>
          <a:p>
            <a:pPr marL="0" marR="0" lvl="0" indent="450215" algn="just" defTabSz="914400" eaLnBrk="1" fontAlgn="auto" latinLnBrk="0" hangingPunct="1">
              <a:lnSpc>
                <a:spcPct val="150000"/>
              </a:lnSpc>
              <a:spcBef>
                <a:spcPts val="0"/>
              </a:spcBef>
              <a:spcAft>
                <a:spcPts val="0"/>
              </a:spcAft>
              <a:buClrTx/>
              <a:buSzTx/>
              <a:buFontTx/>
              <a:buNone/>
              <a:tabLst/>
              <a:defRPr/>
            </a:pPr>
            <a:r>
              <a:rPr kumimoji="0" lang="ru-RU" sz="14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Предмет исследования </a:t>
            </a: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предметом исследования является разработка алгоритмов и моделей, необходимых для создания реалистичного симулятора электроэрозионного станка.</a:t>
            </a:r>
          </a:p>
          <a:p>
            <a:pPr marL="0" marR="0" lvl="0" indent="449580" algn="just" defTabSz="914400" eaLnBrk="1" fontAlgn="auto" latinLnBrk="0" hangingPunct="1">
              <a:lnSpc>
                <a:spcPct val="150000"/>
              </a:lnSpc>
              <a:spcBef>
                <a:spcPts val="0"/>
              </a:spcBef>
              <a:spcAft>
                <a:spcPts val="0"/>
              </a:spcAft>
              <a:buClrTx/>
              <a:buSzTx/>
              <a:buFontTx/>
              <a:buNone/>
              <a:tabLst/>
              <a:defRPr/>
            </a:pPr>
            <a:r>
              <a:rPr kumimoji="0" lang="ru-RU" sz="14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Цель работы</a:t>
            </a: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реализация упрощенной модели, позволяющей симулировать процесс удаления материала с заготовки с учетом требований о работе симулятора в реальном времени.</a:t>
            </a:r>
          </a:p>
          <a:p>
            <a:pPr marL="342900" lvl="0" indent="-234950" algn="l" rtl="0">
              <a:lnSpc>
                <a:spcPct val="100000"/>
              </a:lnSpc>
              <a:spcBef>
                <a:spcPts val="340"/>
              </a:spcBef>
              <a:spcAft>
                <a:spcPts val="0"/>
              </a:spcAft>
              <a:buClr>
                <a:schemeClr val="dk1"/>
              </a:buClr>
              <a:buSzPts val="1700"/>
              <a:buNone/>
            </a:pPr>
            <a:endParaRPr sz="1200" dirty="0">
              <a:latin typeface="Arial"/>
              <a:ea typeface="Arial"/>
              <a:cs typeface="Arial"/>
              <a:sym typeface="Arial"/>
            </a:endParaRPr>
          </a:p>
        </p:txBody>
      </p:sp>
      <p:sp>
        <p:nvSpPr>
          <p:cNvPr id="3" name="Номер слайда 2">
            <a:extLst>
              <a:ext uri="{FF2B5EF4-FFF2-40B4-BE49-F238E27FC236}">
                <a16:creationId xmlns:a16="http://schemas.microsoft.com/office/drawing/2014/main" id="{D2BF69BE-BBD0-F394-CB53-549E9B5214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RU" smtClean="0"/>
              <a:t>2</a:t>
            </a:fld>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4"/>
          <p:cNvSpPr txBox="1">
            <a:spLocks noGrp="1"/>
          </p:cNvSpPr>
          <p:nvPr>
            <p:ph type="body" idx="1"/>
          </p:nvPr>
        </p:nvSpPr>
        <p:spPr>
          <a:xfrm>
            <a:off x="467544" y="1215405"/>
            <a:ext cx="8429625" cy="3444577"/>
          </a:xfrm>
          <a:prstGeom prst="rect">
            <a:avLst/>
          </a:prstGeom>
          <a:noFill/>
          <a:ln>
            <a:noFill/>
          </a:ln>
        </p:spPr>
        <p:txBody>
          <a:bodyPr spcFirstLastPara="1" wrap="square" lIns="91425" tIns="45700" rIns="91425" bIns="45700" anchor="t" anchorCtr="0">
            <a:noAutofit/>
          </a:bodyPr>
          <a:lstStyle/>
          <a:p>
            <a:pPr marL="0" marR="0" lvl="0" indent="0" algn="just" defTabSz="914400" eaLnBrk="1" fontAlgn="auto" latinLnBrk="0" hangingPunct="1">
              <a:lnSpc>
                <a:spcPct val="150000"/>
              </a:lnSpc>
              <a:spcBef>
                <a:spcPts val="0"/>
              </a:spcBef>
              <a:spcAft>
                <a:spcPts val="0"/>
              </a:spcAft>
              <a:buClrTx/>
              <a:buSzTx/>
              <a:buFontTx/>
              <a:buNone/>
              <a:tabLst>
                <a:tab pos="457200" algn="l"/>
              </a:tabLst>
              <a:defRPr/>
            </a:pPr>
            <a:r>
              <a:rPr kumimoji="0" lang="ru-RU" sz="1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Для достижения поставленной цели необходимо решить следующие </a:t>
            </a:r>
            <a:r>
              <a:rPr kumimoji="0" lang="ru-RU" sz="16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задачи</a:t>
            </a:r>
            <a:r>
              <a:rPr kumimoji="0" lang="ru-RU" sz="1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p>
          <a:p>
            <a:pPr marL="342900" marR="0" lvl="0" indent="-34290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457200" algn="l"/>
              </a:tabLst>
              <a:defRPr/>
            </a:pPr>
            <a:r>
              <a:rPr kumimoji="0" lang="ru-RU" sz="1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Проанализировать существующие подходы к моделированию процесса электроэрозионной обработки;</a:t>
            </a:r>
          </a:p>
          <a:p>
            <a:pPr marL="342900" marR="0" lvl="0" indent="-34290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457200" algn="l"/>
              </a:tabLst>
              <a:defRPr/>
            </a:pPr>
            <a:r>
              <a:rPr kumimoji="0" lang="ru-RU" sz="1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Разработать математическую модель процесса электроэрозионного прошивания микроотверстий;</a:t>
            </a:r>
          </a:p>
          <a:p>
            <a:pPr marL="342900" marR="0" lvl="0" indent="-34290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457200" algn="l"/>
              </a:tabLst>
              <a:defRPr/>
            </a:pPr>
            <a:r>
              <a:rPr kumimoji="0" lang="ru-RU" sz="1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Создать программное обеспечение для реализации разработанной модели;</a:t>
            </a:r>
          </a:p>
          <a:p>
            <a:pPr marL="342900" marR="0" lvl="0" indent="-342900" algn="just" defTabSz="914400" eaLnBrk="1" fontAlgn="auto" latinLnBrk="0" hangingPunct="1">
              <a:lnSpc>
                <a:spcPct val="150000"/>
              </a:lnSpc>
              <a:spcBef>
                <a:spcPts val="0"/>
              </a:spcBef>
              <a:spcAft>
                <a:spcPts val="0"/>
              </a:spcAft>
              <a:buClrTx/>
              <a:buSzTx/>
              <a:buFont typeface="Arial" panose="020B0604020202020204" pitchFamily="34" charset="0"/>
              <a:buChar char="•"/>
              <a:tabLst>
                <a:tab pos="457200" algn="l"/>
              </a:tabLst>
              <a:defRPr/>
            </a:pPr>
            <a:r>
              <a:rPr kumimoji="0" lang="ru-RU" sz="1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Провести экспериментальные исследования для проверки адекватности модели.</a:t>
            </a:r>
          </a:p>
        </p:txBody>
      </p:sp>
      <p:sp>
        <p:nvSpPr>
          <p:cNvPr id="107" name="Google Shape;107;p4"/>
          <p:cNvSpPr txBox="1">
            <a:spLocks noGrp="1"/>
          </p:cNvSpPr>
          <p:nvPr>
            <p:ph type="title"/>
          </p:nvPr>
        </p:nvSpPr>
        <p:spPr>
          <a:xfrm>
            <a:off x="4860032" y="483518"/>
            <a:ext cx="3970784"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ЗАДАЧИ</a:t>
            </a:r>
            <a:endParaRPr sz="2400" b="1" dirty="0">
              <a:solidFill>
                <a:schemeClr val="lt1"/>
              </a:solidFill>
              <a:latin typeface="Arial"/>
              <a:ea typeface="Arial"/>
              <a:cs typeface="Arial"/>
              <a:sym typeface="Arial"/>
            </a:endParaRPr>
          </a:p>
        </p:txBody>
      </p:sp>
      <p:sp>
        <p:nvSpPr>
          <p:cNvPr id="3" name="Номер слайда 2">
            <a:extLst>
              <a:ext uri="{FF2B5EF4-FFF2-40B4-BE49-F238E27FC236}">
                <a16:creationId xmlns:a16="http://schemas.microsoft.com/office/drawing/2014/main" id="{F5808347-F483-0BFA-4ADB-094314B196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RU" smtClean="0"/>
              <a:t>3</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
          <p:cNvSpPr txBox="1">
            <a:spLocks noGrp="1"/>
          </p:cNvSpPr>
          <p:nvPr>
            <p:ph type="title"/>
          </p:nvPr>
        </p:nvSpPr>
        <p:spPr>
          <a:xfrm>
            <a:off x="2817541" y="483518"/>
            <a:ext cx="6013275"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ЭЛЕКТРОЭРОЗИОННАЯ ОБРАБОТКА</a:t>
            </a:r>
          </a:p>
        </p:txBody>
      </p:sp>
      <p:sp>
        <p:nvSpPr>
          <p:cNvPr id="4" name="TextBox 3">
            <a:extLst>
              <a:ext uri="{FF2B5EF4-FFF2-40B4-BE49-F238E27FC236}">
                <a16:creationId xmlns:a16="http://schemas.microsoft.com/office/drawing/2014/main" id="{B66D1BC6-D355-0182-1E18-B9C192FF87DD}"/>
              </a:ext>
            </a:extLst>
          </p:cNvPr>
          <p:cNvSpPr txBox="1"/>
          <p:nvPr/>
        </p:nvSpPr>
        <p:spPr>
          <a:xfrm>
            <a:off x="2590801" y="4445621"/>
            <a:ext cx="5941639" cy="307777"/>
          </a:xfrm>
          <a:prstGeom prst="rect">
            <a:avLst/>
          </a:prstGeom>
          <a:noFill/>
        </p:spPr>
        <p:txBody>
          <a:bodyPr wrap="square" rtlCol="0">
            <a:spAutoFit/>
          </a:bodyPr>
          <a:lstStyle/>
          <a:p>
            <a:r>
              <a:rPr lang="ru-RU" dirty="0"/>
              <a:t>Обобщенная модель электроэрозионной обработки</a:t>
            </a:r>
          </a:p>
        </p:txBody>
      </p:sp>
      <p:sp>
        <p:nvSpPr>
          <p:cNvPr id="6" name="Номер слайда 5">
            <a:extLst>
              <a:ext uri="{FF2B5EF4-FFF2-40B4-BE49-F238E27FC236}">
                <a16:creationId xmlns:a16="http://schemas.microsoft.com/office/drawing/2014/main" id="{1475E275-A2CC-3555-3802-020A478C58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RU" smtClean="0"/>
              <a:t>4</a:t>
            </a:fld>
            <a:endParaRPr lang="ru-RU"/>
          </a:p>
        </p:txBody>
      </p:sp>
      <p:pic>
        <p:nvPicPr>
          <p:cNvPr id="3" name="Рисунок 2" descr="Изображение выглядит как текст, снимок экрана, Шрифт, число">
            <a:extLst>
              <a:ext uri="{FF2B5EF4-FFF2-40B4-BE49-F238E27FC236}">
                <a16:creationId xmlns:a16="http://schemas.microsoft.com/office/drawing/2014/main" id="{E5093F42-7DD4-331B-DF78-0B77F98BDFFF}"/>
              </a:ext>
            </a:extLst>
          </p:cNvPr>
          <p:cNvPicPr>
            <a:picLocks noChangeAspect="1"/>
          </p:cNvPicPr>
          <p:nvPr/>
        </p:nvPicPr>
        <p:blipFill>
          <a:blip r:embed="rId3"/>
          <a:stretch>
            <a:fillRect/>
          </a:stretch>
        </p:blipFill>
        <p:spPr>
          <a:xfrm>
            <a:off x="3115403" y="1199615"/>
            <a:ext cx="3129281" cy="3167778"/>
          </a:xfrm>
          <a:prstGeom prst="rect">
            <a:avLst/>
          </a:prstGeom>
        </p:spPr>
      </p:pic>
    </p:spTree>
    <p:extLst>
      <p:ext uri="{BB962C8B-B14F-4D97-AF65-F5344CB8AC3E}">
        <p14:creationId xmlns:p14="http://schemas.microsoft.com/office/powerpoint/2010/main" val="267782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105" name="Google Shape;105;p4"/>
              <p:cNvSpPr txBox="1">
                <a:spLocks noGrp="1"/>
              </p:cNvSpPr>
              <p:nvPr>
                <p:ph type="body" idx="1"/>
              </p:nvPr>
            </p:nvSpPr>
            <p:spPr>
              <a:xfrm>
                <a:off x="467544" y="1215405"/>
                <a:ext cx="8454783" cy="3444577"/>
              </a:xfrm>
              <a:prstGeom prst="rect">
                <a:avLst/>
              </a:prstGeom>
              <a:noFill/>
              <a:ln>
                <a:noFill/>
              </a:ln>
            </p:spPr>
            <p:txBody>
              <a:bodyPr spcFirstLastPara="1" wrap="square" lIns="91425" tIns="45700" rIns="91425" bIns="45700" anchor="t" anchorCtr="0">
                <a:noAutofit/>
              </a:bodyPr>
              <a:lstStyle/>
              <a:p>
                <a:pPr marL="0" marR="0" lvl="0" indent="450215" algn="just" defTabSz="914400" eaLnBrk="1" fontAlgn="auto" latinLnBrk="0" hangingPunct="1">
                  <a:lnSpc>
                    <a:spcPct val="150000"/>
                  </a:lnSpc>
                  <a:spcBef>
                    <a:spcPts val="0"/>
                  </a:spcBef>
                  <a:spcAft>
                    <a:spcPts val="0"/>
                  </a:spcAft>
                  <a:buClrTx/>
                  <a:buSzTx/>
                  <a:buFontTx/>
                  <a:buNone/>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Объем материала (ΔV), удаляемого за один импульс, рассчитывается по формуле, связывающей энергию, пошедшую на удаление, с теплофизическими свойствами материала и энергией, необходимой для его нагрева, плавления и испарения:</a:t>
                </a:r>
              </a:p>
              <a:p>
                <a:pPr marL="0" marR="0" lvl="0" indent="450215" algn="ctr" defTabSz="914400" eaLnBrk="1" fontAlgn="auto" latinLnBrk="0" hangingPunct="1">
                  <a:lnSpc>
                    <a:spcPct val="150000"/>
                  </a:lnSpc>
                  <a:spcBef>
                    <a:spcPts val="0"/>
                  </a:spcBef>
                  <a:spcAft>
                    <a:spcPts val="0"/>
                  </a:spcAft>
                  <a:buClrTx/>
                  <a:buSzTx/>
                  <a:buFontTx/>
                  <a:buNone/>
                  <a:tabLst/>
                  <a:defRPr/>
                </a:pPr>
                <a14:m>
                  <m:oMath xmlns:m="http://schemas.openxmlformats.org/officeDocument/2006/math">
                    <m:r>
                      <m:rPr>
                        <m:sty m:val="p"/>
                      </m:rP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Δ</m:t>
                    </m:r>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𝑉</m:t>
                    </m:r>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f>
                      <m:fPr>
                        <m:ctrlPr>
                          <a:rPr kumimoji="0" lang="ru-RU" sz="1050" b="0" i="1" u="none" strike="noStrike" kern="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rPr>
                        </m:ctrlPr>
                      </m:fPr>
                      <m:num>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𝐸</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𝑟𝑒𝑚</m:t>
                            </m:r>
                          </m:sub>
                        </m:sSub>
                      </m:num>
                      <m:den>
                        <m:r>
                          <m:rPr>
                            <m:sty m:val="p"/>
                          </m:rP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ρ</m:t>
                        </m:r>
                        <m: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d>
                          <m:d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dPr>
                          <m:e>
                            <m:r>
                              <m:rPr>
                                <m:sty m:val="p"/>
                              </m:rP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α</m:t>
                            </m:r>
                            <m: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𝑟</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𝑣</m:t>
                                </m:r>
                              </m:sub>
                            </m:s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𝐿</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𝑚</m:t>
                                </m:r>
                              </m:sub>
                            </m:s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r>
                              <m:rPr>
                                <m:sty m:val="p"/>
                              </m:rP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α</m:t>
                            </m:r>
                            <m: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𝐶</m:t>
                            </m:r>
                            <m: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d>
                              <m:d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dPr>
                              <m:e>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𝑇</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𝑏</m:t>
                                    </m:r>
                                  </m:sub>
                                </m:s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𝑇</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0</m:t>
                                    </m:r>
                                  </m:sub>
                                </m:sSub>
                              </m:e>
                            </m:d>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d>
                              <m:d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d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1−</m:t>
                                </m:r>
                                <m:r>
                                  <m:rPr>
                                    <m:sty m:val="p"/>
                                  </m:rP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α</m:t>
                                </m:r>
                              </m:e>
                            </m:d>
                            <m: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𝐶</m:t>
                            </m:r>
                            <m:r>
                              <a:rPr kumimoji="0" lang="ru-RU" sz="105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d>
                              <m:d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dPr>
                              <m:e>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𝑇</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𝑚</m:t>
                                    </m:r>
                                  </m:sub>
                                </m:s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sSub>
                                  <m:sSubPr>
                                    <m:ctrlP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𝑇</m:t>
                                    </m:r>
                                  </m:e>
                                  <m:sub>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0</m:t>
                                    </m:r>
                                  </m:sub>
                                </m:sSub>
                              </m:e>
                            </m:d>
                          </m:e>
                        </m:d>
                      </m:den>
                    </m:f>
                    <m:r>
                      <a:rPr kumimoji="0" lang="ru-RU" sz="105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 </m:t>
                    </m:r>
                  </m:oMath>
                </a14:m>
                <a:r>
                  <a:rPr kumimoji="0" lang="ru-RU" sz="105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a:t>
                </a:r>
                <a:endPar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0" marR="0" lvl="0" indent="450215" algn="just" defTabSz="914400" eaLnBrk="1" fontAlgn="auto" latinLnBrk="0" hangingPunct="1">
                  <a:lnSpc>
                    <a:spcPct val="150000"/>
                  </a:lnSpc>
                  <a:spcBef>
                    <a:spcPts val="0"/>
                  </a:spcBef>
                  <a:spcAft>
                    <a:spcPts val="0"/>
                  </a:spcAft>
                  <a:buClrTx/>
                  <a:buSzTx/>
                  <a:buFontTx/>
                  <a:buNone/>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где:</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14:m>
                  <m:oMath xmlns:m="http://schemas.openxmlformats.org/officeDocument/2006/math">
                    <m:sSub>
                      <m:sSubPr>
                        <m:ctrlP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𝐸</m:t>
                        </m:r>
                      </m:e>
                      <m:sub>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𝑟𝑒𝑚</m:t>
                        </m:r>
                      </m:sub>
                    </m:sSub>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sSub>
                      <m:sSubPr>
                        <m:ctrlP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𝐶</m:t>
                        </m:r>
                      </m:e>
                      <m:sub>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𝑎</m:t>
                        </m:r>
                      </m:sub>
                    </m:sSub>
                    <m:r>
                      <a:rPr kumimoji="0" lang="ru-RU" sz="80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𝑈</m:t>
                    </m:r>
                    <m:r>
                      <a:rPr kumimoji="0" lang="ru-RU" sz="80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𝐼</m:t>
                    </m:r>
                    <m:r>
                      <a:rPr kumimoji="0" lang="ru-RU" sz="800" b="0" i="0"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m:t>
                    </m:r>
                    <m:sSub>
                      <m:sSubPr>
                        <m:ctrlP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ctrlPr>
                      </m:sSubPr>
                      <m:e>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𝑡</m:t>
                        </m:r>
                      </m:e>
                      <m:sub>
                        <m:r>
                          <a:rPr kumimoji="0" lang="ru-RU" sz="800" b="0" i="1" u="none" strike="noStrike" kern="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rPr>
                          <m:t>𝑖</m:t>
                        </m:r>
                      </m:sub>
                    </m:sSub>
                  </m:oMath>
                </a14:m>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энергия, затраченная на удаление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 – напряжение импульса;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 – ток импульса;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a:t>
                </a:r>
                <a:r>
                  <a:rPr kumimoji="0" lang="ru-RU" sz="800" b="0" i="0" u="none" strike="noStrike" kern="0" cap="none" spc="0" normalizeH="0" baseline="-2500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длительность импульса;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a:t>
                </a:r>
                <a:r>
                  <a:rPr kumimoji="0" lang="ru-RU" sz="800" b="0" i="0" u="none" strike="noStrike" kern="0" cap="none" spc="0" normalizeH="0" baseline="-2500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коэффициент использования энергии;</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ρ – плотность материала заготовки;</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r</a:t>
                </a:r>
                <a:r>
                  <a:rPr kumimoji="0" lang="ru-RU" sz="800" b="0" i="0" u="none" strike="noStrike" kern="0" cap="none" spc="0" normalizeH="0" baseline="-2500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v</a:t>
                </a:r>
                <a:r>
                  <a:rPr kumimoji="0" lang="ru-RU" sz="800" b="0" i="0" u="none" strike="noStrike" kern="0" cap="none" spc="0" normalizeH="0" baseline="-2500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теплота испарения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L</a:t>
                </a:r>
                <a:r>
                  <a:rPr kumimoji="0" lang="ru-RU" sz="800" b="0" i="0" u="none" strike="noStrike" kern="0" cap="none" spc="0" normalizeH="0" baseline="-2500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a:t>
                </a:r>
                <a:r>
                  <a:rPr kumimoji="0" lang="ru-RU" sz="800" b="0" i="0" u="none" strike="noStrike" kern="0" cap="none" spc="0" normalizeH="0" baseline="-2500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теплота плавления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 – удельная теплоемкость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a:t>
                </a:r>
                <a:r>
                  <a:rPr kumimoji="0" lang="ru-RU" sz="800" b="0" i="0" u="none" strike="noStrike" kern="0" cap="none" spc="0" normalizeH="0" baseline="-2500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m</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температура плавления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a:t>
                </a:r>
                <a:r>
                  <a:rPr kumimoji="0" lang="ru-RU" sz="800" b="0" i="0" u="none" strike="noStrike" kern="0" cap="none" spc="0" normalizeH="0" baseline="-2500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b</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температура кипения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a:t>
                </a:r>
                <a:r>
                  <a:rPr kumimoji="0" lang="ru-RU" sz="800" b="0" i="0" u="none" strike="noStrike" kern="0" cap="none" spc="0" normalizeH="0" baseline="-2500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0</a:t>
                </a: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начальная температура материала;</a:t>
                </a:r>
              </a:p>
              <a:p>
                <a:pPr marL="342900" marR="0" lvl="0" indent="-342900" algn="just" defTabSz="914400" eaLnBrk="1" fontAlgn="auto" latinLnBrk="0" hangingPunct="1">
                  <a:lnSpc>
                    <a:spcPct val="150000"/>
                  </a:lnSpc>
                  <a:spcBef>
                    <a:spcPts val="0"/>
                  </a:spcBef>
                  <a:spcAft>
                    <a:spcPts val="0"/>
                  </a:spcAft>
                  <a:buClrTx/>
                  <a:buSzPts val="1000"/>
                  <a:buFont typeface="Symbol" panose="05050102010706020507" pitchFamily="18" charset="2"/>
                  <a:buChar char=""/>
                  <a:tabLst>
                    <a:tab pos="457200" algn="l"/>
                  </a:tabLst>
                  <a:defRPr/>
                </a:pPr>
                <a:r>
                  <a:rPr kumimoji="0" lang="ru-RU" sz="8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α – коэффициент, представляющий долю материала, удаляемого за счет испарения (остальная часть (1−α) удаляется за счет плавления и последующего выброса).</a:t>
                </a: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endParaRPr kumimoji="0" lang="ru-RU" sz="105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0" lvl="0" indent="360000" algn="just" rtl="0">
                  <a:lnSpc>
                    <a:spcPct val="100000"/>
                  </a:lnSpc>
                  <a:spcBef>
                    <a:spcPts val="0"/>
                  </a:spcBef>
                  <a:spcAft>
                    <a:spcPts val="0"/>
                  </a:spcAft>
                  <a:buClr>
                    <a:schemeClr val="dk1"/>
                  </a:buClr>
                  <a:buSzPts val="1600"/>
                  <a:buFont typeface="Arial"/>
                  <a:buNone/>
                </a:pPr>
                <a:endParaRPr lang="ru-RU" sz="1050" dirty="0">
                  <a:latin typeface="Arial"/>
                  <a:ea typeface="Arial"/>
                  <a:cs typeface="Arial"/>
                  <a:sym typeface="Arial"/>
                </a:endParaRPr>
              </a:p>
            </p:txBody>
          </p:sp>
        </mc:Choice>
        <mc:Fallback xmlns="">
          <p:sp>
            <p:nvSpPr>
              <p:cNvPr id="105" name="Google Shape;105;p4"/>
              <p:cNvSpPr txBox="1">
                <a:spLocks noGrp="1" noRot="1" noChangeAspect="1" noMove="1" noResize="1" noEditPoints="1" noAdjustHandles="1" noChangeArrowheads="1" noChangeShapeType="1" noTextEdit="1"/>
              </p:cNvSpPr>
              <p:nvPr>
                <p:ph type="body" idx="1"/>
              </p:nvPr>
            </p:nvSpPr>
            <p:spPr>
              <a:xfrm>
                <a:off x="467544" y="1215405"/>
                <a:ext cx="8454783" cy="3444577"/>
              </a:xfrm>
              <a:prstGeom prst="rect">
                <a:avLst/>
              </a:prstGeom>
              <a:blipFill>
                <a:blip r:embed="rId3"/>
                <a:stretch>
                  <a:fillRect b="-4071"/>
                </a:stretch>
              </a:blipFill>
              <a:ln>
                <a:noFill/>
              </a:ln>
            </p:spPr>
            <p:txBody>
              <a:bodyPr/>
              <a:lstStyle/>
              <a:p>
                <a:r>
                  <a:rPr lang="ru-RU">
                    <a:noFill/>
                  </a:rPr>
                  <a:t> </a:t>
                </a:r>
              </a:p>
            </p:txBody>
          </p:sp>
        </mc:Fallback>
      </mc:AlternateContent>
      <p:sp>
        <p:nvSpPr>
          <p:cNvPr id="107" name="Google Shape;107;p4"/>
          <p:cNvSpPr txBox="1">
            <a:spLocks noGrp="1"/>
          </p:cNvSpPr>
          <p:nvPr>
            <p:ph type="title"/>
          </p:nvPr>
        </p:nvSpPr>
        <p:spPr>
          <a:xfrm>
            <a:off x="2438401" y="483518"/>
            <a:ext cx="6392416"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1800" b="1" dirty="0">
                <a:solidFill>
                  <a:schemeClr val="lt1"/>
                </a:solidFill>
                <a:latin typeface="Arial"/>
                <a:ea typeface="Arial"/>
                <a:cs typeface="Arial"/>
                <a:sym typeface="Arial"/>
              </a:rPr>
              <a:t>МЕТОД МОДЕЛИРОВАНИЯ ПРОЦЕССА ЭРОЗИИ</a:t>
            </a:r>
          </a:p>
        </p:txBody>
      </p:sp>
      <p:sp>
        <p:nvSpPr>
          <p:cNvPr id="8" name="Номер слайда 7">
            <a:extLst>
              <a:ext uri="{FF2B5EF4-FFF2-40B4-BE49-F238E27FC236}">
                <a16:creationId xmlns:a16="http://schemas.microsoft.com/office/drawing/2014/main" id="{7D5FDE3C-895A-F7AA-7B2B-C23D3E14CB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RU" smtClean="0"/>
              <a:t>5</a:t>
            </a:fld>
            <a:endParaRPr lang="ru-RU"/>
          </a:p>
        </p:txBody>
      </p:sp>
    </p:spTree>
    <p:extLst>
      <p:ext uri="{BB962C8B-B14F-4D97-AF65-F5344CB8AC3E}">
        <p14:creationId xmlns:p14="http://schemas.microsoft.com/office/powerpoint/2010/main" val="151856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
          <p:cNvSpPr txBox="1">
            <a:spLocks noGrp="1"/>
          </p:cNvSpPr>
          <p:nvPr>
            <p:ph type="title"/>
          </p:nvPr>
        </p:nvSpPr>
        <p:spPr>
          <a:xfrm>
            <a:off x="4598039" y="483518"/>
            <a:ext cx="4232777"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СХЕМА РАБОТЫ МОДЕЛИ</a:t>
            </a:r>
            <a:endParaRPr sz="2400" b="1" dirty="0">
              <a:solidFill>
                <a:schemeClr val="lt1"/>
              </a:solidFill>
              <a:latin typeface="Arial"/>
              <a:ea typeface="Arial"/>
              <a:cs typeface="Arial"/>
              <a:sym typeface="Arial"/>
            </a:endParaRPr>
          </a:p>
        </p:txBody>
      </p:sp>
      <p:sp>
        <p:nvSpPr>
          <p:cNvPr id="5" name="Номер слайда 4">
            <a:extLst>
              <a:ext uri="{FF2B5EF4-FFF2-40B4-BE49-F238E27FC236}">
                <a16:creationId xmlns:a16="http://schemas.microsoft.com/office/drawing/2014/main" id="{85B1D4F5-984E-658C-E199-B5F1790921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RU" smtClean="0"/>
              <a:t>6</a:t>
            </a:fld>
            <a:endParaRPr lang="ru-RU"/>
          </a:p>
        </p:txBody>
      </p:sp>
      <p:pic>
        <p:nvPicPr>
          <p:cNvPr id="7" name="Рисунок 6">
            <a:extLst>
              <a:ext uri="{FF2B5EF4-FFF2-40B4-BE49-F238E27FC236}">
                <a16:creationId xmlns:a16="http://schemas.microsoft.com/office/drawing/2014/main" id="{0F419DB5-8B88-CDFA-594D-FD92469D38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9084" y="1135964"/>
            <a:ext cx="2262807" cy="3482908"/>
          </a:xfrm>
          <a:prstGeom prst="rect">
            <a:avLst/>
          </a:prstGeom>
          <a:noFill/>
          <a:ln>
            <a:noFill/>
          </a:ln>
        </p:spPr>
      </p:pic>
    </p:spTree>
    <p:extLst>
      <p:ext uri="{BB962C8B-B14F-4D97-AF65-F5344CB8AC3E}">
        <p14:creationId xmlns:p14="http://schemas.microsoft.com/office/powerpoint/2010/main" val="4025010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
          <p:cNvSpPr txBox="1">
            <a:spLocks noGrp="1"/>
          </p:cNvSpPr>
          <p:nvPr>
            <p:ph type="title"/>
          </p:nvPr>
        </p:nvSpPr>
        <p:spPr>
          <a:xfrm>
            <a:off x="2810107" y="483518"/>
            <a:ext cx="6020709"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РЕАЛИЗАЦИЯ ПРОТОТИПА</a:t>
            </a:r>
            <a:endParaRPr sz="2400" b="1" dirty="0">
              <a:solidFill>
                <a:schemeClr val="lt1"/>
              </a:solidFill>
              <a:latin typeface="Arial"/>
              <a:ea typeface="Arial"/>
              <a:cs typeface="Arial"/>
              <a:sym typeface="Arial"/>
            </a:endParaRPr>
          </a:p>
        </p:txBody>
      </p:sp>
      <p:sp>
        <p:nvSpPr>
          <p:cNvPr id="7" name="Номер слайда 6">
            <a:extLst>
              <a:ext uri="{FF2B5EF4-FFF2-40B4-BE49-F238E27FC236}">
                <a16:creationId xmlns:a16="http://schemas.microsoft.com/office/drawing/2014/main" id="{6C3B6BD2-1557-CC12-3685-62E031EAE5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ru-RU" smtClean="0"/>
              <a:t>7</a:t>
            </a:fld>
            <a:endParaRPr lang="ru-RU"/>
          </a:p>
        </p:txBody>
      </p:sp>
      <p:sp>
        <p:nvSpPr>
          <p:cNvPr id="2" name="Google Shape;105;p4">
            <a:extLst>
              <a:ext uri="{FF2B5EF4-FFF2-40B4-BE49-F238E27FC236}">
                <a16:creationId xmlns:a16="http://schemas.microsoft.com/office/drawing/2014/main" id="{E164F70E-22CB-4454-3C32-A72D03B1917B}"/>
              </a:ext>
            </a:extLst>
          </p:cNvPr>
          <p:cNvSpPr txBox="1">
            <a:spLocks noGrp="1"/>
          </p:cNvSpPr>
          <p:nvPr>
            <p:ph type="body" idx="1"/>
          </p:nvPr>
        </p:nvSpPr>
        <p:spPr>
          <a:xfrm>
            <a:off x="467544" y="1215406"/>
            <a:ext cx="8454783" cy="3404220"/>
          </a:xfrm>
          <a:prstGeom prst="rect">
            <a:avLst/>
          </a:prstGeom>
          <a:noFill/>
          <a:ln>
            <a:noFill/>
          </a:ln>
        </p:spPr>
        <p:txBody>
          <a:bodyPr spcFirstLastPara="1" wrap="square" lIns="91425" tIns="45700" rIns="91425" bIns="45700" anchor="t" anchorCtr="0">
            <a:noAutofit/>
          </a:bodyPr>
          <a:lstStyle/>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4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Язык программирования: </a:t>
            </a: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Python.</a:t>
            </a: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4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Краткое описание структуры скрипта:</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Модуль задания параметров.</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Функция расчета ΔV за импульс.</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Функция расчета глубины кратеров.</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Функция генерации </a:t>
            </a:r>
            <a:r>
              <a:rPr kumimoji="0" lang="ru-RU" sz="14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OpenSCAD</a:t>
            </a: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кода.</a:t>
            </a: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Для визуализации использовалась программа </a:t>
            </a:r>
            <a:r>
              <a:rPr kumimoji="0" lang="ru-RU" sz="1400" b="1"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OpenSCA</a:t>
            </a:r>
            <a:r>
              <a:rPr kumimoji="0" lang="en-US" sz="14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D</a:t>
            </a:r>
            <a:r>
              <a:rPr kumimoji="0" lang="ru-RU" sz="14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p>
          <a:p>
            <a:pPr marL="0" marR="0" lvl="0" indent="450215" algn="just" defTabSz="914400" eaLnBrk="1" fontAlgn="auto" latinLnBrk="0" hangingPunct="1">
              <a:lnSpc>
                <a:spcPct val="150000"/>
              </a:lnSpc>
              <a:spcBef>
                <a:spcPts val="0"/>
              </a:spcBef>
              <a:spcAft>
                <a:spcPts val="0"/>
              </a:spcAft>
              <a:buClrTx/>
              <a:buSzTx/>
              <a:buFontTx/>
              <a:buNone/>
              <a:tabLst/>
              <a:defRPr/>
            </a:pPr>
            <a:endParaRPr kumimoji="0" lang="ru-RU" sz="6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97643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
          <p:cNvSpPr txBox="1">
            <a:spLocks noGrp="1"/>
          </p:cNvSpPr>
          <p:nvPr>
            <p:ph type="title"/>
          </p:nvPr>
        </p:nvSpPr>
        <p:spPr>
          <a:xfrm>
            <a:off x="2810107" y="483518"/>
            <a:ext cx="6020709"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1600" b="1" dirty="0">
                <a:solidFill>
                  <a:schemeClr val="lt1"/>
                </a:solidFill>
                <a:latin typeface="Arial"/>
                <a:ea typeface="Arial"/>
                <a:cs typeface="Arial"/>
                <a:sym typeface="Arial"/>
              </a:rPr>
              <a:t>ПАРАМЕТРЫ ВЫЧИСЛИТЕЛЬНОГО ЭКСПЕРИМЕНТА</a:t>
            </a:r>
            <a:endParaRPr sz="1600" b="1" dirty="0">
              <a:solidFill>
                <a:schemeClr val="lt1"/>
              </a:solidFill>
              <a:latin typeface="Arial"/>
              <a:ea typeface="Arial"/>
              <a:cs typeface="Arial"/>
              <a:sym typeface="Arial"/>
            </a:endParaRPr>
          </a:p>
        </p:txBody>
      </p:sp>
      <p:sp>
        <p:nvSpPr>
          <p:cNvPr id="7" name="Номер слайда 6">
            <a:extLst>
              <a:ext uri="{FF2B5EF4-FFF2-40B4-BE49-F238E27FC236}">
                <a16:creationId xmlns:a16="http://schemas.microsoft.com/office/drawing/2014/main" id="{A31A958A-BDE4-502C-973D-B9779D10C384}"/>
              </a:ext>
            </a:extLst>
          </p:cNvPr>
          <p:cNvSpPr>
            <a:spLocks noGrp="1"/>
          </p:cNvSpPr>
          <p:nvPr>
            <p:ph type="sldNum" idx="12"/>
          </p:nvPr>
        </p:nvSpPr>
        <p:spPr>
          <a:xfrm>
            <a:off x="6769100" y="4710567"/>
            <a:ext cx="2133600" cy="273844"/>
          </a:xfrm>
        </p:spPr>
        <p:txBody>
          <a:bodyPr/>
          <a:lstStyle/>
          <a:p>
            <a:pPr marL="0" lvl="0" indent="0" algn="r" rtl="0">
              <a:spcBef>
                <a:spcPts val="0"/>
              </a:spcBef>
              <a:spcAft>
                <a:spcPts val="0"/>
              </a:spcAft>
              <a:buNone/>
            </a:pPr>
            <a:fld id="{00000000-1234-1234-1234-123412341234}" type="slidenum">
              <a:rPr lang="ru-RU" smtClean="0"/>
              <a:t>8</a:t>
            </a:fld>
            <a:endParaRPr lang="ru-RU" dirty="0"/>
          </a:p>
        </p:txBody>
      </p:sp>
      <p:sp>
        <p:nvSpPr>
          <p:cNvPr id="6" name="Google Shape;105;p4">
            <a:extLst>
              <a:ext uri="{FF2B5EF4-FFF2-40B4-BE49-F238E27FC236}">
                <a16:creationId xmlns:a16="http://schemas.microsoft.com/office/drawing/2014/main" id="{B24CF08D-DE15-3F59-D5E7-14760274C2E6}"/>
              </a:ext>
            </a:extLst>
          </p:cNvPr>
          <p:cNvSpPr txBox="1">
            <a:spLocks noGrp="1"/>
          </p:cNvSpPr>
          <p:nvPr>
            <p:ph type="body" idx="1"/>
          </p:nvPr>
        </p:nvSpPr>
        <p:spPr>
          <a:xfrm>
            <a:off x="467544" y="1215405"/>
            <a:ext cx="8454783" cy="3444577"/>
          </a:xfrm>
          <a:prstGeom prst="rect">
            <a:avLst/>
          </a:prstGeom>
          <a:noFill/>
          <a:ln>
            <a:noFill/>
          </a:ln>
        </p:spPr>
        <p:txBody>
          <a:bodyPr spcFirstLastPara="1" wrap="square" lIns="91425" tIns="45700" rIns="91425" bIns="45700" anchor="t" anchorCtr="0">
            <a:noAutofit/>
          </a:bodyPr>
          <a:lstStyle/>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2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Цель эксперимента:</a:t>
            </a: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демонстрация работы модели, влияние числа разрядов.</a:t>
            </a: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2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Материал: </a:t>
            </a: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Сталь C45.</a:t>
            </a: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2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Основные параметры ЭЭО: </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U=160 В, </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I=8 А, </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t </a:t>
            </a:r>
            <a:r>
              <a:rPr kumimoji="0" lang="ru-RU" sz="12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pulse</a:t>
            </a: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=100 мкс</a:t>
            </a:r>
            <a:r>
              <a:rPr kumimoji="0" lang="en-US"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endPar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en-US"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D </a:t>
            </a:r>
            <a:r>
              <a:rPr kumimoji="0" lang="en-US" sz="12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electod</a:t>
            </a:r>
            <a:r>
              <a:rPr kumimoji="0" lang="en-US"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 0.5 </a:t>
            </a: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мм</a:t>
            </a:r>
            <a:r>
              <a:rPr kumimoji="0" lang="en-US"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a:t>
            </a:r>
            <a:endPar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endParaRP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2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Коэффициенты модели: </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C a​ =0.01, </a:t>
            </a:r>
          </a:p>
          <a:p>
            <a:pPr marL="285750" marR="0" lvl="0" indent="-285750" algn="just" defTabSz="914400" eaLnBrk="1" fontAlgn="auto" latinLnBrk="0" hangingPunct="1">
              <a:lnSpc>
                <a:spcPct val="150000"/>
              </a:lnSpc>
              <a:spcBef>
                <a:spcPts val="0"/>
              </a:spcBef>
              <a:spcAft>
                <a:spcPts val="0"/>
              </a:spcAft>
              <a:buClrTx/>
              <a:buSzPts val="1000"/>
              <a:buFont typeface="Arial" panose="020B0604020202020204" pitchFamily="34" charset="0"/>
              <a:buChar char="•"/>
              <a:tabLst>
                <a:tab pos="457200" algn="l"/>
              </a:tabLst>
              <a:defRPr/>
            </a:pP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α </a:t>
            </a:r>
            <a:r>
              <a:rPr kumimoji="0" lang="ru-RU" sz="1200" b="0" i="0" u="none" strike="noStrike" kern="0" cap="none" spc="0" normalizeH="0" baseline="0" noProof="0" dirty="0" err="1">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factor</a:t>
            </a: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 =0.1.</a:t>
            </a:r>
          </a:p>
          <a:p>
            <a:pPr marL="0" marR="0" lvl="0" indent="0" algn="just" defTabSz="914400" eaLnBrk="1" fontAlgn="auto" latinLnBrk="0" hangingPunct="1">
              <a:lnSpc>
                <a:spcPct val="150000"/>
              </a:lnSpc>
              <a:spcBef>
                <a:spcPts val="0"/>
              </a:spcBef>
              <a:spcAft>
                <a:spcPts val="0"/>
              </a:spcAft>
              <a:buClrTx/>
              <a:buSzPts val="1000"/>
              <a:buFontTx/>
              <a:buNone/>
              <a:tabLst>
                <a:tab pos="457200" algn="l"/>
              </a:tabLst>
              <a:defRPr/>
            </a:pPr>
            <a:r>
              <a:rPr kumimoji="0" lang="ru-RU" sz="1200" b="1"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Количество разрядов для 3-х кратеров: </a:t>
            </a:r>
            <a:r>
              <a:rPr kumimoji="0" lang="ru-RU" sz="1200" b="0" i="0" u="none" strike="noStrike" kern="0" cap="none" spc="0" normalizeH="0" baseline="0" noProof="0" dirty="0">
                <a:ln>
                  <a:noFill/>
                </a:ln>
                <a:solidFill>
                  <a:prstClr val="black"/>
                </a:solidFill>
                <a:effectLst/>
                <a:uLnTx/>
                <a:uFillTx/>
                <a:latin typeface="Roboto" panose="02000000000000000000" pitchFamily="2" charset="0"/>
                <a:ea typeface="Roboto" panose="02000000000000000000" pitchFamily="2" charset="0"/>
                <a:cs typeface="Roboto" panose="02000000000000000000" pitchFamily="2" charset="0"/>
              </a:rPr>
              <a:t>10 000, 50 000, 100 000.</a:t>
            </a:r>
          </a:p>
          <a:p>
            <a:pPr marL="0" lvl="0" indent="360000" algn="just" rtl="0">
              <a:lnSpc>
                <a:spcPct val="100000"/>
              </a:lnSpc>
              <a:spcBef>
                <a:spcPts val="0"/>
              </a:spcBef>
              <a:spcAft>
                <a:spcPts val="0"/>
              </a:spcAft>
              <a:buClr>
                <a:schemeClr val="dk1"/>
              </a:buClr>
              <a:buSzPts val="1600"/>
              <a:buFont typeface="Arial"/>
              <a:buNone/>
            </a:pPr>
            <a:endParaRPr lang="ru-RU" sz="800" dirty="0">
              <a:latin typeface="Arial"/>
              <a:ea typeface="Arial"/>
              <a:cs typeface="Arial"/>
              <a:sym typeface="Arial"/>
            </a:endParaRPr>
          </a:p>
        </p:txBody>
      </p:sp>
    </p:spTree>
    <p:extLst>
      <p:ext uri="{BB962C8B-B14F-4D97-AF65-F5344CB8AC3E}">
        <p14:creationId xmlns:p14="http://schemas.microsoft.com/office/powerpoint/2010/main" val="21626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84666"/>
            <a:ext cx="184731"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4"/>
          <p:cNvSpPr txBox="1">
            <a:spLocks noGrp="1"/>
          </p:cNvSpPr>
          <p:nvPr>
            <p:ph type="title"/>
          </p:nvPr>
        </p:nvSpPr>
        <p:spPr>
          <a:xfrm>
            <a:off x="2810107" y="483518"/>
            <a:ext cx="6020709" cy="50405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ru-RU" sz="2400" b="1" dirty="0">
                <a:solidFill>
                  <a:schemeClr val="lt1"/>
                </a:solidFill>
                <a:latin typeface="Arial"/>
                <a:ea typeface="Arial"/>
                <a:cs typeface="Arial"/>
                <a:sym typeface="Arial"/>
              </a:rPr>
              <a:t>РЕЗУЛЬТАТЫ МОДЕЛИРОВАНИЯ</a:t>
            </a:r>
            <a:endParaRPr sz="2400" b="1" dirty="0">
              <a:solidFill>
                <a:schemeClr val="lt1"/>
              </a:solidFill>
              <a:latin typeface="Arial"/>
              <a:ea typeface="Arial"/>
              <a:cs typeface="Arial"/>
              <a:sym typeface="Arial"/>
            </a:endParaRPr>
          </a:p>
        </p:txBody>
      </p:sp>
      <p:sp>
        <p:nvSpPr>
          <p:cNvPr id="11" name="Номер слайда 10">
            <a:extLst>
              <a:ext uri="{FF2B5EF4-FFF2-40B4-BE49-F238E27FC236}">
                <a16:creationId xmlns:a16="http://schemas.microsoft.com/office/drawing/2014/main" id="{F541548F-C269-5782-BFFB-6641B2E1183C}"/>
              </a:ext>
            </a:extLst>
          </p:cNvPr>
          <p:cNvSpPr>
            <a:spLocks noGrp="1"/>
          </p:cNvSpPr>
          <p:nvPr>
            <p:ph type="sldNum" idx="12"/>
          </p:nvPr>
        </p:nvSpPr>
        <p:spPr>
          <a:xfrm>
            <a:off x="6697216" y="4749481"/>
            <a:ext cx="2133600" cy="273844"/>
          </a:xfrm>
        </p:spPr>
        <p:txBody>
          <a:bodyPr/>
          <a:lstStyle/>
          <a:p>
            <a:pPr marL="0" lvl="0" indent="0" algn="r" rtl="0">
              <a:spcBef>
                <a:spcPts val="0"/>
              </a:spcBef>
              <a:spcAft>
                <a:spcPts val="0"/>
              </a:spcAft>
              <a:buNone/>
            </a:pPr>
            <a:fld id="{00000000-1234-1234-1234-123412341234}" type="slidenum">
              <a:rPr lang="ru-RU" smtClean="0"/>
              <a:t>9</a:t>
            </a:fld>
            <a:endParaRPr lang="ru-RU"/>
          </a:p>
        </p:txBody>
      </p:sp>
      <p:graphicFrame>
        <p:nvGraphicFramePr>
          <p:cNvPr id="5" name="Таблица 4">
            <a:extLst>
              <a:ext uri="{FF2B5EF4-FFF2-40B4-BE49-F238E27FC236}">
                <a16:creationId xmlns:a16="http://schemas.microsoft.com/office/drawing/2014/main" id="{FA94E3C4-9B45-80F4-AF89-BB6CF85869BD}"/>
              </a:ext>
            </a:extLst>
          </p:cNvPr>
          <p:cNvGraphicFramePr>
            <a:graphicFrameLocks noGrp="1"/>
          </p:cNvGraphicFramePr>
          <p:nvPr>
            <p:extLst>
              <p:ext uri="{D42A27DB-BD31-4B8C-83A1-F6EECF244321}">
                <p14:modId xmlns:p14="http://schemas.microsoft.com/office/powerpoint/2010/main" val="2183077835"/>
              </p:ext>
            </p:extLst>
          </p:nvPr>
        </p:nvGraphicFramePr>
        <p:xfrm>
          <a:off x="1233170" y="1497748"/>
          <a:ext cx="7225030" cy="1097280"/>
        </p:xfrm>
        <a:graphic>
          <a:graphicData uri="http://schemas.openxmlformats.org/drawingml/2006/table">
            <a:tbl>
              <a:tblPr firstRow="1" bandRow="1">
                <a:tableStyleId>{5C22544A-7EE6-4342-B048-85BDC9FD1C3A}</a:tableStyleId>
              </a:tblPr>
              <a:tblGrid>
                <a:gridCol w="1121952">
                  <a:extLst>
                    <a:ext uri="{9D8B030D-6E8A-4147-A177-3AD203B41FA5}">
                      <a16:colId xmlns:a16="http://schemas.microsoft.com/office/drawing/2014/main" val="3685197173"/>
                    </a:ext>
                  </a:extLst>
                </a:gridCol>
                <a:gridCol w="1619184">
                  <a:extLst>
                    <a:ext uri="{9D8B030D-6E8A-4147-A177-3AD203B41FA5}">
                      <a16:colId xmlns:a16="http://schemas.microsoft.com/office/drawing/2014/main" val="3050338938"/>
                    </a:ext>
                  </a:extLst>
                </a:gridCol>
                <a:gridCol w="2802433">
                  <a:extLst>
                    <a:ext uri="{9D8B030D-6E8A-4147-A177-3AD203B41FA5}">
                      <a16:colId xmlns:a16="http://schemas.microsoft.com/office/drawing/2014/main" val="3752955222"/>
                    </a:ext>
                  </a:extLst>
                </a:gridCol>
                <a:gridCol w="1681461">
                  <a:extLst>
                    <a:ext uri="{9D8B030D-6E8A-4147-A177-3AD203B41FA5}">
                      <a16:colId xmlns:a16="http://schemas.microsoft.com/office/drawing/2014/main" val="3128001346"/>
                    </a:ext>
                  </a:extLst>
                </a:gridCol>
              </a:tblGrid>
              <a:tr h="181289">
                <a:tc>
                  <a:txBody>
                    <a:bodyPr/>
                    <a:lstStyle/>
                    <a:p>
                      <a:r>
                        <a:rPr lang="ru-RU" sz="1200" dirty="0">
                          <a:latin typeface="Roboto" panose="02000000000000000000" pitchFamily="2" charset="0"/>
                          <a:ea typeface="Roboto" panose="02000000000000000000" pitchFamily="2" charset="0"/>
                          <a:cs typeface="Roboto" panose="02000000000000000000" pitchFamily="2" charset="0"/>
                        </a:rPr>
                        <a:t>№ кратера</a:t>
                      </a: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Кол-во разрядов</a:t>
                      </a: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Объем удаленного материала</a:t>
                      </a: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Глубина кратера</a:t>
                      </a:r>
                    </a:p>
                  </a:txBody>
                  <a:tcPr/>
                </a:tc>
                <a:extLst>
                  <a:ext uri="{0D108BD9-81ED-4DB2-BD59-A6C34878D82A}">
                    <a16:rowId xmlns:a16="http://schemas.microsoft.com/office/drawing/2014/main" val="3762774143"/>
                  </a:ext>
                </a:extLst>
              </a:tr>
              <a:tr h="181289">
                <a:tc>
                  <a:txBody>
                    <a:bodyPr/>
                    <a:lstStyle/>
                    <a:p>
                      <a:r>
                        <a:rPr lang="ru-RU" sz="1200" dirty="0">
                          <a:latin typeface="Roboto" panose="02000000000000000000" pitchFamily="2" charset="0"/>
                          <a:ea typeface="Roboto" panose="02000000000000000000" pitchFamily="2" charset="0"/>
                          <a:cs typeface="Roboto" panose="02000000000000000000" pitchFamily="2" charset="0"/>
                        </a:rPr>
                        <a:t>1</a:t>
                      </a:r>
                    </a:p>
                  </a:txBody>
                  <a:tcPr/>
                </a:tc>
                <a:tc>
                  <a:txBody>
                    <a:bodyPr/>
                    <a:lstStyle/>
                    <a:p>
                      <a:r>
                        <a:rPr lang="en-US" sz="1200" dirty="0">
                          <a:latin typeface="Roboto" panose="02000000000000000000" pitchFamily="2" charset="0"/>
                          <a:ea typeface="Roboto" panose="02000000000000000000" pitchFamily="2" charset="0"/>
                          <a:cs typeface="Roboto" panose="02000000000000000000" pitchFamily="2" charset="0"/>
                        </a:rPr>
                        <a:t>1000</a:t>
                      </a:r>
                      <a:endParaRPr lang="ru-RU" sz="12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0,0976 мм3</a:t>
                      </a:r>
                    </a:p>
                  </a:txBody>
                  <a:tcPr/>
                </a:tc>
                <a:tc>
                  <a:txBody>
                    <a:bodyPr/>
                    <a:lstStyle/>
                    <a:p>
                      <a:r>
                        <a:rPr lang="ru-RU" sz="1200" dirty="0">
                          <a:solidFill>
                            <a:schemeClr val="dk1"/>
                          </a:solidFill>
                          <a:effectLst/>
                          <a:latin typeface="Roboto" panose="02000000000000000000" pitchFamily="2" charset="0"/>
                          <a:ea typeface="Roboto" panose="02000000000000000000" pitchFamily="2" charset="0"/>
                          <a:cs typeface="Roboto" panose="02000000000000000000" pitchFamily="2" charset="0"/>
                        </a:rPr>
                        <a:t>0.0497 мм</a:t>
                      </a:r>
                      <a:endParaRPr lang="ru-RU" sz="12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432588803"/>
                  </a:ext>
                </a:extLst>
              </a:tr>
              <a:tr h="181289">
                <a:tc>
                  <a:txBody>
                    <a:bodyPr/>
                    <a:lstStyle/>
                    <a:p>
                      <a:r>
                        <a:rPr lang="ru-RU" sz="1200" dirty="0">
                          <a:latin typeface="Roboto" panose="02000000000000000000" pitchFamily="2" charset="0"/>
                          <a:ea typeface="Roboto" panose="02000000000000000000" pitchFamily="2" charset="0"/>
                          <a:cs typeface="Roboto" panose="02000000000000000000" pitchFamily="2" charset="0"/>
                        </a:rPr>
                        <a:t>2</a:t>
                      </a: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5</a:t>
                      </a:r>
                      <a:r>
                        <a:rPr lang="en-US" sz="1200" dirty="0">
                          <a:latin typeface="Roboto" panose="02000000000000000000" pitchFamily="2" charset="0"/>
                          <a:ea typeface="Roboto" panose="02000000000000000000" pitchFamily="2" charset="0"/>
                          <a:cs typeface="Roboto" panose="02000000000000000000" pitchFamily="2" charset="0"/>
                        </a:rPr>
                        <a:t>0000</a:t>
                      </a:r>
                      <a:endParaRPr lang="ru-RU" sz="12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4,8806 мм3</a:t>
                      </a:r>
                    </a:p>
                  </a:txBody>
                  <a:tcPr/>
                </a:tc>
                <a:tc>
                  <a:txBody>
                    <a:bodyPr/>
                    <a:lstStyle/>
                    <a:p>
                      <a:r>
                        <a:rPr lang="ru-RU" sz="1200" dirty="0">
                          <a:solidFill>
                            <a:schemeClr val="dk1"/>
                          </a:solidFill>
                          <a:effectLst/>
                          <a:latin typeface="Roboto" panose="02000000000000000000" pitchFamily="2" charset="0"/>
                          <a:ea typeface="Roboto" panose="02000000000000000000" pitchFamily="2" charset="0"/>
                          <a:cs typeface="Roboto" panose="02000000000000000000" pitchFamily="2" charset="0"/>
                        </a:rPr>
                        <a:t>0.2486 мм</a:t>
                      </a:r>
                      <a:endParaRPr lang="ru-RU" sz="12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67582191"/>
                  </a:ext>
                </a:extLst>
              </a:tr>
              <a:tr h="181289">
                <a:tc>
                  <a:txBody>
                    <a:bodyPr/>
                    <a:lstStyle/>
                    <a:p>
                      <a:r>
                        <a:rPr lang="ru-RU" sz="1200" dirty="0">
                          <a:latin typeface="Roboto" panose="02000000000000000000" pitchFamily="2" charset="0"/>
                          <a:ea typeface="Roboto" panose="02000000000000000000" pitchFamily="2" charset="0"/>
                          <a:cs typeface="Roboto" panose="02000000000000000000" pitchFamily="2" charset="0"/>
                        </a:rPr>
                        <a:t>3</a:t>
                      </a:r>
                    </a:p>
                  </a:txBody>
                  <a:tcPr/>
                </a:tc>
                <a:tc>
                  <a:txBody>
                    <a:bodyPr/>
                    <a:lstStyle/>
                    <a:p>
                      <a:r>
                        <a:rPr lang="en-US" sz="1200" dirty="0">
                          <a:latin typeface="Roboto" panose="02000000000000000000" pitchFamily="2" charset="0"/>
                          <a:ea typeface="Roboto" panose="02000000000000000000" pitchFamily="2" charset="0"/>
                          <a:cs typeface="Roboto" panose="02000000000000000000" pitchFamily="2" charset="0"/>
                        </a:rPr>
                        <a:t>100000</a:t>
                      </a:r>
                      <a:endParaRPr lang="ru-RU" sz="12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ru-RU" sz="1200" dirty="0">
                          <a:latin typeface="Roboto" panose="02000000000000000000" pitchFamily="2" charset="0"/>
                          <a:ea typeface="Roboto" panose="02000000000000000000" pitchFamily="2" charset="0"/>
                          <a:cs typeface="Roboto" panose="02000000000000000000" pitchFamily="2" charset="0"/>
                        </a:rPr>
                        <a:t>9,7612 мм3</a:t>
                      </a:r>
                    </a:p>
                  </a:txBody>
                  <a:tcPr/>
                </a:tc>
                <a:tc>
                  <a:txBody>
                    <a:bodyPr/>
                    <a:lstStyle/>
                    <a:p>
                      <a:r>
                        <a:rPr lang="ru-RU" sz="1200" dirty="0">
                          <a:solidFill>
                            <a:schemeClr val="dk1"/>
                          </a:solidFill>
                          <a:effectLst/>
                          <a:latin typeface="Roboto" panose="02000000000000000000" pitchFamily="2" charset="0"/>
                          <a:ea typeface="Roboto" panose="02000000000000000000" pitchFamily="2" charset="0"/>
                          <a:cs typeface="Roboto" panose="02000000000000000000" pitchFamily="2" charset="0"/>
                        </a:rPr>
                        <a:t>0.4971 мм</a:t>
                      </a:r>
                      <a:endParaRPr lang="ru-RU" sz="12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94881749"/>
                  </a:ext>
                </a:extLst>
              </a:tr>
            </a:tbl>
          </a:graphicData>
        </a:graphic>
      </p:graphicFrame>
      <p:pic>
        <p:nvPicPr>
          <p:cNvPr id="6" name="Рисунок 5">
            <a:extLst>
              <a:ext uri="{FF2B5EF4-FFF2-40B4-BE49-F238E27FC236}">
                <a16:creationId xmlns:a16="http://schemas.microsoft.com/office/drawing/2014/main" id="{994F0EB5-2603-23C9-A99F-9C88F248E636}"/>
              </a:ext>
            </a:extLst>
          </p:cNvPr>
          <p:cNvPicPr>
            <a:picLocks noChangeAspect="1"/>
          </p:cNvPicPr>
          <p:nvPr/>
        </p:nvPicPr>
        <p:blipFill>
          <a:blip r:embed="rId3"/>
          <a:stretch>
            <a:fillRect/>
          </a:stretch>
        </p:blipFill>
        <p:spPr>
          <a:xfrm>
            <a:off x="2477265" y="2702612"/>
            <a:ext cx="4356204" cy="1957370"/>
          </a:xfrm>
          <a:prstGeom prst="rect">
            <a:avLst/>
          </a:prstGeom>
        </p:spPr>
      </p:pic>
      <p:sp>
        <p:nvSpPr>
          <p:cNvPr id="10" name="TextBox 9">
            <a:extLst>
              <a:ext uri="{FF2B5EF4-FFF2-40B4-BE49-F238E27FC236}">
                <a16:creationId xmlns:a16="http://schemas.microsoft.com/office/drawing/2014/main" id="{99848842-25E3-273E-D4CD-B16C434DA746}"/>
              </a:ext>
            </a:extLst>
          </p:cNvPr>
          <p:cNvSpPr txBox="1"/>
          <p:nvPr/>
        </p:nvSpPr>
        <p:spPr>
          <a:xfrm>
            <a:off x="1146488" y="1169225"/>
            <a:ext cx="6696744" cy="877163"/>
          </a:xfrm>
          <a:prstGeom prst="rect">
            <a:avLst/>
          </a:prstGeom>
          <a:noFill/>
        </p:spPr>
        <p:txBody>
          <a:bodyPr wrap="square">
            <a:spAutoFit/>
          </a:bodyPr>
          <a:lstStyle/>
          <a:p>
            <a:pPr lvl="0" algn="just">
              <a:lnSpc>
                <a:spcPct val="150000"/>
              </a:lnSpc>
              <a:buSzPts val="1000"/>
              <a:tabLst>
                <a:tab pos="457200" algn="l"/>
              </a:tabLst>
            </a:pPr>
            <a:r>
              <a:rPr lang="ru-RU" dirty="0">
                <a:latin typeface="Roboto" panose="02000000000000000000" pitchFamily="2" charset="0"/>
                <a:ea typeface="Roboto" panose="02000000000000000000" pitchFamily="2" charset="0"/>
                <a:cs typeface="Roboto" panose="02000000000000000000" pitchFamily="2" charset="0"/>
              </a:rPr>
              <a:t>Δ</a:t>
            </a:r>
            <a:r>
              <a:rPr lang="ru-RU" dirty="0">
                <a:effectLst/>
                <a:latin typeface="Roboto" panose="02000000000000000000" pitchFamily="2" charset="0"/>
                <a:ea typeface="Roboto" panose="02000000000000000000" pitchFamily="2" charset="0"/>
                <a:cs typeface="Roboto" panose="02000000000000000000" pitchFamily="2" charset="0"/>
              </a:rPr>
              <a:t>V</a:t>
            </a:r>
            <a:r>
              <a:rPr lang="ru-RU" dirty="0">
                <a:latin typeface="Roboto" panose="02000000000000000000" pitchFamily="2" charset="0"/>
                <a:ea typeface="Roboto" panose="02000000000000000000" pitchFamily="2" charset="0"/>
                <a:cs typeface="Roboto" panose="02000000000000000000" pitchFamily="2" charset="0"/>
              </a:rPr>
              <a:t> за 1 разряд: 0,00009761216805833594 мм3</a:t>
            </a:r>
            <a:endParaRPr lang="ru-RU" dirty="0">
              <a:effectLst/>
              <a:latin typeface="Roboto" panose="02000000000000000000" pitchFamily="2" charset="0"/>
              <a:ea typeface="Roboto" panose="02000000000000000000" pitchFamily="2" charset="0"/>
              <a:cs typeface="Roboto" panose="02000000000000000000" pitchFamily="2" charset="0"/>
            </a:endParaRPr>
          </a:p>
          <a:p>
            <a:pPr lvl="0" algn="just">
              <a:lnSpc>
                <a:spcPct val="150000"/>
              </a:lnSpc>
              <a:buSzPts val="1000"/>
              <a:tabLst>
                <a:tab pos="457200" algn="l"/>
              </a:tabLst>
            </a:pPr>
            <a:endParaRPr lang="ru-RU" sz="180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23023543"/>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1403</Words>
  <Application>Microsoft Office PowerPoint</Application>
  <PresentationFormat>Экран (16:9)</PresentationFormat>
  <Paragraphs>126</Paragraphs>
  <Slides>11</Slides>
  <Notes>11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Roboto</vt:lpstr>
      <vt:lpstr>Calibri</vt:lpstr>
      <vt:lpstr>Cambria Math</vt:lpstr>
      <vt:lpstr>Symbol</vt:lpstr>
      <vt:lpstr>Тема Office</vt:lpstr>
      <vt:lpstr>ДОКЛАД на тему</vt:lpstr>
      <vt:lpstr>ОБЪЕКТ, ПРЕДМЕТ И ЦЕЛЬ</vt:lpstr>
      <vt:lpstr>ЗАДАЧИ</vt:lpstr>
      <vt:lpstr>ЭЛЕКТРОЭРОЗИОННАЯ ОБРАБОТКА</vt:lpstr>
      <vt:lpstr>МЕТОД МОДЕЛИРОВАНИЯ ПРОЦЕССА ЭРОЗИИ</vt:lpstr>
      <vt:lpstr>СХЕМА РАБОТЫ МОДЕЛИ</vt:lpstr>
      <vt:lpstr>РЕАЛИЗАЦИЯ ПРОТОТИПА</vt:lpstr>
      <vt:lpstr>ПАРАМЕТРЫ ВЫЧИСЛИТЕЛЬНОГО ЭКСПЕРИМЕНТА</vt:lpstr>
      <vt:lpstr>РЕЗУЛЬТАТЫ МОДЕЛИРОВАНИЯ</vt:lpstr>
      <vt:lpstr>ЗАКЛЮЧЕНИЕ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Владислав Мехоношин</dc:creator>
  <cp:lastModifiedBy>Vlad</cp:lastModifiedBy>
  <cp:revision>49</cp:revision>
  <dcterms:modified xsi:type="dcterms:W3CDTF">2025-06-04T17:04:13Z</dcterms:modified>
</cp:coreProperties>
</file>