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4" r:id="rId3"/>
    <p:sldId id="272" r:id="rId4"/>
    <p:sldId id="269" r:id="rId5"/>
    <p:sldId id="270" r:id="rId6"/>
    <p:sldId id="271" r:id="rId7"/>
    <p:sldId id="273" r:id="rId8"/>
    <p:sldId id="274" r:id="rId9"/>
    <p:sldId id="275" r:id="rId10"/>
    <p:sldId id="276" r:id="rId11"/>
    <p:sldId id="268" r:id="rId12"/>
  </p:sldIdLst>
  <p:sldSz cx="12192000" cy="6858000"/>
  <p:notesSz cx="6858000" cy="12192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30" autoAdjust="0"/>
  </p:normalViewPr>
  <p:slideViewPr>
    <p:cSldViewPr>
      <p:cViewPr varScale="1">
        <p:scale>
          <a:sx n="92" d="100"/>
          <a:sy n="92" d="100"/>
        </p:scale>
        <p:origin x="1278" y="78"/>
      </p:cViewPr>
      <p:guideLst>
        <p:guide orient="horz" pos="202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A242AE38-3373-42E2-A270-8C73F2CAEA2E}" type="datetimeFigureOut">
              <a:rPr lang="ru-RU" smtClean="0"/>
              <a:t>22.05.2025</a:t>
            </a:fld>
            <a:endParaRPr lang="ru-RU"/>
          </a:p>
        </p:txBody>
      </p:sp>
      <p:sp>
        <p:nvSpPr>
          <p:cNvPr id="4" name="Образ слайда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169E75D0-8CF6-4356-A87C-05FFDED00BAF}" type="slidenum">
              <a:rPr lang="ru-RU" smtClean="0"/>
              <a:t>‹#›</a:t>
            </a:fld>
            <a:endParaRPr lang="ru-RU"/>
          </a:p>
        </p:txBody>
      </p:sp>
    </p:spTree>
    <p:extLst>
      <p:ext uri="{BB962C8B-B14F-4D97-AF65-F5344CB8AC3E}">
        <p14:creationId xmlns:p14="http://schemas.microsoft.com/office/powerpoint/2010/main" val="2041092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Меня зовут Мехоношин Владислав Антонович, и я представляю вашему вниманию курсовую работу на тему: «Создание математической модели процесса электроэрозионной обработки для симулятора электроэрозионного станка».</a:t>
            </a:r>
          </a:p>
        </p:txBody>
      </p:sp>
      <p:sp>
        <p:nvSpPr>
          <p:cNvPr id="4" name="Номер слайда 3"/>
          <p:cNvSpPr>
            <a:spLocks noGrp="1"/>
          </p:cNvSpPr>
          <p:nvPr>
            <p:ph type="sldNum" sz="quarter" idx="5"/>
          </p:nvPr>
        </p:nvSpPr>
        <p:spPr/>
        <p:txBody>
          <a:bodyPr/>
          <a:lstStyle/>
          <a:p>
            <a:fld id="{169E75D0-8CF6-4356-A87C-05FFDED00BAF}" type="slidenum">
              <a:rPr lang="ru-RU" smtClean="0"/>
              <a:t>1</a:t>
            </a:fld>
            <a:endParaRPr lang="ru-RU"/>
          </a:p>
        </p:txBody>
      </p:sp>
    </p:spTree>
    <p:extLst>
      <p:ext uri="{BB962C8B-B14F-4D97-AF65-F5344CB8AC3E}">
        <p14:creationId xmlns:p14="http://schemas.microsoft.com/office/powerpoint/2010/main" val="3377107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1BEC3-5CA5-B9D6-B2E5-C43C3047D31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8654290A-3FA9-95C5-64DD-3F84FFDE7368}"/>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3BE40F3F-C43F-EF42-D128-C7B2B1058181}"/>
              </a:ext>
            </a:extLst>
          </p:cNvPr>
          <p:cNvSpPr>
            <a:spLocks noGrp="1"/>
          </p:cNvSpPr>
          <p:nvPr>
            <p:ph type="body" idx="1"/>
          </p:nvPr>
        </p:nvSpPr>
        <p:spPr/>
        <p:txBody>
          <a:bodyPr/>
          <a:lstStyle/>
          <a:p>
            <a:r>
              <a:rPr lang="ru-RU" dirty="0"/>
              <a:t>В заключение, в рамках данной курсовой работы был выполнен анализ процесса электроэрозионной обработки и существующих подходов к его моделированию. Была выбрана и адаптирована математическая модель на основе энергетического баланса. Разработан программный прототип, который реализует эту модель, позволяет рассчитывать объем удаляемого материала и прогнозировать глубину эрозионных кратеров. Проведенный вычислительный эксперимент продемонстрировал работоспособность модели и возможность визуализации результатов. Таким образом, можно считать, что цель курсовой работы – реализация модели, позволяющей симулировать процесс удаления материала с заготовки – была достигнута</a:t>
            </a:r>
          </a:p>
          <a:p>
            <a:r>
              <a:rPr lang="ru-RU" b="1" dirty="0">
                <a:latin typeface="Roboto" panose="02000000000000000000" pitchFamily="2" charset="0"/>
                <a:ea typeface="Roboto" panose="02000000000000000000" pitchFamily="2" charset="0"/>
                <a:cs typeface="Roboto" panose="02000000000000000000" pitchFamily="2" charset="0"/>
              </a:rPr>
              <a:t>Направления дальнейшей работы могут включать в себя:</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Проведение физических экспериментов для валидации и калибровки модели.</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Расширение модели (учет износа электрода, свойств диэлектрика, сложной геометрии кратера).</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Развитие симулятора (GUI, интерактивность).</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Исследование стохастических аспектов.</a:t>
            </a:r>
            <a:endParaRPr lang="en-US" dirty="0">
              <a:latin typeface="Roboto" panose="02000000000000000000" pitchFamily="2" charset="0"/>
              <a:ea typeface="Roboto" panose="02000000000000000000" pitchFamily="2" charset="0"/>
              <a:cs typeface="Roboto" panose="02000000000000000000" pitchFamily="2" charset="0"/>
            </a:endParaRPr>
          </a:p>
          <a:p>
            <a:endParaRPr lang="ru-RU" dirty="0"/>
          </a:p>
        </p:txBody>
      </p:sp>
      <p:sp>
        <p:nvSpPr>
          <p:cNvPr id="4" name="Номер слайда 3">
            <a:extLst>
              <a:ext uri="{FF2B5EF4-FFF2-40B4-BE49-F238E27FC236}">
                <a16:creationId xmlns:a16="http://schemas.microsoft.com/office/drawing/2014/main" id="{52B1C993-8EE7-3520-F963-836DA1C6D723}"/>
              </a:ext>
            </a:extLst>
          </p:cNvPr>
          <p:cNvSpPr>
            <a:spLocks noGrp="1"/>
          </p:cNvSpPr>
          <p:nvPr>
            <p:ph type="sldNum" sz="quarter" idx="5"/>
          </p:nvPr>
        </p:nvSpPr>
        <p:spPr/>
        <p:txBody>
          <a:bodyPr/>
          <a:lstStyle/>
          <a:p>
            <a:fld id="{169E75D0-8CF6-4356-A87C-05FFDED00BAF}" type="slidenum">
              <a:rPr lang="ru-RU" smtClean="0"/>
              <a:t>10</a:t>
            </a:fld>
            <a:endParaRPr lang="ru-RU"/>
          </a:p>
        </p:txBody>
      </p:sp>
    </p:spTree>
    <p:extLst>
      <p:ext uri="{BB962C8B-B14F-4D97-AF65-F5344CB8AC3E}">
        <p14:creationId xmlns:p14="http://schemas.microsoft.com/office/powerpoint/2010/main" val="1468924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ходе проектирования симулятора электроэрозионного станка возникла острая необходимость в математической модели описывающей процесс электрической эрозии.</a:t>
            </a:r>
          </a:p>
        </p:txBody>
      </p:sp>
      <p:sp>
        <p:nvSpPr>
          <p:cNvPr id="4" name="Номер слайда 3"/>
          <p:cNvSpPr>
            <a:spLocks noGrp="1"/>
          </p:cNvSpPr>
          <p:nvPr>
            <p:ph type="sldNum" sz="quarter" idx="5"/>
          </p:nvPr>
        </p:nvSpPr>
        <p:spPr/>
        <p:txBody>
          <a:bodyPr/>
          <a:lstStyle/>
          <a:p>
            <a:fld id="{169E75D0-8CF6-4356-A87C-05FFDED00BAF}" type="slidenum">
              <a:rPr lang="ru-RU" smtClean="0"/>
              <a:t>2</a:t>
            </a:fld>
            <a:endParaRPr lang="ru-RU"/>
          </a:p>
        </p:txBody>
      </p:sp>
    </p:spTree>
    <p:extLst>
      <p:ext uri="{BB962C8B-B14F-4D97-AF65-F5344CB8AC3E}">
        <p14:creationId xmlns:p14="http://schemas.microsoft.com/office/powerpoint/2010/main" val="404305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18DAF-6912-86FB-EFC6-E105D5D0FFAF}"/>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6DDFC56-790E-C8A5-0780-D8A552BEF833}"/>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0B53C165-0592-EDB1-CACC-C7935EFAC409}"/>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CDDE0F12-2B78-0CF0-2B0B-24B3F66A2346}"/>
              </a:ext>
            </a:extLst>
          </p:cNvPr>
          <p:cNvSpPr>
            <a:spLocks noGrp="1"/>
          </p:cNvSpPr>
          <p:nvPr>
            <p:ph type="sldNum" sz="quarter" idx="5"/>
          </p:nvPr>
        </p:nvSpPr>
        <p:spPr/>
        <p:txBody>
          <a:bodyPr/>
          <a:lstStyle/>
          <a:p>
            <a:fld id="{169E75D0-8CF6-4356-A87C-05FFDED00BAF}" type="slidenum">
              <a:rPr lang="ru-RU" smtClean="0"/>
              <a:t>3</a:t>
            </a:fld>
            <a:endParaRPr lang="ru-RU"/>
          </a:p>
        </p:txBody>
      </p:sp>
    </p:spTree>
    <p:extLst>
      <p:ext uri="{BB962C8B-B14F-4D97-AF65-F5344CB8AC3E}">
        <p14:creationId xmlns:p14="http://schemas.microsoft.com/office/powerpoint/2010/main" val="35277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indent="450215" algn="just">
              <a:lnSpc>
                <a:spcPct val="150000"/>
              </a:lnSpc>
            </a:pPr>
            <a:r>
              <a:rPr lang="ru-RU" dirty="0"/>
              <a:t>Электроэрозионная обработка – это процесс удаления материала с электропроводящей заготовки под действием серии быстрых электрических разрядов между электродом-инструментом и заготовкой в среде диэлектрической жидкости. Электрическая энергия преобразуется в тепловую, что приводит к плавлению, испарению и последующему выбросу материала из зоны обработки. Моделирование этого процесса сопряжено со значительными трудностями. Это </a:t>
            </a:r>
            <a:r>
              <a:rPr lang="ru-RU" dirty="0" err="1"/>
              <a:t>мультифизический</a:t>
            </a:r>
            <a:r>
              <a:rPr lang="ru-RU" dirty="0"/>
              <a:t> процесс, где одновременно протекают тепловые, электрические и гидродинамические явления. Кроме того, процесс носит стохастический характер, а прямое наблюдение явлений в межэлектродном зазоре затруднено. Для симуляторов также критически важна производительность модели.</a:t>
            </a:r>
          </a:p>
        </p:txBody>
      </p:sp>
      <p:sp>
        <p:nvSpPr>
          <p:cNvPr id="4" name="Номер слайда 3"/>
          <p:cNvSpPr>
            <a:spLocks noGrp="1"/>
          </p:cNvSpPr>
          <p:nvPr>
            <p:ph type="sldNum" sz="quarter" idx="5"/>
          </p:nvPr>
        </p:nvSpPr>
        <p:spPr/>
        <p:txBody>
          <a:bodyPr/>
          <a:lstStyle/>
          <a:p>
            <a:fld id="{169E75D0-8CF6-4356-A87C-05FFDED00BAF}" type="slidenum">
              <a:rPr lang="ru-RU" smtClean="0"/>
              <a:t>4</a:t>
            </a:fld>
            <a:endParaRPr lang="ru-RU"/>
          </a:p>
        </p:txBody>
      </p:sp>
    </p:spTree>
    <p:extLst>
      <p:ext uri="{BB962C8B-B14F-4D97-AF65-F5344CB8AC3E}">
        <p14:creationId xmlns:p14="http://schemas.microsoft.com/office/powerpoint/2010/main" val="2722902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После анализа различных подходов, включая детальные физические и эмпирические модели, для данной работы была выбрана модель, основанная на энергетическом балансе единичного электрического разряда. Такой подход позволяет напрямую оценить объем удаляемого за один разряд материала и представляет собой хороший компромисс между точностью и вычислительной сложностью, что важно для симуляторов. Ключевая формула модели для расчета объема материала, удаляемого за один импульс, представлена на слайде. Она связывает эффективную энергию разряда </a:t>
            </a:r>
            <a:r>
              <a:rPr lang="ru-RU" dirty="0" err="1">
                <a:effectLst/>
              </a:rPr>
              <a:t>Erem</a:t>
            </a:r>
            <a:r>
              <a:rPr lang="ru-RU" dirty="0">
                <a:effectLst/>
              </a:rPr>
              <a:t>(находящуюся в знаменателе)</a:t>
            </a:r>
            <a:r>
              <a:rPr lang="ru-RU" dirty="0"/>
              <a:t>​ с теплофизическими свойствами материала, такими как плотность, теплоты плавления и испарения, удельная теплоемкость, температуры фазовых переходов, а также учитывает долю материала, удаляемого испарением, через коэффициент альфа.</a:t>
            </a:r>
          </a:p>
        </p:txBody>
      </p:sp>
      <p:sp>
        <p:nvSpPr>
          <p:cNvPr id="4" name="Номер слайда 3"/>
          <p:cNvSpPr>
            <a:spLocks noGrp="1"/>
          </p:cNvSpPr>
          <p:nvPr>
            <p:ph type="sldNum" sz="quarter" idx="5"/>
          </p:nvPr>
        </p:nvSpPr>
        <p:spPr/>
        <p:txBody>
          <a:bodyPr/>
          <a:lstStyle/>
          <a:p>
            <a:fld id="{169E75D0-8CF6-4356-A87C-05FFDED00BAF}" type="slidenum">
              <a:rPr lang="ru-RU" smtClean="0"/>
              <a:t>5</a:t>
            </a:fld>
            <a:endParaRPr lang="ru-RU"/>
          </a:p>
        </p:txBody>
      </p:sp>
    </p:spTree>
    <p:extLst>
      <p:ext uri="{BB962C8B-B14F-4D97-AF65-F5344CB8AC3E}">
        <p14:creationId xmlns:p14="http://schemas.microsoft.com/office/powerpoint/2010/main" val="283452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136CA-B66D-B668-CA9A-4BC33594E22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4EBD6A19-5C31-ADB9-BA8E-1D04F0D90D17}"/>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A9425E2B-0265-03D4-FD72-423A9520DE2D}"/>
              </a:ext>
            </a:extLst>
          </p:cNvPr>
          <p:cNvSpPr>
            <a:spLocks noGrp="1"/>
          </p:cNvSpPr>
          <p:nvPr>
            <p:ph type="body" idx="1"/>
          </p:nvPr>
        </p:nvSpPr>
        <p:spPr/>
        <p:txBody>
          <a:bodyPr/>
          <a:lstStyle/>
          <a:p>
            <a:r>
              <a:rPr lang="ru-RU" dirty="0"/>
              <a:t>Алгоритм работы реализованной модели включает несколько ключевых этапов. Сначала производится инициализация всех входных данных: свойств материала, параметров процесса ЭЭО, геометрических размеров и настроечных коэффициентов модели, таких как </a:t>
            </a:r>
            <a:r>
              <a:rPr lang="ru-RU" dirty="0" err="1">
                <a:effectLst/>
              </a:rPr>
              <a:t>Ca</a:t>
            </a:r>
            <a:r>
              <a:rPr lang="ru-RU" dirty="0"/>
              <a:t>​ и </a:t>
            </a:r>
            <a:r>
              <a:rPr lang="ru-RU" dirty="0">
                <a:effectLst/>
              </a:rPr>
              <a:t>α</a:t>
            </a:r>
            <a:r>
              <a:rPr lang="ru-RU" dirty="0" err="1">
                <a:effectLst/>
              </a:rPr>
              <a:t>factor</a:t>
            </a:r>
            <a:r>
              <a:rPr lang="ru-RU" dirty="0"/>
              <a:t>​. Затем рассчитывается объем материала, удаляемый за один единичный импульс, по формуле, представленной ранее. Далее, для каждого моделируемого кратера, на основе заданного количества электрических разрядов, вычисляется суммарный удаленный объем и, как следствие, глубина кратера. </a:t>
            </a:r>
          </a:p>
        </p:txBody>
      </p:sp>
      <p:sp>
        <p:nvSpPr>
          <p:cNvPr id="4" name="Номер слайда 3">
            <a:extLst>
              <a:ext uri="{FF2B5EF4-FFF2-40B4-BE49-F238E27FC236}">
                <a16:creationId xmlns:a16="http://schemas.microsoft.com/office/drawing/2014/main" id="{3790A45C-0703-C29F-74F5-B274B412BD9D}"/>
              </a:ext>
            </a:extLst>
          </p:cNvPr>
          <p:cNvSpPr>
            <a:spLocks noGrp="1"/>
          </p:cNvSpPr>
          <p:nvPr>
            <p:ph type="sldNum" sz="quarter" idx="5"/>
          </p:nvPr>
        </p:nvSpPr>
        <p:spPr/>
        <p:txBody>
          <a:bodyPr/>
          <a:lstStyle/>
          <a:p>
            <a:fld id="{169E75D0-8CF6-4356-A87C-05FFDED00BAF}" type="slidenum">
              <a:rPr lang="ru-RU" smtClean="0"/>
              <a:t>6</a:t>
            </a:fld>
            <a:endParaRPr lang="ru-RU"/>
          </a:p>
        </p:txBody>
      </p:sp>
    </p:spTree>
    <p:extLst>
      <p:ext uri="{BB962C8B-B14F-4D97-AF65-F5344CB8AC3E}">
        <p14:creationId xmlns:p14="http://schemas.microsoft.com/office/powerpoint/2010/main" val="152579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F6185-7566-39A5-1B6B-88036B39364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4596C58-8509-9524-5576-96E9DA973849}"/>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8A9AFAFA-0FA5-3ADA-2DB2-D32160F7B86D}"/>
              </a:ext>
            </a:extLst>
          </p:cNvPr>
          <p:cNvSpPr>
            <a:spLocks noGrp="1"/>
          </p:cNvSpPr>
          <p:nvPr>
            <p:ph type="body" idx="1"/>
          </p:nvPr>
        </p:nvSpPr>
        <p:spPr/>
        <p:txBody>
          <a:bodyPr/>
          <a:lstStyle/>
          <a:p>
            <a:r>
              <a:rPr lang="ru-RU" dirty="0"/>
              <a:t>Программный прототип модели был реализован на языке Python. Выбор этого языка обусловлен его гибкостью и наличием удобных средств для работы с данными. Структурно скрипт включает модули для определения входных параметров, функцию для расчета объема удаляемого материала за один импульс согласно выбранной модели, логику для расчета итоговых глубин кратеров на основе суммарного числа разрядов, а также функцию, ответственную за генерацию кода для последующей 3D-визуализации. Для визуализации результатов моделирования была выбрана система параметрического твердотельного моделирования </a:t>
            </a:r>
            <a:r>
              <a:rPr lang="ru-RU" dirty="0" err="1"/>
              <a:t>OpenSCAD</a:t>
            </a:r>
            <a:r>
              <a:rPr lang="ru-RU" dirty="0"/>
              <a:t>, так как она позволяет создавать 3D-модели на основе текстового описания.</a:t>
            </a:r>
          </a:p>
        </p:txBody>
      </p:sp>
      <p:sp>
        <p:nvSpPr>
          <p:cNvPr id="4" name="Номер слайда 3">
            <a:extLst>
              <a:ext uri="{FF2B5EF4-FFF2-40B4-BE49-F238E27FC236}">
                <a16:creationId xmlns:a16="http://schemas.microsoft.com/office/drawing/2014/main" id="{369838F7-85F3-17D1-09A6-2640ED13550A}"/>
              </a:ext>
            </a:extLst>
          </p:cNvPr>
          <p:cNvSpPr>
            <a:spLocks noGrp="1"/>
          </p:cNvSpPr>
          <p:nvPr>
            <p:ph type="sldNum" sz="quarter" idx="5"/>
          </p:nvPr>
        </p:nvSpPr>
        <p:spPr/>
        <p:txBody>
          <a:bodyPr/>
          <a:lstStyle/>
          <a:p>
            <a:fld id="{169E75D0-8CF6-4356-A87C-05FFDED00BAF}" type="slidenum">
              <a:rPr lang="ru-RU" smtClean="0"/>
              <a:t>7</a:t>
            </a:fld>
            <a:endParaRPr lang="ru-RU"/>
          </a:p>
        </p:txBody>
      </p:sp>
    </p:spTree>
    <p:extLst>
      <p:ext uri="{BB962C8B-B14F-4D97-AF65-F5344CB8AC3E}">
        <p14:creationId xmlns:p14="http://schemas.microsoft.com/office/powerpoint/2010/main" val="407702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664E1-993A-D966-C9FC-E992EFACA24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1A36F555-D930-EF13-6174-1FBF042E0203}"/>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1CC67295-1E88-B7F0-8ECF-0444B828EAD7}"/>
              </a:ext>
            </a:extLst>
          </p:cNvPr>
          <p:cNvSpPr>
            <a:spLocks noGrp="1"/>
          </p:cNvSpPr>
          <p:nvPr>
            <p:ph type="body" idx="1"/>
          </p:nvPr>
        </p:nvSpPr>
        <p:spPr/>
        <p:txBody>
          <a:bodyPr/>
          <a:lstStyle/>
          <a:p>
            <a:r>
              <a:rPr lang="ru-RU" dirty="0"/>
              <a:t>Для демонстрации работоспособности модели был проведен вычислительный эксперимент. Его целью было смоделировать формирование кратеров на заготовке из стали C45 и показать, как количество электрических разрядов влияет на глубину эрозии. В симуляции использовались следующие параметры: напряжение импульса 160 Вольт, сила тока 8 Ампер, длительность импульса 100 микросекунд. Коэффициент использования энергии </a:t>
            </a:r>
            <a:r>
              <a:rPr lang="ru-RU" dirty="0" err="1">
                <a:effectLst/>
              </a:rPr>
              <a:t>Ca</a:t>
            </a:r>
            <a:r>
              <a:rPr lang="ru-RU" dirty="0"/>
              <a:t>​ был принят равным 1%, а доля материала, удаляемого испарением </a:t>
            </a:r>
            <a:r>
              <a:rPr lang="ru-RU" dirty="0">
                <a:effectLst/>
              </a:rPr>
              <a:t>α</a:t>
            </a:r>
            <a:r>
              <a:rPr lang="ru-RU" dirty="0" err="1">
                <a:effectLst/>
              </a:rPr>
              <a:t>factor</a:t>
            </a:r>
            <a:r>
              <a:rPr lang="ru-RU" dirty="0"/>
              <a:t>​, – 10%. Моделировалось три кратера, для которых было задано 10 тысяч, 50 тысяч и 100 тысяч электрических разрядов соответственно.</a:t>
            </a:r>
          </a:p>
        </p:txBody>
      </p:sp>
      <p:sp>
        <p:nvSpPr>
          <p:cNvPr id="4" name="Номер слайда 3">
            <a:extLst>
              <a:ext uri="{FF2B5EF4-FFF2-40B4-BE49-F238E27FC236}">
                <a16:creationId xmlns:a16="http://schemas.microsoft.com/office/drawing/2014/main" id="{0940BAC2-2057-A846-42BF-735D1F314C11}"/>
              </a:ext>
            </a:extLst>
          </p:cNvPr>
          <p:cNvSpPr>
            <a:spLocks noGrp="1"/>
          </p:cNvSpPr>
          <p:nvPr>
            <p:ph type="sldNum" sz="quarter" idx="5"/>
          </p:nvPr>
        </p:nvSpPr>
        <p:spPr/>
        <p:txBody>
          <a:bodyPr/>
          <a:lstStyle/>
          <a:p>
            <a:fld id="{169E75D0-8CF6-4356-A87C-05FFDED00BAF}" type="slidenum">
              <a:rPr lang="ru-RU" smtClean="0"/>
              <a:t>8</a:t>
            </a:fld>
            <a:endParaRPr lang="ru-RU"/>
          </a:p>
        </p:txBody>
      </p:sp>
    </p:spTree>
    <p:extLst>
      <p:ext uri="{BB962C8B-B14F-4D97-AF65-F5344CB8AC3E}">
        <p14:creationId xmlns:p14="http://schemas.microsoft.com/office/powerpoint/2010/main" val="3512674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93F6A-3038-EFC1-D349-AA4C978CDE4E}"/>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3FD6363-0DE2-988D-CD31-7E6013603426}"/>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3AA564A-2960-B726-18DA-84D8F6B7E25C}"/>
              </a:ext>
            </a:extLst>
          </p:cNvPr>
          <p:cNvSpPr>
            <a:spLocks noGrp="1"/>
          </p:cNvSpPr>
          <p:nvPr>
            <p:ph type="body" idx="1"/>
          </p:nvPr>
        </p:nvSpPr>
        <p:spPr/>
        <p:txBody>
          <a:bodyPr/>
          <a:lstStyle/>
          <a:p>
            <a:r>
              <a:rPr lang="ru-RU" dirty="0"/>
              <a:t>В результате вычислительного эксперимента было установлено, что при заданных параметрах объем материала, удаляемый за один электрический разряд, составляет примерно одна десятитысячная кубического </a:t>
            </a:r>
            <a:r>
              <a:rPr lang="ru-RU" dirty="0" err="1"/>
              <a:t>милиметра</a:t>
            </a:r>
            <a:r>
              <a:rPr lang="ru-RU" dirty="0"/>
              <a:t>. На слайде представлены расчетные физические глубины для трех смоделированных кратеров. Для 10 тысяч разрядов глубина составила около 0.05 мм, для 50 тысяч разрядов – около 0.25 мм, и для 100 тысяч разрядов – почти 0.5 мм. Также на слайде вы можете видеть скриншот трехмерной модели, сгенерированной в </a:t>
            </a:r>
            <a:r>
              <a:rPr lang="ru-RU" dirty="0" err="1"/>
              <a:t>OpenSCAD</a:t>
            </a:r>
            <a:r>
              <a:rPr lang="ru-RU" dirty="0"/>
              <a:t>, которая наглядно демонстрирует полученные кратеры различной глубины. Эти результаты показывают, что модель корректно отражает увеличение глубины эрозии с ростом числа разрядов.</a:t>
            </a:r>
          </a:p>
        </p:txBody>
      </p:sp>
      <p:sp>
        <p:nvSpPr>
          <p:cNvPr id="4" name="Номер слайда 3">
            <a:extLst>
              <a:ext uri="{FF2B5EF4-FFF2-40B4-BE49-F238E27FC236}">
                <a16:creationId xmlns:a16="http://schemas.microsoft.com/office/drawing/2014/main" id="{7321EC57-6A26-057A-DC3E-496B8D9327B5}"/>
              </a:ext>
            </a:extLst>
          </p:cNvPr>
          <p:cNvSpPr>
            <a:spLocks noGrp="1"/>
          </p:cNvSpPr>
          <p:nvPr>
            <p:ph type="sldNum" sz="quarter" idx="5"/>
          </p:nvPr>
        </p:nvSpPr>
        <p:spPr/>
        <p:txBody>
          <a:bodyPr/>
          <a:lstStyle/>
          <a:p>
            <a:fld id="{169E75D0-8CF6-4356-A87C-05FFDED00BAF}" type="slidenum">
              <a:rPr lang="ru-RU" smtClean="0"/>
              <a:t>9</a:t>
            </a:fld>
            <a:endParaRPr lang="ru-RU"/>
          </a:p>
        </p:txBody>
      </p:sp>
    </p:spTree>
    <p:extLst>
      <p:ext uri="{BB962C8B-B14F-4D97-AF65-F5344CB8AC3E}">
        <p14:creationId xmlns:p14="http://schemas.microsoft.com/office/powerpoint/2010/main" val="2034246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Титульный слайд">
    <p:spTree>
      <p:nvGrpSpPr>
        <p:cNvPr id="1" name=""/>
        <p:cNvGrpSpPr/>
        <p:nvPr/>
      </p:nvGrpSpPr>
      <p:grpSpPr bwMode="auto">
        <a:xfrm>
          <a:off x="0" y="0"/>
          <a:ext cx="0" cy="0"/>
          <a:chOff x="0" y="0"/>
          <a:chExt cx="0" cy="0"/>
        </a:xfrm>
      </p:grpSpPr>
      <p:sp>
        <p:nvSpPr>
          <p:cNvPr id="4" name="Заголовок 1"/>
          <p:cNvSpPr>
            <a:spLocks noGrp="1"/>
          </p:cNvSpPr>
          <p:nvPr>
            <p:ph type="ctrTitle"/>
          </p:nvPr>
        </p:nvSpPr>
        <p:spPr bwMode="auto">
          <a:xfrm>
            <a:off x="1524000" y="1122363"/>
            <a:ext cx="9144000" cy="2387600"/>
          </a:xfrm>
        </p:spPr>
        <p:txBody>
          <a:bodyPr anchor="b"/>
          <a:lstStyle>
            <a:lvl1pPr algn="ctr">
              <a:defRPr sz="6000"/>
            </a:lvl1pPr>
          </a:lstStyle>
          <a:p>
            <a:pPr>
              <a:defRPr/>
            </a:pPr>
            <a:r>
              <a:rPr lang="ru-RU"/>
              <a:t>Образец заголовка</a:t>
            </a:r>
            <a:endParaRPr/>
          </a:p>
        </p:txBody>
      </p:sp>
      <p:sp>
        <p:nvSpPr>
          <p:cNvPr id="5"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a:p>
        </p:txBody>
      </p:sp>
      <p:sp>
        <p:nvSpPr>
          <p:cNvPr id="6" name="Дата 3"/>
          <p:cNvSpPr>
            <a:spLocks noGrp="1"/>
          </p:cNvSpPr>
          <p:nvPr>
            <p:ph type="dt" sz="half" idx="10"/>
          </p:nvPr>
        </p:nvSpPr>
        <p:spPr bwMode="auto"/>
        <p:txBody>
          <a:bodyPr/>
          <a:lstStyle/>
          <a:p>
            <a:pPr>
              <a:defRPr/>
            </a:pPr>
            <a:fld id="{EB91928E-C3A0-46B8-AEC9-79C3249DC2A9}" type="datetime1">
              <a:rPr lang="ru-RU" smtClean="0"/>
              <a:t>22.05.2025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Заголовок и вертикальный текс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3AB9F4EF-0497-431A-B328-7408C8BF182C}" type="datetime1">
              <a:rPr lang="ru-RU" smtClean="0"/>
              <a:t>22.05.2025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Вертикальный заголовок и текст">
    <p:spTree>
      <p:nvGrpSpPr>
        <p:cNvPr id="1" name=""/>
        <p:cNvGrpSpPr/>
        <p:nvPr/>
      </p:nvGrpSpPr>
      <p:grpSpPr bwMode="auto">
        <a:xfrm>
          <a:off x="0" y="0"/>
          <a:ext cx="0" cy="0"/>
          <a:chOff x="0" y="0"/>
          <a:chExt cx="0" cy="0"/>
        </a:xfrm>
      </p:grpSpPr>
      <p:sp>
        <p:nvSpPr>
          <p:cNvPr id="4" name="Вертикальный заголовок 1"/>
          <p:cNvSpPr>
            <a:spLocks noGrp="1"/>
          </p:cNvSpPr>
          <p:nvPr>
            <p:ph type="title" orient="vert"/>
          </p:nvPr>
        </p:nvSpPr>
        <p:spPr bwMode="auto">
          <a:xfrm>
            <a:off x="8724900" y="365125"/>
            <a:ext cx="2628900" cy="5811838"/>
          </a:xfrm>
        </p:spPr>
        <p:txBody>
          <a:bodyPr vert="eaVert"/>
          <a:lstStyle/>
          <a:p>
            <a:pPr>
              <a:defRPr/>
            </a:pPr>
            <a:r>
              <a:rPr lang="ru-RU"/>
              <a:t>Образец заголовка</a:t>
            </a:r>
            <a:endParaRPr/>
          </a:p>
        </p:txBody>
      </p:sp>
      <p:sp>
        <p:nvSpPr>
          <p:cNvPr id="5" name="Вертикальный текст 2"/>
          <p:cNvSpPr>
            <a:spLocks noGrp="1"/>
          </p:cNvSpPr>
          <p:nvPr>
            <p:ph type="body" orient="vert" idx="1"/>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D25F29B6-6918-4A02-8FD0-3C5675E5A25D}" type="datetime1">
              <a:rPr lang="ru-RU" smtClean="0"/>
              <a:t>22.05.2025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Заголовок и объект">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10"/>
          </p:nvPr>
        </p:nvSpPr>
        <p:spPr bwMode="auto"/>
        <p:txBody>
          <a:bodyPr/>
          <a:lstStyle/>
          <a:p>
            <a:pPr>
              <a:defRPr/>
            </a:pPr>
            <a:fld id="{B700A594-91E1-4F0F-A7B6-EF7066A5F4E9}" type="datetime1">
              <a:rPr lang="ru-RU" smtClean="0"/>
              <a:t>22.05.2025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Заголовок раздел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1850" y="1709738"/>
            <a:ext cx="10515600" cy="2852737"/>
          </a:xfrm>
        </p:spPr>
        <p:txBody>
          <a:bodyPr anchor="b"/>
          <a:lstStyle>
            <a:lvl1pPr>
              <a:defRPr sz="6000"/>
            </a:lvl1pPr>
          </a:lstStyle>
          <a:p>
            <a:pPr>
              <a:defRPr/>
            </a:pPr>
            <a:r>
              <a:rPr lang="ru-RU"/>
              <a:t>Образец заголовка</a:t>
            </a:r>
            <a:endParaRPr/>
          </a:p>
        </p:txBody>
      </p:sp>
      <p:sp>
        <p:nvSpPr>
          <p:cNvPr id="5" name="Текст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6" name="Дата 3"/>
          <p:cNvSpPr>
            <a:spLocks noGrp="1"/>
          </p:cNvSpPr>
          <p:nvPr>
            <p:ph type="dt" sz="half" idx="10"/>
          </p:nvPr>
        </p:nvSpPr>
        <p:spPr bwMode="auto"/>
        <p:txBody>
          <a:bodyPr/>
          <a:lstStyle/>
          <a:p>
            <a:pPr>
              <a:defRPr/>
            </a:pPr>
            <a:fld id="{AEF32356-B600-4D92-A15C-E26379F70342}" type="datetime1">
              <a:rPr lang="ru-RU" smtClean="0"/>
              <a:t>22.05.2025</a:t>
            </a:fld>
            <a:endParaRPr lang="ru-RU"/>
          </a:p>
        </p:txBody>
      </p:sp>
      <p:sp>
        <p:nvSpPr>
          <p:cNvPr id="7" name="Нижний колонтитул 4"/>
          <p:cNvSpPr>
            <a:spLocks noGrp="1"/>
          </p:cNvSpPr>
          <p:nvPr>
            <p:ph type="ftr" sz="quarter" idx="11"/>
          </p:nvPr>
        </p:nvSpPr>
        <p:spPr bwMode="auto"/>
        <p:txBody>
          <a:bodyPr/>
          <a:lstStyle/>
          <a:p>
            <a:pPr>
              <a:defRPr/>
            </a:pPr>
            <a:endParaRPr lang="ru-RU"/>
          </a:p>
        </p:txBody>
      </p:sp>
      <p:sp>
        <p:nvSpPr>
          <p:cNvPr id="8" name="Номер слайда 5"/>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Два объекта">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Объект 2"/>
          <p:cNvSpPr>
            <a:spLocks noGrp="1"/>
          </p:cNvSpPr>
          <p:nvPr>
            <p:ph sz="half" idx="1"/>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Объект 3"/>
          <p:cNvSpPr>
            <a:spLocks noGrp="1"/>
          </p:cNvSpPr>
          <p:nvPr>
            <p:ph sz="half" idx="2"/>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Дата 4"/>
          <p:cNvSpPr>
            <a:spLocks noGrp="1"/>
          </p:cNvSpPr>
          <p:nvPr>
            <p:ph type="dt" sz="half" idx="10"/>
          </p:nvPr>
        </p:nvSpPr>
        <p:spPr bwMode="auto"/>
        <p:txBody>
          <a:bodyPr/>
          <a:lstStyle/>
          <a:p>
            <a:pPr>
              <a:defRPr/>
            </a:pPr>
            <a:fld id="{45827D58-585D-45BE-92B4-A12D09D36532}" type="datetime1">
              <a:rPr lang="ru-RU" smtClean="0"/>
              <a:t>22.05.2025</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Сравнение">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365125"/>
            <a:ext cx="10515600" cy="1325563"/>
          </a:xfrm>
        </p:spPr>
        <p:txBody>
          <a:bodyPr/>
          <a:lstStyle/>
          <a:p>
            <a:pPr>
              <a:defRPr/>
            </a:pPr>
            <a:r>
              <a:rPr lang="ru-RU"/>
              <a:t>Образец заголовка</a:t>
            </a:r>
            <a:endParaRPr/>
          </a:p>
        </p:txBody>
      </p:sp>
      <p:sp>
        <p:nvSpPr>
          <p:cNvPr id="5" name="Текст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3"/>
          <p:cNvSpPr>
            <a:spLocks noGrp="1"/>
          </p:cNvSpPr>
          <p:nvPr>
            <p:ph sz="half" idx="2"/>
          </p:nvPr>
        </p:nvSpPr>
        <p:spPr bwMode="auto">
          <a:xfrm>
            <a:off x="839788" y="2505074"/>
            <a:ext cx="5157787"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7" name="Текст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8" name="Объект 5"/>
          <p:cNvSpPr>
            <a:spLocks noGrp="1"/>
          </p:cNvSpPr>
          <p:nvPr>
            <p:ph sz="quarter" idx="4"/>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9" name="Дата 6"/>
          <p:cNvSpPr>
            <a:spLocks noGrp="1"/>
          </p:cNvSpPr>
          <p:nvPr>
            <p:ph type="dt" sz="half" idx="10"/>
          </p:nvPr>
        </p:nvSpPr>
        <p:spPr bwMode="auto"/>
        <p:txBody>
          <a:bodyPr/>
          <a:lstStyle/>
          <a:p>
            <a:pPr>
              <a:defRPr/>
            </a:pPr>
            <a:fld id="{71537BC1-CEAB-4317-A66F-2857955701D0}" type="datetime1">
              <a:rPr lang="ru-RU" smtClean="0"/>
              <a:t>22.05.2025</a:t>
            </a:fld>
            <a:endParaRPr lang="ru-RU"/>
          </a:p>
        </p:txBody>
      </p:sp>
      <p:sp>
        <p:nvSpPr>
          <p:cNvPr id="10" name="Нижний колонтитул 7"/>
          <p:cNvSpPr>
            <a:spLocks noGrp="1"/>
          </p:cNvSpPr>
          <p:nvPr>
            <p:ph type="ftr" sz="quarter" idx="11"/>
          </p:nvPr>
        </p:nvSpPr>
        <p:spPr bwMode="auto"/>
        <p:txBody>
          <a:bodyPr/>
          <a:lstStyle/>
          <a:p>
            <a:pPr>
              <a:defRPr/>
            </a:pPr>
            <a:endParaRPr lang="ru-RU"/>
          </a:p>
        </p:txBody>
      </p:sp>
      <p:sp>
        <p:nvSpPr>
          <p:cNvPr id="11" name="Номер слайда 8"/>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Только заголовок">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p:txBody>
          <a:bodyPr/>
          <a:lstStyle/>
          <a:p>
            <a:pPr>
              <a:defRPr/>
            </a:pPr>
            <a:r>
              <a:rPr lang="ru-RU"/>
              <a:t>Образец заголовка</a:t>
            </a:r>
            <a:endParaRPr/>
          </a:p>
        </p:txBody>
      </p:sp>
      <p:sp>
        <p:nvSpPr>
          <p:cNvPr id="5" name="Дата 2"/>
          <p:cNvSpPr>
            <a:spLocks noGrp="1"/>
          </p:cNvSpPr>
          <p:nvPr>
            <p:ph type="dt" sz="half" idx="10"/>
          </p:nvPr>
        </p:nvSpPr>
        <p:spPr bwMode="auto"/>
        <p:txBody>
          <a:bodyPr/>
          <a:lstStyle/>
          <a:p>
            <a:pPr>
              <a:defRPr/>
            </a:pPr>
            <a:fld id="{3DA9C185-0304-4F2E-9DD1-1D31C9269C8B}" type="datetime1">
              <a:rPr lang="ru-RU" smtClean="0"/>
              <a:t>22.05.2025</a:t>
            </a:fld>
            <a:endParaRPr lang="ru-RU"/>
          </a:p>
        </p:txBody>
      </p:sp>
      <p:sp>
        <p:nvSpPr>
          <p:cNvPr id="6" name="Нижний колонтитул 3"/>
          <p:cNvSpPr>
            <a:spLocks noGrp="1"/>
          </p:cNvSpPr>
          <p:nvPr>
            <p:ph type="ftr" sz="quarter" idx="11"/>
          </p:nvPr>
        </p:nvSpPr>
        <p:spPr bwMode="auto"/>
        <p:txBody>
          <a:bodyPr/>
          <a:lstStyle/>
          <a:p>
            <a:pPr>
              <a:defRPr/>
            </a:pPr>
            <a:endParaRPr lang="ru-RU"/>
          </a:p>
        </p:txBody>
      </p:sp>
      <p:sp>
        <p:nvSpPr>
          <p:cNvPr id="7" name="Номер слайда 4"/>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Пустой слайд">
    <p:spTree>
      <p:nvGrpSpPr>
        <p:cNvPr id="1" name=""/>
        <p:cNvGrpSpPr/>
        <p:nvPr/>
      </p:nvGrpSpPr>
      <p:grpSpPr bwMode="auto">
        <a:xfrm>
          <a:off x="0" y="0"/>
          <a:ext cx="0" cy="0"/>
          <a:chOff x="0" y="0"/>
          <a:chExt cx="0" cy="0"/>
        </a:xfrm>
      </p:grpSpPr>
      <p:sp>
        <p:nvSpPr>
          <p:cNvPr id="4" name="Дата 1"/>
          <p:cNvSpPr>
            <a:spLocks noGrp="1"/>
          </p:cNvSpPr>
          <p:nvPr>
            <p:ph type="dt" sz="half" idx="10"/>
          </p:nvPr>
        </p:nvSpPr>
        <p:spPr bwMode="auto"/>
        <p:txBody>
          <a:bodyPr/>
          <a:lstStyle/>
          <a:p>
            <a:pPr>
              <a:defRPr/>
            </a:pPr>
            <a:fld id="{85204067-6AAC-4A88-BAF6-66B2F42EAF15}" type="datetime1">
              <a:rPr lang="ru-RU" smtClean="0"/>
              <a:t>22.05.2025</a:t>
            </a:fld>
            <a:endParaRPr lang="ru-RU"/>
          </a:p>
        </p:txBody>
      </p:sp>
      <p:sp>
        <p:nvSpPr>
          <p:cNvPr id="5" name="Нижний колонтитул 2"/>
          <p:cNvSpPr>
            <a:spLocks noGrp="1"/>
          </p:cNvSpPr>
          <p:nvPr>
            <p:ph type="ftr" sz="quarter" idx="11"/>
          </p:nvPr>
        </p:nvSpPr>
        <p:spPr bwMode="auto"/>
        <p:txBody>
          <a:bodyPr/>
          <a:lstStyle/>
          <a:p>
            <a:pPr>
              <a:defRPr/>
            </a:pPr>
            <a:endParaRPr lang="ru-RU"/>
          </a:p>
        </p:txBody>
      </p:sp>
      <p:sp>
        <p:nvSpPr>
          <p:cNvPr id="6" name="Номер слайда 3"/>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Объект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5" name="Объект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AEC1794C-6FBE-41E6-991C-A5579F1A9D28}" type="datetime1">
              <a:rPr lang="ru-RU" smtClean="0"/>
              <a:t>22.05.2025</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Рисунок с подписью">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endParaRPr/>
          </a:p>
        </p:txBody>
      </p:sp>
      <p:sp>
        <p:nvSpPr>
          <p:cNvPr id="5" name="Рисунок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ru-RU"/>
          </a:p>
        </p:txBody>
      </p:sp>
      <p:sp>
        <p:nvSpPr>
          <p:cNvPr id="6"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7" name="Дата 4"/>
          <p:cNvSpPr>
            <a:spLocks noGrp="1"/>
          </p:cNvSpPr>
          <p:nvPr>
            <p:ph type="dt" sz="half" idx="10"/>
          </p:nvPr>
        </p:nvSpPr>
        <p:spPr bwMode="auto"/>
        <p:txBody>
          <a:bodyPr/>
          <a:lstStyle/>
          <a:p>
            <a:pPr>
              <a:defRPr/>
            </a:pPr>
            <a:fld id="{C6D483B4-F2A4-45AE-A5FB-86D27ABC6DBA}" type="datetime1">
              <a:rPr lang="ru-RU" smtClean="0"/>
              <a:t>22.05.2025</a:t>
            </a:fld>
            <a:endParaRPr lang="ru-RU"/>
          </a:p>
        </p:txBody>
      </p:sp>
      <p:sp>
        <p:nvSpPr>
          <p:cNvPr id="8" name="Нижний колонтитул 5"/>
          <p:cNvSpPr>
            <a:spLocks noGrp="1"/>
          </p:cNvSpPr>
          <p:nvPr>
            <p:ph type="ftr" sz="quarter" idx="11"/>
          </p:nvPr>
        </p:nvSpPr>
        <p:spPr bwMode="auto"/>
        <p:txBody>
          <a:bodyPr/>
          <a:lstStyle/>
          <a:p>
            <a:pPr>
              <a:defRPr/>
            </a:pPr>
            <a:endParaRPr lang="ru-RU"/>
          </a:p>
        </p:txBody>
      </p:sp>
      <p:sp>
        <p:nvSpPr>
          <p:cNvPr id="9" name="Номер слайда 6"/>
          <p:cNvSpPr>
            <a:spLocks noGrp="1"/>
          </p:cNvSpPr>
          <p:nvPr>
            <p:ph type="sldNum" sz="quarter" idx="12"/>
          </p:nvPr>
        </p:nvSpPr>
        <p:spPr bwMode="auto"/>
        <p:txBody>
          <a:bodyPr/>
          <a:lstStyle/>
          <a:p>
            <a:pPr>
              <a:defRPr/>
            </a:pPr>
            <a:fld id="{F5407871-9FBF-4BBB-895A-2502942BAC5D}"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Заголовок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Образец заголовка</a:t>
            </a:r>
            <a:endParaRPr/>
          </a:p>
        </p:txBody>
      </p:sp>
      <p:sp>
        <p:nvSpPr>
          <p:cNvPr id="5" name="Текст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a:p>
        </p:txBody>
      </p:sp>
      <p:sp>
        <p:nvSpPr>
          <p:cNvPr id="6" name="Дата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B57A24E-0B5D-475A-B890-465065911E7A}" type="datetime1">
              <a:rPr lang="ru-RU" smtClean="0"/>
              <a:t>22.05.2025</a:t>
            </a:fld>
            <a:endParaRPr lang="ru-RU"/>
          </a:p>
        </p:txBody>
      </p:sp>
      <p:sp>
        <p:nvSpPr>
          <p:cNvPr id="7" name="Нижний колонтитул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8" name="Номер слайда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5407871-9FBF-4BBB-895A-2502942BAC5D}"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81818B"/>
        </a:solidFill>
        <a:effectLst/>
      </p:bgPr>
    </p:bg>
    <p:spTree>
      <p:nvGrpSpPr>
        <p:cNvPr id="1" name=""/>
        <p:cNvGrpSpPr/>
        <p:nvPr/>
      </p:nvGrpSpPr>
      <p:grpSpPr bwMode="auto">
        <a:xfrm>
          <a:off x="0" y="0"/>
          <a:ext cx="0" cy="0"/>
          <a:chOff x="0" y="0"/>
          <a:chExt cx="0" cy="0"/>
        </a:xfrm>
      </p:grpSpPr>
      <p:sp>
        <p:nvSpPr>
          <p:cNvPr id="6" name="TextBox 16"/>
          <p:cNvSpPr>
            <a:spLocks/>
          </p:cNvSpPr>
          <p:nvPr/>
        </p:nvSpPr>
        <p:spPr bwMode="auto">
          <a:xfrm>
            <a:off x="7517004" y="5846324"/>
            <a:ext cx="4427795" cy="523220"/>
          </a:xfrm>
          <a:prstGeom prst="rect">
            <a:avLst/>
          </a:prstGeom>
          <a:noFill/>
        </p:spPr>
        <p:txBody>
          <a:bodyPr wrap="square" rtlCol="0">
            <a:spAutoFit/>
          </a:bodyPr>
          <a:lstStyle/>
          <a:p>
            <a:pPr lvl="0">
              <a:spcBef>
                <a:spcPts val="0"/>
              </a:spcBef>
              <a:defRPr/>
            </a:pPr>
            <a:r>
              <a:rPr lang="ru-RU" sz="1400" b="1" dirty="0">
                <a:solidFill>
                  <a:schemeClr val="bg1"/>
                </a:solidFill>
                <a:latin typeface="Roboto Medium"/>
                <a:cs typeface="Arial"/>
              </a:rPr>
              <a:t>Докладчик: </a:t>
            </a:r>
            <a:br>
              <a:rPr lang="ru-RU" sz="1400" b="1" dirty="0">
                <a:solidFill>
                  <a:schemeClr val="bg1"/>
                </a:solidFill>
                <a:latin typeface="Roboto Medium"/>
                <a:cs typeface="Arial"/>
              </a:rPr>
            </a:br>
            <a:r>
              <a:rPr lang="ru-RU" sz="1400" b="1" dirty="0">
                <a:solidFill>
                  <a:schemeClr val="bg1"/>
                </a:solidFill>
                <a:latin typeface="Roboto Medium"/>
                <a:cs typeface="Arial"/>
              </a:rPr>
              <a:t>Мехоношин В.А., студент гр. РИС-24-1м</a:t>
            </a:r>
            <a:endParaRPr dirty="0"/>
          </a:p>
        </p:txBody>
      </p:sp>
      <p:sp>
        <p:nvSpPr>
          <p:cNvPr id="9" name="TextBox 17"/>
          <p:cNvSpPr>
            <a:spLocks/>
          </p:cNvSpPr>
          <p:nvPr/>
        </p:nvSpPr>
        <p:spPr bwMode="auto">
          <a:xfrm>
            <a:off x="433962" y="2636912"/>
            <a:ext cx="9721080" cy="1384995"/>
          </a:xfrm>
          <a:prstGeom prst="rect">
            <a:avLst/>
          </a:prstGeom>
          <a:noFill/>
        </p:spPr>
        <p:txBody>
          <a:bodyPr wrap="square" rtlCol="0">
            <a:spAutoFit/>
          </a:bodyPr>
          <a:lstStyle/>
          <a:p>
            <a:pPr>
              <a:defRPr/>
            </a:pPr>
            <a:r>
              <a:rPr lang="ru-RU" sz="2800" b="1" dirty="0">
                <a:solidFill>
                  <a:schemeClr val="bg1"/>
                </a:solidFill>
                <a:latin typeface="Roboto Medium"/>
              </a:rPr>
              <a:t>Создание математической модели процесса электроэрозионной обработки для симулятора электроэрозионного станка</a:t>
            </a:r>
            <a:endParaRPr lang="ru-RU" dirty="0">
              <a:solidFill>
                <a:schemeClr val="bg1"/>
              </a:solidFill>
              <a:latin typeface="Roboto" panose="02000000000000000000" pitchFamily="2" charset="0"/>
              <a:ea typeface="Roboto" panose="02000000000000000000" pitchFamily="2" charset="0"/>
              <a:cs typeface="Roboto"/>
            </a:endParaRPr>
          </a:p>
        </p:txBody>
      </p:sp>
      <p:pic>
        <p:nvPicPr>
          <p:cNvPr id="10" name="Рисунок 9"/>
          <p:cNvPicPr>
            <a:picLocks noChangeAspect="1"/>
          </p:cNvPicPr>
          <p:nvPr/>
        </p:nvPicPr>
        <p:blipFill>
          <a:blip r:embed="rId3"/>
          <a:stretch/>
        </p:blipFill>
        <p:spPr bwMode="auto">
          <a:xfrm>
            <a:off x="407369" y="332656"/>
            <a:ext cx="2160240" cy="548939"/>
          </a:xfrm>
          <a:prstGeom prst="rect">
            <a:avLst/>
          </a:prstGeom>
        </p:spPr>
      </p:pic>
      <p:sp>
        <p:nvSpPr>
          <p:cNvPr id="2" name="Номер слайда 1">
            <a:extLst>
              <a:ext uri="{FF2B5EF4-FFF2-40B4-BE49-F238E27FC236}">
                <a16:creationId xmlns:a16="http://schemas.microsoft.com/office/drawing/2014/main" id="{9E715684-F273-4FD4-F46D-544A1D9277B7}"/>
              </a:ext>
            </a:extLst>
          </p:cNvPr>
          <p:cNvSpPr>
            <a:spLocks noGrp="1"/>
          </p:cNvSpPr>
          <p:nvPr>
            <p:ph type="sldNum" sz="quarter" idx="12"/>
          </p:nvPr>
        </p:nvSpPr>
        <p:spPr/>
        <p:txBody>
          <a:bodyPr/>
          <a:lstStyle/>
          <a:p>
            <a:pPr>
              <a:defRPr/>
            </a:pPr>
            <a:fld id="{F5407871-9FBF-4BBB-895A-2502942BAC5D}" type="slidenum">
              <a:rPr lang="ru-RU" smtClean="0"/>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E89CA-8AA2-B4C8-2A65-6F3468680B75}"/>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00E49767-5427-DA70-C280-118A5795F75C}"/>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A2B6AB1B-3917-7BE6-B6CD-7E28A28D48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8DC39776-F40A-6352-415F-21BEB16B2079}"/>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Заключение</a:t>
            </a:r>
          </a:p>
        </p:txBody>
      </p:sp>
      <p:sp>
        <p:nvSpPr>
          <p:cNvPr id="5" name="TextBox 4">
            <a:extLst>
              <a:ext uri="{FF2B5EF4-FFF2-40B4-BE49-F238E27FC236}">
                <a16:creationId xmlns:a16="http://schemas.microsoft.com/office/drawing/2014/main" id="{EEFE75E2-45D5-F46A-1317-4AAFB1A471DA}"/>
              </a:ext>
            </a:extLst>
          </p:cNvPr>
          <p:cNvSpPr txBox="1"/>
          <p:nvPr/>
        </p:nvSpPr>
        <p:spPr>
          <a:xfrm>
            <a:off x="563724" y="1412776"/>
            <a:ext cx="11064552" cy="3139321"/>
          </a:xfrm>
          <a:prstGeom prst="rect">
            <a:avLst/>
          </a:prstGeom>
          <a:noFill/>
        </p:spPr>
        <p:txBody>
          <a:bodyPr wrap="square">
            <a:spAutoFit/>
          </a:bodyPr>
          <a:lstStyle/>
          <a:p>
            <a:r>
              <a:rPr lang="ru-RU" b="1" dirty="0">
                <a:latin typeface="Roboto" panose="02000000000000000000" pitchFamily="2" charset="0"/>
                <a:ea typeface="Roboto" panose="02000000000000000000" pitchFamily="2" charset="0"/>
                <a:cs typeface="Roboto" panose="02000000000000000000" pitchFamily="2" charset="0"/>
              </a:rPr>
              <a:t>Основные достигнутые результаты:</a:t>
            </a:r>
            <a:endParaRPr lang="en-US" b="1"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Проанализирован процесс ЭЭО</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Проведен анализ</a:t>
            </a:r>
            <a:r>
              <a:rPr lang="en-US" dirty="0">
                <a:latin typeface="Roboto" panose="02000000000000000000" pitchFamily="2" charset="0"/>
                <a:ea typeface="Roboto" panose="02000000000000000000" pitchFamily="2" charset="0"/>
                <a:cs typeface="Roboto" panose="02000000000000000000" pitchFamily="2" charset="0"/>
              </a:rPr>
              <a:t> </a:t>
            </a:r>
            <a:r>
              <a:rPr lang="ru-RU" dirty="0">
                <a:latin typeface="Roboto" panose="02000000000000000000" pitchFamily="2" charset="0"/>
                <a:ea typeface="Roboto" panose="02000000000000000000" pitchFamily="2" charset="0"/>
                <a:cs typeface="Roboto" panose="02000000000000000000" pitchFamily="2" charset="0"/>
              </a:rPr>
              <a:t>методов моделирования процесса и выбрана модель ЭЭО.</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Разработан программный прототип.</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Продемонстрирована симуляция формирования кратеров и их визуализация.</a:t>
            </a:r>
          </a:p>
          <a:p>
            <a:pPr marL="285750" indent="-285750">
              <a:buFont typeface="Arial" panose="020B0604020202020204" pitchFamily="34" charset="0"/>
              <a:buChar char="•"/>
            </a:pPr>
            <a:endParaRPr lang="ru-RU" dirty="0">
              <a:latin typeface="Roboto" panose="02000000000000000000" pitchFamily="2" charset="0"/>
              <a:ea typeface="Roboto" panose="02000000000000000000" pitchFamily="2" charset="0"/>
              <a:cs typeface="Roboto" panose="02000000000000000000" pitchFamily="2" charset="0"/>
            </a:endParaRPr>
          </a:p>
          <a:p>
            <a:r>
              <a:rPr lang="ru-RU" b="1" dirty="0">
                <a:latin typeface="Roboto" panose="02000000000000000000" pitchFamily="2" charset="0"/>
                <a:ea typeface="Roboto" panose="02000000000000000000" pitchFamily="2" charset="0"/>
                <a:cs typeface="Roboto" panose="02000000000000000000" pitchFamily="2" charset="0"/>
              </a:rPr>
              <a:t>Направления дальнейшей работы:</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Проведение физических экспериментов для валидации и калибровки модели.</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Расширение модели (учет износа электрода, свойств диэлектрика, сложной геометрии кратера).</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Развитие симулятора (GUI, интерактивность).</a:t>
            </a:r>
          </a:p>
          <a:p>
            <a:pPr marL="285750" indent="-285750">
              <a:buFont typeface="Arial" panose="020B0604020202020204" pitchFamily="34" charset="0"/>
              <a:buChar char="•"/>
            </a:pPr>
            <a:r>
              <a:rPr lang="ru-RU" dirty="0">
                <a:latin typeface="Roboto" panose="02000000000000000000" pitchFamily="2" charset="0"/>
                <a:ea typeface="Roboto" panose="02000000000000000000" pitchFamily="2" charset="0"/>
                <a:cs typeface="Roboto" panose="02000000000000000000" pitchFamily="2" charset="0"/>
              </a:rPr>
              <a:t>Исследование стохастических аспектов.</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3" name="Номер слайда 2">
            <a:extLst>
              <a:ext uri="{FF2B5EF4-FFF2-40B4-BE49-F238E27FC236}">
                <a16:creationId xmlns:a16="http://schemas.microsoft.com/office/drawing/2014/main" id="{7C37012C-2FBB-A70E-90D8-2F79FA7E2DE0}"/>
              </a:ext>
            </a:extLst>
          </p:cNvPr>
          <p:cNvSpPr>
            <a:spLocks noGrp="1"/>
          </p:cNvSpPr>
          <p:nvPr>
            <p:ph type="sldNum" sz="quarter" idx="12"/>
          </p:nvPr>
        </p:nvSpPr>
        <p:spPr/>
        <p:txBody>
          <a:bodyPr/>
          <a:lstStyle/>
          <a:p>
            <a:pPr>
              <a:defRPr/>
            </a:pPr>
            <a:fld id="{F5407871-9FBF-4BBB-895A-2502942BAC5D}" type="slidenum">
              <a:rPr lang="ru-RU" smtClean="0"/>
              <a:t>10</a:t>
            </a:fld>
            <a:endParaRPr lang="ru-RU"/>
          </a:p>
        </p:txBody>
      </p:sp>
    </p:spTree>
    <p:extLst>
      <p:ext uri="{BB962C8B-B14F-4D97-AF65-F5344CB8AC3E}">
        <p14:creationId xmlns:p14="http://schemas.microsoft.com/office/powerpoint/2010/main" val="228802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rgbClr val="81818B"/>
        </a:solidFill>
        <a:effectLst/>
      </p:bgPr>
    </p:bg>
    <p:spTree>
      <p:nvGrpSpPr>
        <p:cNvPr id="1" name="">
          <a:extLst>
            <a:ext uri="{FF2B5EF4-FFF2-40B4-BE49-F238E27FC236}">
              <a16:creationId xmlns:a16="http://schemas.microsoft.com/office/drawing/2014/main" id="{9E3C9AB7-7A03-69DF-DC3F-904F113F48AE}"/>
            </a:ext>
          </a:extLst>
        </p:cNvPr>
        <p:cNvGrpSpPr/>
        <p:nvPr/>
      </p:nvGrpSpPr>
      <p:grpSpPr bwMode="auto">
        <a:xfrm>
          <a:off x="0" y="0"/>
          <a:ext cx="0" cy="0"/>
          <a:chOff x="0" y="0"/>
          <a:chExt cx="0" cy="0"/>
        </a:xfrm>
      </p:grpSpPr>
      <p:sp>
        <p:nvSpPr>
          <p:cNvPr id="6" name="TextBox 16">
            <a:extLst>
              <a:ext uri="{FF2B5EF4-FFF2-40B4-BE49-F238E27FC236}">
                <a16:creationId xmlns:a16="http://schemas.microsoft.com/office/drawing/2014/main" id="{DFEE5E99-6DE3-78DF-7780-6816AA826D42}"/>
              </a:ext>
            </a:extLst>
          </p:cNvPr>
          <p:cNvSpPr>
            <a:spLocks/>
          </p:cNvSpPr>
          <p:nvPr/>
        </p:nvSpPr>
        <p:spPr bwMode="auto">
          <a:xfrm>
            <a:off x="7517004" y="5846324"/>
            <a:ext cx="4427795" cy="523220"/>
          </a:xfrm>
          <a:prstGeom prst="rect">
            <a:avLst/>
          </a:prstGeom>
          <a:noFill/>
        </p:spPr>
        <p:txBody>
          <a:bodyPr wrap="square" rtlCol="0">
            <a:spAutoFit/>
          </a:bodyPr>
          <a:lstStyle/>
          <a:p>
            <a:pPr lvl="0">
              <a:spcBef>
                <a:spcPts val="0"/>
              </a:spcBef>
              <a:defRPr/>
            </a:pPr>
            <a:r>
              <a:rPr lang="ru-RU" sz="1400" b="1" dirty="0">
                <a:solidFill>
                  <a:schemeClr val="bg1"/>
                </a:solidFill>
                <a:latin typeface="Roboto Medium"/>
                <a:cs typeface="Arial"/>
              </a:rPr>
              <a:t>Докладчик: </a:t>
            </a:r>
            <a:br>
              <a:rPr lang="ru-RU" sz="1400" b="1" dirty="0">
                <a:solidFill>
                  <a:schemeClr val="bg1"/>
                </a:solidFill>
                <a:latin typeface="Roboto Medium"/>
                <a:cs typeface="Arial"/>
              </a:rPr>
            </a:br>
            <a:r>
              <a:rPr lang="ru-RU" sz="1400" b="1" dirty="0">
                <a:solidFill>
                  <a:schemeClr val="bg1"/>
                </a:solidFill>
                <a:latin typeface="Roboto Medium"/>
                <a:cs typeface="Arial"/>
              </a:rPr>
              <a:t>Мехоношин В.А., студент гр. РИС-24-1м</a:t>
            </a:r>
            <a:endParaRPr dirty="0"/>
          </a:p>
        </p:txBody>
      </p:sp>
      <p:sp>
        <p:nvSpPr>
          <p:cNvPr id="9" name="TextBox 17">
            <a:extLst>
              <a:ext uri="{FF2B5EF4-FFF2-40B4-BE49-F238E27FC236}">
                <a16:creationId xmlns:a16="http://schemas.microsoft.com/office/drawing/2014/main" id="{69ACCF5B-768A-C387-9CE4-11FFEDB81CAD}"/>
              </a:ext>
            </a:extLst>
          </p:cNvPr>
          <p:cNvSpPr>
            <a:spLocks/>
          </p:cNvSpPr>
          <p:nvPr/>
        </p:nvSpPr>
        <p:spPr bwMode="auto">
          <a:xfrm>
            <a:off x="335360" y="3095953"/>
            <a:ext cx="9721080" cy="1384995"/>
          </a:xfrm>
          <a:prstGeom prst="rect">
            <a:avLst/>
          </a:prstGeom>
          <a:noFill/>
        </p:spPr>
        <p:txBody>
          <a:bodyPr wrap="square" rtlCol="0">
            <a:spAutoFit/>
          </a:bodyPr>
          <a:lstStyle/>
          <a:p>
            <a:pPr>
              <a:defRPr/>
            </a:pPr>
            <a:r>
              <a:rPr lang="ru-RU" sz="2800" b="1" dirty="0">
                <a:solidFill>
                  <a:schemeClr val="bg1"/>
                </a:solidFill>
                <a:latin typeface="Roboto Medium"/>
              </a:rPr>
              <a:t>Создание математической модели процесса электроэрозионной обработки для симулятора электроэрозионного станка</a:t>
            </a:r>
            <a:endParaRPr lang="ru-RU" dirty="0">
              <a:solidFill>
                <a:schemeClr val="bg1"/>
              </a:solidFill>
              <a:latin typeface="Roboto" panose="02000000000000000000" pitchFamily="2" charset="0"/>
              <a:ea typeface="Roboto" panose="02000000000000000000" pitchFamily="2" charset="0"/>
              <a:cs typeface="Roboto"/>
            </a:endParaRPr>
          </a:p>
        </p:txBody>
      </p:sp>
      <p:pic>
        <p:nvPicPr>
          <p:cNvPr id="10" name="Рисунок 9">
            <a:extLst>
              <a:ext uri="{FF2B5EF4-FFF2-40B4-BE49-F238E27FC236}">
                <a16:creationId xmlns:a16="http://schemas.microsoft.com/office/drawing/2014/main" id="{62B3CEC7-0CE3-605C-2BC3-A2E236F98E12}"/>
              </a:ext>
            </a:extLst>
          </p:cNvPr>
          <p:cNvPicPr>
            <a:picLocks noChangeAspect="1"/>
          </p:cNvPicPr>
          <p:nvPr/>
        </p:nvPicPr>
        <p:blipFill>
          <a:blip r:embed="rId2"/>
          <a:stretch/>
        </p:blipFill>
        <p:spPr bwMode="auto">
          <a:xfrm>
            <a:off x="407369" y="332656"/>
            <a:ext cx="2160240" cy="548939"/>
          </a:xfrm>
          <a:prstGeom prst="rect">
            <a:avLst/>
          </a:prstGeom>
        </p:spPr>
      </p:pic>
      <p:sp>
        <p:nvSpPr>
          <p:cNvPr id="2" name="Номер слайда 1">
            <a:extLst>
              <a:ext uri="{FF2B5EF4-FFF2-40B4-BE49-F238E27FC236}">
                <a16:creationId xmlns:a16="http://schemas.microsoft.com/office/drawing/2014/main" id="{F1102B43-94E4-CA97-F62E-30B2975D26AE}"/>
              </a:ext>
            </a:extLst>
          </p:cNvPr>
          <p:cNvSpPr>
            <a:spLocks noGrp="1"/>
          </p:cNvSpPr>
          <p:nvPr>
            <p:ph type="sldNum" sz="quarter" idx="12"/>
          </p:nvPr>
        </p:nvSpPr>
        <p:spPr/>
        <p:txBody>
          <a:bodyPr/>
          <a:lstStyle/>
          <a:p>
            <a:pPr>
              <a:defRPr/>
            </a:pPr>
            <a:fld id="{F5407871-9FBF-4BBB-895A-2502942BAC5D}" type="slidenum">
              <a:rPr lang="ru-RU" smtClean="0"/>
              <a:t>11</a:t>
            </a:fld>
            <a:endParaRPr lang="ru-RU"/>
          </a:p>
        </p:txBody>
      </p:sp>
    </p:spTree>
    <p:extLst>
      <p:ext uri="{BB962C8B-B14F-4D97-AF65-F5344CB8AC3E}">
        <p14:creationId xmlns:p14="http://schemas.microsoft.com/office/powerpoint/2010/main" val="287877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a:stretch/>
        </p:blipFill>
        <p:spPr bwMode="auto">
          <a:xfrm>
            <a:off x="407369" y="332656"/>
            <a:ext cx="2160240" cy="548939"/>
          </a:xfrm>
          <a:prstGeom prst="rect">
            <a:avLst/>
          </a:prstGeom>
        </p:spPr>
      </p:pic>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35F378EA-C2C0-5D8C-F90F-0EB98CBE2031}"/>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Объект, предмет и цель</a:t>
            </a:r>
          </a:p>
        </p:txBody>
      </p:sp>
      <p:sp>
        <p:nvSpPr>
          <p:cNvPr id="5" name="TextBox 4">
            <a:extLst>
              <a:ext uri="{FF2B5EF4-FFF2-40B4-BE49-F238E27FC236}">
                <a16:creationId xmlns:a16="http://schemas.microsoft.com/office/drawing/2014/main" id="{ABB483A4-1019-48C2-41ED-8B055BB4DDBC}"/>
              </a:ext>
            </a:extLst>
          </p:cNvPr>
          <p:cNvSpPr txBox="1"/>
          <p:nvPr/>
        </p:nvSpPr>
        <p:spPr>
          <a:xfrm>
            <a:off x="695400" y="1268760"/>
            <a:ext cx="10873208" cy="2954655"/>
          </a:xfrm>
          <a:prstGeom prst="rect">
            <a:avLst/>
          </a:prstGeom>
          <a:noFill/>
        </p:spPr>
        <p:txBody>
          <a:bodyPr wrap="square">
            <a:spAutoFit/>
          </a:bodyPr>
          <a:lstStyle/>
          <a:p>
            <a:pPr indent="450215" algn="just">
              <a:lnSpc>
                <a:spcPct val="150000"/>
              </a:lnSpc>
            </a:pPr>
            <a:r>
              <a:rPr lang="ru-RU" sz="1800" b="1" dirty="0">
                <a:effectLst/>
                <a:latin typeface="Roboto" panose="02000000000000000000" pitchFamily="2" charset="0"/>
                <a:ea typeface="Roboto" panose="02000000000000000000" pitchFamily="2" charset="0"/>
                <a:cs typeface="Roboto" panose="02000000000000000000" pitchFamily="2" charset="0"/>
              </a:rPr>
              <a:t>Объект исследования </a:t>
            </a:r>
            <a:r>
              <a:rPr lang="ru-RU" sz="1800" dirty="0">
                <a:effectLst/>
                <a:latin typeface="Roboto" panose="02000000000000000000" pitchFamily="2" charset="0"/>
                <a:ea typeface="Roboto" panose="02000000000000000000" pitchFamily="2" charset="0"/>
                <a:cs typeface="Roboto" panose="02000000000000000000" pitchFamily="2" charset="0"/>
              </a:rPr>
              <a:t>– объектом исследования является процесс электроэрозионной обработки, включая оборудование, используемое для этой цели, и методы, которые можно использовать для его моделирования в виртуальной среде.</a:t>
            </a:r>
          </a:p>
          <a:p>
            <a:pPr indent="450215" algn="just">
              <a:lnSpc>
                <a:spcPct val="150000"/>
              </a:lnSpc>
            </a:pPr>
            <a:r>
              <a:rPr lang="ru-RU" sz="1800" b="1" dirty="0">
                <a:effectLst/>
                <a:latin typeface="Roboto" panose="02000000000000000000" pitchFamily="2" charset="0"/>
                <a:ea typeface="Roboto" panose="02000000000000000000" pitchFamily="2" charset="0"/>
                <a:cs typeface="Roboto" panose="02000000000000000000" pitchFamily="2" charset="0"/>
              </a:rPr>
              <a:t>Предмет исследования </a:t>
            </a:r>
            <a:r>
              <a:rPr lang="ru-RU" sz="1800" dirty="0">
                <a:effectLst/>
                <a:latin typeface="Roboto" panose="02000000000000000000" pitchFamily="2" charset="0"/>
                <a:ea typeface="Roboto" panose="02000000000000000000" pitchFamily="2" charset="0"/>
                <a:cs typeface="Roboto" panose="02000000000000000000" pitchFamily="2" charset="0"/>
              </a:rPr>
              <a:t>– предметом исследования является разработка алгоритмов и моделей, необходимых для создания реалистичного симулятора электроэрозионного станка.</a:t>
            </a:r>
          </a:p>
          <a:p>
            <a:pPr indent="449580" algn="just">
              <a:lnSpc>
                <a:spcPct val="150000"/>
              </a:lnSpc>
            </a:pPr>
            <a:r>
              <a:rPr lang="ru-RU" sz="1800" b="1" dirty="0">
                <a:effectLst/>
                <a:latin typeface="Roboto" panose="02000000000000000000" pitchFamily="2" charset="0"/>
                <a:ea typeface="Roboto" panose="02000000000000000000" pitchFamily="2" charset="0"/>
                <a:cs typeface="Roboto" panose="02000000000000000000" pitchFamily="2" charset="0"/>
              </a:rPr>
              <a:t>Цель работы</a:t>
            </a:r>
            <a:r>
              <a:rPr lang="ru-RU" sz="1800" dirty="0">
                <a:effectLst/>
                <a:latin typeface="Roboto" panose="02000000000000000000" pitchFamily="2" charset="0"/>
                <a:ea typeface="Roboto" panose="02000000000000000000" pitchFamily="2" charset="0"/>
                <a:cs typeface="Roboto" panose="02000000000000000000" pitchFamily="2" charset="0"/>
              </a:rPr>
              <a:t> – реализация упрощенно модели, позволяющей симулировать процесс удаления материала с заготовки</a:t>
            </a:r>
            <a:r>
              <a:rPr lang="ru-RU" dirty="0">
                <a:latin typeface="Roboto" panose="02000000000000000000" pitchFamily="2" charset="0"/>
                <a:ea typeface="Roboto" panose="02000000000000000000" pitchFamily="2" charset="0"/>
                <a:cs typeface="Roboto" panose="02000000000000000000" pitchFamily="2" charset="0"/>
              </a:rPr>
              <a:t> с учетом требований о работе симулятора в реальном времени</a:t>
            </a:r>
            <a:r>
              <a:rPr lang="ru-RU" sz="1800" dirty="0">
                <a:effectLst/>
                <a:latin typeface="Roboto" panose="02000000000000000000" pitchFamily="2" charset="0"/>
                <a:ea typeface="Roboto" panose="02000000000000000000" pitchFamily="2" charset="0"/>
                <a:cs typeface="Roboto" panose="02000000000000000000" pitchFamily="2" charset="0"/>
              </a:rPr>
              <a:t>.</a:t>
            </a:r>
          </a:p>
        </p:txBody>
      </p:sp>
      <p:sp>
        <p:nvSpPr>
          <p:cNvPr id="3" name="Номер слайда 2">
            <a:extLst>
              <a:ext uri="{FF2B5EF4-FFF2-40B4-BE49-F238E27FC236}">
                <a16:creationId xmlns:a16="http://schemas.microsoft.com/office/drawing/2014/main" id="{C96167F5-37DC-A383-C092-EE31CB7743A3}"/>
              </a:ext>
            </a:extLst>
          </p:cNvPr>
          <p:cNvSpPr>
            <a:spLocks noGrp="1"/>
          </p:cNvSpPr>
          <p:nvPr>
            <p:ph type="sldNum" sz="quarter" idx="12"/>
          </p:nvPr>
        </p:nvSpPr>
        <p:spPr/>
        <p:txBody>
          <a:bodyPr/>
          <a:lstStyle/>
          <a:p>
            <a:pPr>
              <a:defRPr/>
            </a:pPr>
            <a:fld id="{F5407871-9FBF-4BBB-895A-2502942BAC5D}" type="slidenum">
              <a:rPr lang="ru-RU" smtClean="0"/>
              <a:t>2</a:t>
            </a:fld>
            <a:endParaRPr lang="ru-RU"/>
          </a:p>
        </p:txBody>
      </p:sp>
    </p:spTree>
    <p:extLst>
      <p:ext uri="{BB962C8B-B14F-4D97-AF65-F5344CB8AC3E}">
        <p14:creationId xmlns:p14="http://schemas.microsoft.com/office/powerpoint/2010/main" val="199017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9F47D-26DE-7E90-A1EA-D69A108F7595}"/>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CFF81908-FCAA-E89C-C018-CB66E92779AA}"/>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96A63B20-D10A-31BE-B74F-76866780D6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E8AEBF90-FF88-EB48-4ECF-4817EBD40FCB}"/>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Задачи</a:t>
            </a:r>
          </a:p>
        </p:txBody>
      </p:sp>
      <p:sp>
        <p:nvSpPr>
          <p:cNvPr id="5" name="TextBox 4">
            <a:extLst>
              <a:ext uri="{FF2B5EF4-FFF2-40B4-BE49-F238E27FC236}">
                <a16:creationId xmlns:a16="http://schemas.microsoft.com/office/drawing/2014/main" id="{070BA704-0BFB-F371-E245-E0F863F61FBE}"/>
              </a:ext>
            </a:extLst>
          </p:cNvPr>
          <p:cNvSpPr txBox="1"/>
          <p:nvPr/>
        </p:nvSpPr>
        <p:spPr>
          <a:xfrm>
            <a:off x="695400" y="1268760"/>
            <a:ext cx="10873208" cy="2954655"/>
          </a:xfrm>
          <a:prstGeom prst="rect">
            <a:avLst/>
          </a:prstGeom>
          <a:noFill/>
        </p:spPr>
        <p:txBody>
          <a:bodyPr wrap="square">
            <a:spAutoFit/>
          </a:bodyPr>
          <a:lstStyle/>
          <a:p>
            <a:pPr algn="just">
              <a:lnSpc>
                <a:spcPct val="150000"/>
              </a:lnSpc>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Для достижения поставленной цели необходимо решить следующие </a:t>
            </a:r>
            <a:r>
              <a:rPr lang="ru-RU" sz="1800" b="1" dirty="0">
                <a:effectLst/>
                <a:latin typeface="Roboto" panose="02000000000000000000" pitchFamily="2" charset="0"/>
                <a:ea typeface="Roboto" panose="02000000000000000000" pitchFamily="2" charset="0"/>
                <a:cs typeface="Roboto" panose="02000000000000000000" pitchFamily="2" charset="0"/>
              </a:rPr>
              <a:t>задачи</a:t>
            </a:r>
            <a:r>
              <a:rPr lang="ru-RU" sz="1800" dirty="0">
                <a:effectLst/>
                <a:latin typeface="Roboto" panose="02000000000000000000" pitchFamily="2" charset="0"/>
                <a:ea typeface="Roboto" panose="02000000000000000000" pitchFamily="2" charset="0"/>
                <a:cs typeface="Roboto" panose="02000000000000000000" pitchFamily="2" charset="0"/>
              </a:rPr>
              <a:t>:</a:t>
            </a:r>
          </a:p>
          <a:p>
            <a:pPr marL="342900" lvl="0" indent="-342900" algn="just">
              <a:lnSpc>
                <a:spcPct val="150000"/>
              </a:lnSpc>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Проанализировать существующие подходы к моделированию процесса электроэрозионной обработки;</a:t>
            </a:r>
          </a:p>
          <a:p>
            <a:pPr marL="342900" lvl="0" indent="-342900" algn="just">
              <a:lnSpc>
                <a:spcPct val="150000"/>
              </a:lnSpc>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Разработать математическую модель процесса электроэрозионного прошивания микроотверстий;</a:t>
            </a:r>
          </a:p>
          <a:p>
            <a:pPr marL="342900" lvl="0" indent="-342900" algn="just">
              <a:lnSpc>
                <a:spcPct val="150000"/>
              </a:lnSpc>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Создать программное обеспечение для реализации разработанной модели;</a:t>
            </a:r>
          </a:p>
          <a:p>
            <a:pPr marL="342900" lvl="0" indent="-342900" algn="just">
              <a:lnSpc>
                <a:spcPct val="150000"/>
              </a:lnSpc>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Провести экспериментальные исследования для проверки адекватности модели.</a:t>
            </a:r>
          </a:p>
        </p:txBody>
      </p:sp>
      <p:sp>
        <p:nvSpPr>
          <p:cNvPr id="3" name="Номер слайда 2">
            <a:extLst>
              <a:ext uri="{FF2B5EF4-FFF2-40B4-BE49-F238E27FC236}">
                <a16:creationId xmlns:a16="http://schemas.microsoft.com/office/drawing/2014/main" id="{979062A2-7B1E-4577-D60B-2245ADB3CD3F}"/>
              </a:ext>
            </a:extLst>
          </p:cNvPr>
          <p:cNvSpPr>
            <a:spLocks noGrp="1"/>
          </p:cNvSpPr>
          <p:nvPr>
            <p:ph type="sldNum" sz="quarter" idx="12"/>
          </p:nvPr>
        </p:nvSpPr>
        <p:spPr/>
        <p:txBody>
          <a:bodyPr/>
          <a:lstStyle/>
          <a:p>
            <a:pPr>
              <a:defRPr/>
            </a:pPr>
            <a:fld id="{F5407871-9FBF-4BBB-895A-2502942BAC5D}" type="slidenum">
              <a:rPr lang="ru-RU" smtClean="0"/>
              <a:t>3</a:t>
            </a:fld>
            <a:endParaRPr lang="ru-RU"/>
          </a:p>
        </p:txBody>
      </p:sp>
    </p:spTree>
    <p:extLst>
      <p:ext uri="{BB962C8B-B14F-4D97-AF65-F5344CB8AC3E}">
        <p14:creationId xmlns:p14="http://schemas.microsoft.com/office/powerpoint/2010/main" val="343896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FC119-EFFC-E7FC-7D10-69C38086CE18}"/>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F44220BC-C7CA-E87E-CC0F-A2931BA8EAE4}"/>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5E5A886A-AFFC-9AA1-F4E4-39E1A038F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00B327F3-DEA3-E0DC-5719-7349BD66EAD8}"/>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Электроэрозионная обработка</a:t>
            </a:r>
          </a:p>
        </p:txBody>
      </p:sp>
      <p:pic>
        <p:nvPicPr>
          <p:cNvPr id="3" name="Рисунок 2">
            <a:extLst>
              <a:ext uri="{FF2B5EF4-FFF2-40B4-BE49-F238E27FC236}">
                <a16:creationId xmlns:a16="http://schemas.microsoft.com/office/drawing/2014/main" id="{7B880BB2-11C0-E949-7CA3-5DFF78A7DA10}"/>
              </a:ext>
            </a:extLst>
          </p:cNvPr>
          <p:cNvPicPr>
            <a:picLocks noChangeAspect="1"/>
          </p:cNvPicPr>
          <p:nvPr/>
        </p:nvPicPr>
        <p:blipFill>
          <a:blip r:embed="rId5"/>
          <a:stretch>
            <a:fillRect/>
          </a:stretch>
        </p:blipFill>
        <p:spPr>
          <a:xfrm>
            <a:off x="2801274" y="716751"/>
            <a:ext cx="6589452" cy="5424497"/>
          </a:xfrm>
          <a:prstGeom prst="rect">
            <a:avLst/>
          </a:prstGeom>
        </p:spPr>
      </p:pic>
      <p:sp>
        <p:nvSpPr>
          <p:cNvPr id="5" name="TextBox 4">
            <a:extLst>
              <a:ext uri="{FF2B5EF4-FFF2-40B4-BE49-F238E27FC236}">
                <a16:creationId xmlns:a16="http://schemas.microsoft.com/office/drawing/2014/main" id="{2846B534-AA3D-73B5-4995-9AEC3F2B9BF4}"/>
              </a:ext>
            </a:extLst>
          </p:cNvPr>
          <p:cNvSpPr txBox="1"/>
          <p:nvPr/>
        </p:nvSpPr>
        <p:spPr>
          <a:xfrm>
            <a:off x="3791744" y="6105631"/>
            <a:ext cx="5454966" cy="369332"/>
          </a:xfrm>
          <a:prstGeom prst="rect">
            <a:avLst/>
          </a:prstGeom>
          <a:noFill/>
        </p:spPr>
        <p:txBody>
          <a:bodyPr wrap="square" rtlCol="0">
            <a:spAutoFit/>
          </a:bodyPr>
          <a:lstStyle/>
          <a:p>
            <a:r>
              <a:rPr lang="ru-RU" dirty="0"/>
              <a:t>Обобщенная модель электроэрозионной обработки</a:t>
            </a:r>
          </a:p>
        </p:txBody>
      </p:sp>
      <p:sp>
        <p:nvSpPr>
          <p:cNvPr id="6" name="Номер слайда 5">
            <a:extLst>
              <a:ext uri="{FF2B5EF4-FFF2-40B4-BE49-F238E27FC236}">
                <a16:creationId xmlns:a16="http://schemas.microsoft.com/office/drawing/2014/main" id="{4085FF59-CF2F-350A-54DB-4873C9020175}"/>
              </a:ext>
            </a:extLst>
          </p:cNvPr>
          <p:cNvSpPr>
            <a:spLocks noGrp="1"/>
          </p:cNvSpPr>
          <p:nvPr>
            <p:ph type="sldNum" sz="quarter" idx="12"/>
          </p:nvPr>
        </p:nvSpPr>
        <p:spPr/>
        <p:txBody>
          <a:bodyPr/>
          <a:lstStyle/>
          <a:p>
            <a:pPr>
              <a:defRPr/>
            </a:pPr>
            <a:fld id="{F5407871-9FBF-4BBB-895A-2502942BAC5D}" type="slidenum">
              <a:rPr lang="ru-RU" smtClean="0"/>
              <a:t>4</a:t>
            </a:fld>
            <a:endParaRPr lang="ru-RU"/>
          </a:p>
        </p:txBody>
      </p:sp>
    </p:spTree>
    <p:extLst>
      <p:ext uri="{BB962C8B-B14F-4D97-AF65-F5344CB8AC3E}">
        <p14:creationId xmlns:p14="http://schemas.microsoft.com/office/powerpoint/2010/main" val="143174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A6D19-5B2B-D102-BB97-B901246F3037}"/>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817DBA7E-C062-8DE1-1D3D-63FBF4AD0FC3}"/>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DB35E24F-8D3A-0A42-EB0E-D296797A1E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57CD9C0D-D2C0-D31F-DDFC-B0F0C1CA2124}"/>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Метод моделирования процесса эрозии</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AD46FD-F1DC-81FA-F7BE-62F551F21FBB}"/>
                  </a:ext>
                </a:extLst>
              </p:cNvPr>
              <p:cNvSpPr txBox="1"/>
              <p:nvPr/>
            </p:nvSpPr>
            <p:spPr>
              <a:xfrm>
                <a:off x="695400" y="1268760"/>
                <a:ext cx="10873208" cy="5931560"/>
              </a:xfrm>
              <a:prstGeom prst="rect">
                <a:avLst/>
              </a:prstGeom>
              <a:noFill/>
            </p:spPr>
            <p:txBody>
              <a:bodyPr wrap="square">
                <a:spAutoFit/>
              </a:bodyPr>
              <a:lstStyle/>
              <a:p>
                <a:pPr indent="450215" algn="just">
                  <a:lnSpc>
                    <a:spcPct val="150000"/>
                  </a:lnSpc>
                  <a:buNone/>
                </a:pPr>
                <a:r>
                  <a:rPr lang="ru-RU" sz="1200" dirty="0">
                    <a:effectLst/>
                    <a:latin typeface="Roboto" panose="02000000000000000000" pitchFamily="2" charset="0"/>
                    <a:ea typeface="Roboto" panose="02000000000000000000" pitchFamily="2" charset="0"/>
                    <a:cs typeface="Roboto" panose="02000000000000000000" pitchFamily="2" charset="0"/>
                  </a:rPr>
                  <a:t>Объем материала (ΔV), удаляемого за один импульс, рассчитывается по формуле, связывающей энергию, пошедшую на удаление, с теплофизическими свойствами материала и энергией, необходимой для его нагрева, плавления и испарения:</a:t>
                </a:r>
              </a:p>
              <a:p>
                <a:pPr indent="450215" algn="ctr">
                  <a:lnSpc>
                    <a:spcPct val="150000"/>
                  </a:lnSpc>
                  <a:buNone/>
                </a:pPr>
                <a14:m>
                  <m:oMath xmlns:m="http://schemas.openxmlformats.org/officeDocument/2006/math">
                    <m:r>
                      <m:rPr>
                        <m:sty m:val="p"/>
                      </m:rPr>
                      <a:rPr lang="ru-RU" sz="1800">
                        <a:effectLst/>
                        <a:latin typeface="Cambria Math" panose="02040503050406030204" pitchFamily="18" charset="0"/>
                        <a:ea typeface="Times New Roman" panose="02020603050405020304" pitchFamily="18" charset="0"/>
                      </a:rPr>
                      <m:t>Δ</m:t>
                    </m:r>
                    <m:r>
                      <a:rPr lang="ru-RU" sz="1800" i="1">
                        <a:effectLst/>
                        <a:latin typeface="Cambria Math" panose="02040503050406030204" pitchFamily="18" charset="0"/>
                        <a:ea typeface="Times New Roman" panose="02020603050405020304" pitchFamily="18" charset="0"/>
                      </a:rPr>
                      <m:t>𝑉</m:t>
                    </m:r>
                    <m:r>
                      <a:rPr lang="ru-RU" sz="1800" i="1">
                        <a:effectLst/>
                        <a:latin typeface="Cambria Math" panose="02040503050406030204" pitchFamily="18" charset="0"/>
                        <a:ea typeface="Times New Roman" panose="02020603050405020304" pitchFamily="18" charset="0"/>
                      </a:rPr>
                      <m:t>=</m:t>
                    </m:r>
                    <m:f>
                      <m:fPr>
                        <m:ctrlPr>
                          <a:rPr lang="ru-RU" sz="1800" i="1" smtClean="0">
                            <a:effectLst/>
                            <a:latin typeface="Cambria Math" panose="02040503050406030204" pitchFamily="18" charset="0"/>
                            <a:ea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𝐸</m:t>
                            </m:r>
                          </m:e>
                          <m:sub>
                            <m:r>
                              <a:rPr lang="ru-RU" sz="1800" i="1">
                                <a:effectLst/>
                                <a:latin typeface="Cambria Math" panose="02040503050406030204" pitchFamily="18" charset="0"/>
                                <a:ea typeface="Times New Roman" panose="02020603050405020304" pitchFamily="18" charset="0"/>
                              </a:rPr>
                              <m:t>𝑟𝑒𝑚</m:t>
                            </m:r>
                          </m:sub>
                        </m:sSub>
                      </m:num>
                      <m:den>
                        <m:r>
                          <m:rPr>
                            <m:sty m:val="p"/>
                          </m:rPr>
                          <a:rPr lang="ru-RU" sz="1800">
                            <a:effectLst/>
                            <a:latin typeface="Cambria Math" panose="02040503050406030204" pitchFamily="18" charset="0"/>
                            <a:ea typeface="Times New Roman" panose="02020603050405020304" pitchFamily="18" charset="0"/>
                          </a:rPr>
                          <m:t>ρ</m:t>
                        </m:r>
                        <m:r>
                          <a:rPr lang="ru-RU" sz="1800">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r>
                              <m:rPr>
                                <m:sty m:val="p"/>
                              </m:rPr>
                              <a:rPr lang="ru-RU" sz="1800">
                                <a:effectLst/>
                                <a:latin typeface="Cambria Math" panose="02040503050406030204" pitchFamily="18" charset="0"/>
                                <a:ea typeface="Times New Roman" panose="02020603050405020304" pitchFamily="18" charset="0"/>
                              </a:rPr>
                              <m:t>α</m:t>
                            </m:r>
                            <m:r>
                              <a:rPr lang="ru-RU" sz="1800">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𝑟</m:t>
                                </m:r>
                              </m:e>
                              <m:sub>
                                <m:r>
                                  <a:rPr lang="ru-RU" sz="1800" i="1">
                                    <a:effectLst/>
                                    <a:latin typeface="Cambria Math" panose="02040503050406030204" pitchFamily="18" charset="0"/>
                                    <a:ea typeface="Times New Roman" panose="02020603050405020304" pitchFamily="18" charset="0"/>
                                  </a:rPr>
                                  <m:t>𝑣</m:t>
                                </m:r>
                              </m:sub>
                            </m:sSub>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𝐿</m:t>
                                </m:r>
                              </m:e>
                              <m:sub>
                                <m:r>
                                  <a:rPr lang="ru-RU" sz="1800" i="1">
                                    <a:effectLst/>
                                    <a:latin typeface="Cambria Math" panose="02040503050406030204" pitchFamily="18" charset="0"/>
                                    <a:ea typeface="Times New Roman" panose="02020603050405020304" pitchFamily="18" charset="0"/>
                                  </a:rPr>
                                  <m:t>𝑚</m:t>
                                </m:r>
                              </m:sub>
                            </m:sSub>
                            <m:r>
                              <a:rPr lang="ru-RU" sz="1800" i="1">
                                <a:effectLst/>
                                <a:latin typeface="Cambria Math" panose="02040503050406030204" pitchFamily="18" charset="0"/>
                                <a:ea typeface="Times New Roman" panose="02020603050405020304" pitchFamily="18" charset="0"/>
                              </a:rPr>
                              <m:t>+</m:t>
                            </m:r>
                            <m:r>
                              <m:rPr>
                                <m:sty m:val="p"/>
                              </m:rPr>
                              <a:rPr lang="ru-RU" sz="1800">
                                <a:effectLst/>
                                <a:latin typeface="Cambria Math" panose="02040503050406030204" pitchFamily="18" charset="0"/>
                                <a:ea typeface="Times New Roman" panose="02020603050405020304" pitchFamily="18" charset="0"/>
                              </a:rPr>
                              <m:t>α</m:t>
                            </m:r>
                            <m:r>
                              <a:rPr lang="ru-RU" sz="1800">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𝐶</m:t>
                            </m:r>
                            <m:r>
                              <a:rPr lang="ru-RU" sz="1800">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𝑏</m:t>
                                    </m:r>
                                  </m:sub>
                                </m:sSub>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0</m:t>
                                    </m:r>
                                  </m:sub>
                                </m:sSub>
                              </m:e>
                            </m:d>
                            <m:r>
                              <a:rPr lang="ru-RU" sz="1800" i="1">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r>
                                  <a:rPr lang="ru-RU" sz="1800" i="1">
                                    <a:effectLst/>
                                    <a:latin typeface="Cambria Math" panose="02040503050406030204" pitchFamily="18" charset="0"/>
                                    <a:ea typeface="Times New Roman" panose="02020603050405020304" pitchFamily="18" charset="0"/>
                                  </a:rPr>
                                  <m:t>1−</m:t>
                                </m:r>
                                <m:r>
                                  <m:rPr>
                                    <m:sty m:val="p"/>
                                  </m:rPr>
                                  <a:rPr lang="ru-RU" sz="1800">
                                    <a:effectLst/>
                                    <a:latin typeface="Cambria Math" panose="02040503050406030204" pitchFamily="18" charset="0"/>
                                    <a:ea typeface="Times New Roman" panose="02020603050405020304" pitchFamily="18" charset="0"/>
                                  </a:rPr>
                                  <m:t>α</m:t>
                                </m:r>
                              </m:e>
                            </m:d>
                            <m:r>
                              <a:rPr lang="ru-RU" sz="1800">
                                <a:effectLst/>
                                <a:latin typeface="Cambria Math" panose="02040503050406030204" pitchFamily="18" charset="0"/>
                                <a:ea typeface="Times New Roman" panose="02020603050405020304" pitchFamily="18" charset="0"/>
                              </a:rPr>
                              <m:t>⋅</m:t>
                            </m:r>
                            <m:r>
                              <a:rPr lang="ru-RU" sz="1800" i="1">
                                <a:effectLst/>
                                <a:latin typeface="Cambria Math" panose="02040503050406030204" pitchFamily="18" charset="0"/>
                                <a:ea typeface="Times New Roman" panose="02020603050405020304" pitchFamily="18" charset="0"/>
                              </a:rPr>
                              <m:t>𝐶</m:t>
                            </m:r>
                            <m:r>
                              <a:rPr lang="ru-RU" sz="1800">
                                <a:effectLst/>
                                <a:latin typeface="Cambria Math" panose="02040503050406030204" pitchFamily="18" charset="0"/>
                                <a:ea typeface="Times New Roman" panose="02020603050405020304" pitchFamily="18" charset="0"/>
                              </a:rPr>
                              <m:t>⋅</m:t>
                            </m:r>
                            <m:d>
                              <m:dPr>
                                <m:ctrlPr>
                                  <a:rPr lang="ru-RU" sz="1800" i="1">
                                    <a:effectLst/>
                                    <a:latin typeface="Cambria Math" panose="02040503050406030204" pitchFamily="18" charset="0"/>
                                    <a:ea typeface="Times New Roman" panose="02020603050405020304" pitchFamily="18" charset="0"/>
                                  </a:rPr>
                                </m:ctrlPr>
                              </m:dPr>
                              <m:e>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𝑚</m:t>
                                    </m:r>
                                  </m:sub>
                                </m:sSub>
                                <m:r>
                                  <a:rPr lang="ru-RU" sz="1800" i="1">
                                    <a:effectLst/>
                                    <a:latin typeface="Cambria Math" panose="02040503050406030204" pitchFamily="18" charset="0"/>
                                    <a:ea typeface="Times New Roman" panose="02020603050405020304" pitchFamily="18" charset="0"/>
                                  </a:rPr>
                                  <m:t>−</m:t>
                                </m:r>
                                <m:sSub>
                                  <m:sSubPr>
                                    <m:ctrlPr>
                                      <a:rPr lang="ru-RU" sz="1800" i="1">
                                        <a:effectLst/>
                                        <a:latin typeface="Cambria Math" panose="02040503050406030204" pitchFamily="18" charset="0"/>
                                        <a:ea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rPr>
                                      <m:t>𝑇</m:t>
                                    </m:r>
                                  </m:e>
                                  <m:sub>
                                    <m:r>
                                      <a:rPr lang="ru-RU" sz="1800" i="1">
                                        <a:effectLst/>
                                        <a:latin typeface="Cambria Math" panose="02040503050406030204" pitchFamily="18" charset="0"/>
                                        <a:ea typeface="Times New Roman" panose="02020603050405020304" pitchFamily="18" charset="0"/>
                                      </a:rPr>
                                      <m:t>0</m:t>
                                    </m:r>
                                  </m:sub>
                                </m:sSub>
                              </m:e>
                            </m:d>
                          </m:e>
                        </m:d>
                      </m:den>
                    </m:f>
                    <m:r>
                      <a:rPr lang="ru-RU" sz="1800" i="1">
                        <a:effectLst/>
                        <a:latin typeface="Cambria Math" panose="02040503050406030204" pitchFamily="18" charset="0"/>
                        <a:ea typeface="Times New Roman" panose="02020603050405020304" pitchFamily="18" charset="0"/>
                      </a:rPr>
                      <m:t> </m:t>
                    </m:r>
                  </m:oMath>
                </a14:m>
                <a:r>
                  <a:rPr lang="ru-RU" sz="1800" dirty="0">
                    <a:effectLst/>
                    <a:latin typeface="Roboto" panose="02000000000000000000" pitchFamily="2" charset="0"/>
                    <a:ea typeface="Roboto" panose="02000000000000000000" pitchFamily="2" charset="0"/>
                    <a:cs typeface="Roboto" panose="02000000000000000000" pitchFamily="2" charset="0"/>
                  </a:rPr>
                  <a:t>	             </a:t>
                </a:r>
                <a:endParaRPr lang="ru-RU" sz="1200" dirty="0">
                  <a:effectLst/>
                  <a:latin typeface="Roboto" panose="02000000000000000000" pitchFamily="2" charset="0"/>
                  <a:ea typeface="Roboto" panose="02000000000000000000" pitchFamily="2" charset="0"/>
                  <a:cs typeface="Roboto" panose="02000000000000000000" pitchFamily="2" charset="0"/>
                </a:endParaRPr>
              </a:p>
              <a:p>
                <a:pPr indent="450215" algn="just">
                  <a:lnSpc>
                    <a:spcPct val="150000"/>
                  </a:lnSpc>
                  <a:buNone/>
                </a:pPr>
                <a:r>
                  <a:rPr lang="ru-RU" sz="1200" dirty="0">
                    <a:effectLst/>
                    <a:latin typeface="Roboto" panose="02000000000000000000" pitchFamily="2" charset="0"/>
                    <a:ea typeface="Roboto" panose="02000000000000000000" pitchFamily="2" charset="0"/>
                    <a:cs typeface="Roboto" panose="02000000000000000000" pitchFamily="2" charset="0"/>
                  </a:rPr>
                  <a:t>где:</a:t>
                </a:r>
              </a:p>
              <a:p>
                <a:pPr marL="342900" lvl="0" indent="-342900" algn="just">
                  <a:lnSpc>
                    <a:spcPct val="150000"/>
                  </a:lnSpc>
                  <a:buSzPts val="1000"/>
                  <a:buFont typeface="Symbol" panose="05050102010706020507" pitchFamily="18" charset="2"/>
                  <a:buChar char=""/>
                  <a:tabLst>
                    <a:tab pos="457200" algn="l"/>
                  </a:tabLst>
                </a:pPr>
                <a14:m>
                  <m:oMath xmlns:m="http://schemas.openxmlformats.org/officeDocument/2006/math">
                    <m:sSub>
                      <m:sSubPr>
                        <m:ctrlPr>
                          <a:rPr lang="ru-RU" sz="1200" i="1">
                            <a:effectLst/>
                            <a:latin typeface="Cambria Math" panose="02040503050406030204" pitchFamily="18" charset="0"/>
                            <a:ea typeface="Times New Roman" panose="02020603050405020304" pitchFamily="18" charset="0"/>
                          </a:rPr>
                        </m:ctrlPr>
                      </m:sSubPr>
                      <m:e>
                        <m:r>
                          <a:rPr lang="ru-RU" sz="1200" i="1">
                            <a:effectLst/>
                            <a:latin typeface="Cambria Math" panose="02040503050406030204" pitchFamily="18" charset="0"/>
                            <a:ea typeface="Times New Roman" panose="02020603050405020304" pitchFamily="18" charset="0"/>
                          </a:rPr>
                          <m:t>𝐸</m:t>
                        </m:r>
                      </m:e>
                      <m:sub>
                        <m:r>
                          <a:rPr lang="ru-RU" sz="1200" i="1">
                            <a:effectLst/>
                            <a:latin typeface="Cambria Math" panose="02040503050406030204" pitchFamily="18" charset="0"/>
                            <a:ea typeface="Times New Roman" panose="02020603050405020304" pitchFamily="18" charset="0"/>
                          </a:rPr>
                          <m:t>𝑟𝑒𝑚</m:t>
                        </m:r>
                      </m:sub>
                    </m:sSub>
                    <m:r>
                      <a:rPr lang="ru-RU" sz="1200" i="1">
                        <a:effectLst/>
                        <a:latin typeface="Cambria Math" panose="02040503050406030204" pitchFamily="18" charset="0"/>
                        <a:ea typeface="Times New Roman" panose="02020603050405020304" pitchFamily="18" charset="0"/>
                      </a:rPr>
                      <m:t>=</m:t>
                    </m:r>
                    <m:sSub>
                      <m:sSubPr>
                        <m:ctrlPr>
                          <a:rPr lang="ru-RU" sz="1200" i="1">
                            <a:effectLst/>
                            <a:latin typeface="Cambria Math" panose="02040503050406030204" pitchFamily="18" charset="0"/>
                            <a:ea typeface="Times New Roman" panose="02020603050405020304" pitchFamily="18" charset="0"/>
                          </a:rPr>
                        </m:ctrlPr>
                      </m:sSubPr>
                      <m:e>
                        <m:r>
                          <a:rPr lang="ru-RU" sz="1200" i="1">
                            <a:effectLst/>
                            <a:latin typeface="Cambria Math" panose="02040503050406030204" pitchFamily="18" charset="0"/>
                            <a:ea typeface="Times New Roman" panose="02020603050405020304" pitchFamily="18" charset="0"/>
                          </a:rPr>
                          <m:t>𝐶</m:t>
                        </m:r>
                      </m:e>
                      <m:sub>
                        <m:r>
                          <a:rPr lang="ru-RU" sz="1200" i="1">
                            <a:effectLst/>
                            <a:latin typeface="Cambria Math" panose="02040503050406030204" pitchFamily="18" charset="0"/>
                            <a:ea typeface="Times New Roman" panose="02020603050405020304" pitchFamily="18" charset="0"/>
                          </a:rPr>
                          <m:t>𝑎</m:t>
                        </m:r>
                      </m:sub>
                    </m:sSub>
                    <m:r>
                      <a:rPr lang="ru-RU" sz="1200">
                        <a:effectLst/>
                        <a:latin typeface="Cambria Math" panose="02040503050406030204" pitchFamily="18" charset="0"/>
                        <a:ea typeface="Times New Roman" panose="02020603050405020304" pitchFamily="18" charset="0"/>
                      </a:rPr>
                      <m:t>⋅</m:t>
                    </m:r>
                    <m:r>
                      <a:rPr lang="ru-RU" sz="1200" i="1">
                        <a:effectLst/>
                        <a:latin typeface="Cambria Math" panose="02040503050406030204" pitchFamily="18" charset="0"/>
                        <a:ea typeface="Times New Roman" panose="02020603050405020304" pitchFamily="18" charset="0"/>
                      </a:rPr>
                      <m:t>𝑈</m:t>
                    </m:r>
                    <m:r>
                      <a:rPr lang="ru-RU" sz="1200">
                        <a:effectLst/>
                        <a:latin typeface="Cambria Math" panose="02040503050406030204" pitchFamily="18" charset="0"/>
                        <a:ea typeface="Times New Roman" panose="02020603050405020304" pitchFamily="18" charset="0"/>
                      </a:rPr>
                      <m:t>⋅</m:t>
                    </m:r>
                    <m:r>
                      <a:rPr lang="ru-RU" sz="1200" i="1">
                        <a:effectLst/>
                        <a:latin typeface="Cambria Math" panose="02040503050406030204" pitchFamily="18" charset="0"/>
                        <a:ea typeface="Times New Roman" panose="02020603050405020304" pitchFamily="18" charset="0"/>
                      </a:rPr>
                      <m:t>𝐼</m:t>
                    </m:r>
                    <m:r>
                      <a:rPr lang="ru-RU" sz="1200">
                        <a:effectLst/>
                        <a:latin typeface="Cambria Math" panose="02040503050406030204" pitchFamily="18" charset="0"/>
                        <a:ea typeface="Times New Roman" panose="02020603050405020304" pitchFamily="18" charset="0"/>
                      </a:rPr>
                      <m:t>⋅</m:t>
                    </m:r>
                    <m:sSub>
                      <m:sSubPr>
                        <m:ctrlPr>
                          <a:rPr lang="ru-RU" sz="1200" i="1">
                            <a:effectLst/>
                            <a:latin typeface="Cambria Math" panose="02040503050406030204" pitchFamily="18" charset="0"/>
                            <a:ea typeface="Times New Roman" panose="02020603050405020304" pitchFamily="18" charset="0"/>
                          </a:rPr>
                        </m:ctrlPr>
                      </m:sSubPr>
                      <m:e>
                        <m:r>
                          <a:rPr lang="ru-RU" sz="1200" i="1">
                            <a:effectLst/>
                            <a:latin typeface="Cambria Math" panose="02040503050406030204" pitchFamily="18" charset="0"/>
                            <a:ea typeface="Times New Roman" panose="02020603050405020304" pitchFamily="18" charset="0"/>
                          </a:rPr>
                          <m:t>𝑡</m:t>
                        </m:r>
                      </m:e>
                      <m:sub>
                        <m:r>
                          <a:rPr lang="ru-RU" sz="1200" i="1">
                            <a:effectLst/>
                            <a:latin typeface="Cambria Math" panose="02040503050406030204" pitchFamily="18" charset="0"/>
                            <a:ea typeface="Times New Roman" panose="02020603050405020304" pitchFamily="18" charset="0"/>
                          </a:rPr>
                          <m:t>𝑖</m:t>
                        </m:r>
                      </m:sub>
                    </m:sSub>
                  </m:oMath>
                </a14:m>
                <a:r>
                  <a:rPr lang="ru-RU" sz="1200" dirty="0">
                    <a:effectLst/>
                    <a:latin typeface="Roboto" panose="02000000000000000000" pitchFamily="2" charset="0"/>
                    <a:ea typeface="Roboto" panose="02000000000000000000" pitchFamily="2" charset="0"/>
                    <a:cs typeface="Roboto" panose="02000000000000000000" pitchFamily="2" charset="0"/>
                  </a:rPr>
                  <a:t>​ – энергия, затраченная на удаление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Roboto" panose="02000000000000000000" pitchFamily="2" charset="0"/>
                    <a:ea typeface="Roboto" panose="02000000000000000000" pitchFamily="2" charset="0"/>
                    <a:cs typeface="Roboto" panose="02000000000000000000" pitchFamily="2" charset="0"/>
                  </a:rPr>
                  <a:t>U – напряжение импульса;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Roboto" panose="02000000000000000000" pitchFamily="2" charset="0"/>
                    <a:ea typeface="Roboto" panose="02000000000000000000" pitchFamily="2" charset="0"/>
                    <a:cs typeface="Roboto" panose="02000000000000000000" pitchFamily="2" charset="0"/>
                  </a:rPr>
                  <a:t>I – ток импульса;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Roboto" panose="02000000000000000000" pitchFamily="2" charset="0"/>
                    <a:ea typeface="Roboto" panose="02000000000000000000" pitchFamily="2" charset="0"/>
                    <a:cs typeface="Roboto" panose="02000000000000000000" pitchFamily="2" charset="0"/>
                  </a:rPr>
                  <a:t>t</a:t>
                </a:r>
                <a:r>
                  <a:rPr lang="ru-RU" sz="1200" baseline="-25000" dirty="0" err="1">
                    <a:effectLst/>
                    <a:latin typeface="Roboto" panose="02000000000000000000" pitchFamily="2" charset="0"/>
                    <a:ea typeface="Roboto" panose="02000000000000000000" pitchFamily="2" charset="0"/>
                    <a:cs typeface="Roboto" panose="02000000000000000000" pitchFamily="2" charset="0"/>
                  </a:rPr>
                  <a:t>i</a:t>
                </a:r>
                <a:r>
                  <a:rPr lang="ru-RU" sz="1200" dirty="0">
                    <a:effectLst/>
                    <a:latin typeface="Roboto" panose="02000000000000000000" pitchFamily="2" charset="0"/>
                    <a:ea typeface="Roboto" panose="02000000000000000000" pitchFamily="2" charset="0"/>
                    <a:cs typeface="Roboto" panose="02000000000000000000" pitchFamily="2" charset="0"/>
                  </a:rPr>
                  <a:t>​ – длительность импульса;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Roboto" panose="02000000000000000000" pitchFamily="2" charset="0"/>
                    <a:ea typeface="Roboto" panose="02000000000000000000" pitchFamily="2" charset="0"/>
                    <a:cs typeface="Roboto" panose="02000000000000000000" pitchFamily="2" charset="0"/>
                  </a:rPr>
                  <a:t>C</a:t>
                </a:r>
                <a:r>
                  <a:rPr lang="ru-RU" sz="1200" baseline="-25000" dirty="0" err="1">
                    <a:effectLst/>
                    <a:latin typeface="Roboto" panose="02000000000000000000" pitchFamily="2" charset="0"/>
                    <a:ea typeface="Roboto" panose="02000000000000000000" pitchFamily="2" charset="0"/>
                    <a:cs typeface="Roboto" panose="02000000000000000000" pitchFamily="2" charset="0"/>
                  </a:rPr>
                  <a:t>a</a:t>
                </a:r>
                <a:r>
                  <a:rPr lang="ru-RU" sz="1200" dirty="0">
                    <a:effectLst/>
                    <a:latin typeface="Roboto" panose="02000000000000000000" pitchFamily="2" charset="0"/>
                    <a:ea typeface="Roboto" panose="02000000000000000000" pitchFamily="2" charset="0"/>
                    <a:cs typeface="Roboto" panose="02000000000000000000" pitchFamily="2" charset="0"/>
                  </a:rPr>
                  <a:t>​ – коэффициент использования энергии;</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Roboto" panose="02000000000000000000" pitchFamily="2" charset="0"/>
                    <a:ea typeface="Roboto" panose="02000000000000000000" pitchFamily="2" charset="0"/>
                    <a:cs typeface="Roboto" panose="02000000000000000000" pitchFamily="2" charset="0"/>
                  </a:rPr>
                  <a:t>ρ – плотность материала заготовки;</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Roboto" panose="02000000000000000000" pitchFamily="2" charset="0"/>
                    <a:ea typeface="Roboto" panose="02000000000000000000" pitchFamily="2" charset="0"/>
                    <a:cs typeface="Roboto" panose="02000000000000000000" pitchFamily="2" charset="0"/>
                  </a:rPr>
                  <a:t>r</a:t>
                </a:r>
                <a:r>
                  <a:rPr lang="ru-RU" sz="1200" baseline="-25000" dirty="0" err="1">
                    <a:effectLst/>
                    <a:latin typeface="Roboto" panose="02000000000000000000" pitchFamily="2" charset="0"/>
                    <a:ea typeface="Roboto" panose="02000000000000000000" pitchFamily="2" charset="0"/>
                    <a:cs typeface="Roboto" panose="02000000000000000000" pitchFamily="2" charset="0"/>
                  </a:rPr>
                  <a:t>v</a:t>
                </a:r>
                <a:r>
                  <a:rPr lang="ru-RU" sz="1200" baseline="-25000" dirty="0">
                    <a:effectLst/>
                    <a:latin typeface="Roboto" panose="02000000000000000000" pitchFamily="2" charset="0"/>
                    <a:ea typeface="Roboto" panose="02000000000000000000" pitchFamily="2" charset="0"/>
                    <a:cs typeface="Roboto" panose="02000000000000000000" pitchFamily="2" charset="0"/>
                  </a:rPr>
                  <a:t>​</a:t>
                </a:r>
                <a:r>
                  <a:rPr lang="ru-RU" sz="1200" dirty="0">
                    <a:effectLst/>
                    <a:latin typeface="Roboto" panose="02000000000000000000" pitchFamily="2" charset="0"/>
                    <a:ea typeface="Roboto" panose="02000000000000000000" pitchFamily="2" charset="0"/>
                    <a:cs typeface="Roboto" panose="02000000000000000000" pitchFamily="2" charset="0"/>
                  </a:rPr>
                  <a:t> – теплота испарения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Roboto" panose="02000000000000000000" pitchFamily="2" charset="0"/>
                    <a:ea typeface="Roboto" panose="02000000000000000000" pitchFamily="2" charset="0"/>
                    <a:cs typeface="Roboto" panose="02000000000000000000" pitchFamily="2" charset="0"/>
                  </a:rPr>
                  <a:t>L</a:t>
                </a:r>
                <a:r>
                  <a:rPr lang="ru-RU" sz="1200" baseline="-25000" dirty="0" err="1">
                    <a:effectLst/>
                    <a:latin typeface="Roboto" panose="02000000000000000000" pitchFamily="2" charset="0"/>
                    <a:ea typeface="Roboto" panose="02000000000000000000" pitchFamily="2" charset="0"/>
                    <a:cs typeface="Roboto" panose="02000000000000000000" pitchFamily="2" charset="0"/>
                  </a:rPr>
                  <a:t>m</a:t>
                </a:r>
                <a:r>
                  <a:rPr lang="ru-RU" sz="1200" baseline="-25000" dirty="0">
                    <a:effectLst/>
                    <a:latin typeface="Roboto" panose="02000000000000000000" pitchFamily="2" charset="0"/>
                    <a:ea typeface="Roboto" panose="02000000000000000000" pitchFamily="2" charset="0"/>
                    <a:cs typeface="Roboto" panose="02000000000000000000" pitchFamily="2" charset="0"/>
                  </a:rPr>
                  <a:t>​</a:t>
                </a:r>
                <a:r>
                  <a:rPr lang="ru-RU" sz="1200" dirty="0">
                    <a:effectLst/>
                    <a:latin typeface="Roboto" panose="02000000000000000000" pitchFamily="2" charset="0"/>
                    <a:ea typeface="Roboto" panose="02000000000000000000" pitchFamily="2" charset="0"/>
                    <a:cs typeface="Roboto" panose="02000000000000000000" pitchFamily="2" charset="0"/>
                  </a:rPr>
                  <a:t> – теплота плавления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Roboto" panose="02000000000000000000" pitchFamily="2" charset="0"/>
                    <a:ea typeface="Roboto" panose="02000000000000000000" pitchFamily="2" charset="0"/>
                    <a:cs typeface="Roboto" panose="02000000000000000000" pitchFamily="2" charset="0"/>
                  </a:rPr>
                  <a:t>C – удельная теплоемкость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Roboto" panose="02000000000000000000" pitchFamily="2" charset="0"/>
                    <a:ea typeface="Roboto" panose="02000000000000000000" pitchFamily="2" charset="0"/>
                    <a:cs typeface="Roboto" panose="02000000000000000000" pitchFamily="2" charset="0"/>
                  </a:rPr>
                  <a:t>T</a:t>
                </a:r>
                <a:r>
                  <a:rPr lang="ru-RU" sz="1200" baseline="-25000" dirty="0" err="1">
                    <a:effectLst/>
                    <a:latin typeface="Roboto" panose="02000000000000000000" pitchFamily="2" charset="0"/>
                    <a:ea typeface="Roboto" panose="02000000000000000000" pitchFamily="2" charset="0"/>
                    <a:cs typeface="Roboto" panose="02000000000000000000" pitchFamily="2" charset="0"/>
                  </a:rPr>
                  <a:t>m</a:t>
                </a:r>
                <a:r>
                  <a:rPr lang="ru-RU" sz="1200" dirty="0">
                    <a:effectLst/>
                    <a:latin typeface="Roboto" panose="02000000000000000000" pitchFamily="2" charset="0"/>
                    <a:ea typeface="Roboto" panose="02000000000000000000" pitchFamily="2" charset="0"/>
                    <a:cs typeface="Roboto" panose="02000000000000000000" pitchFamily="2" charset="0"/>
                  </a:rPr>
                  <a:t>​ – температура плавления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err="1">
                    <a:effectLst/>
                    <a:latin typeface="Roboto" panose="02000000000000000000" pitchFamily="2" charset="0"/>
                    <a:ea typeface="Roboto" panose="02000000000000000000" pitchFamily="2" charset="0"/>
                    <a:cs typeface="Roboto" panose="02000000000000000000" pitchFamily="2" charset="0"/>
                  </a:rPr>
                  <a:t>T</a:t>
                </a:r>
                <a:r>
                  <a:rPr lang="ru-RU" sz="1200" baseline="-25000" dirty="0" err="1">
                    <a:effectLst/>
                    <a:latin typeface="Roboto" panose="02000000000000000000" pitchFamily="2" charset="0"/>
                    <a:ea typeface="Roboto" panose="02000000000000000000" pitchFamily="2" charset="0"/>
                    <a:cs typeface="Roboto" panose="02000000000000000000" pitchFamily="2" charset="0"/>
                  </a:rPr>
                  <a:t>b</a:t>
                </a:r>
                <a:r>
                  <a:rPr lang="ru-RU" sz="1200" dirty="0">
                    <a:effectLst/>
                    <a:latin typeface="Roboto" panose="02000000000000000000" pitchFamily="2" charset="0"/>
                    <a:ea typeface="Roboto" panose="02000000000000000000" pitchFamily="2" charset="0"/>
                    <a:cs typeface="Roboto" panose="02000000000000000000" pitchFamily="2" charset="0"/>
                  </a:rPr>
                  <a:t>​ – температура кипения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Roboto" panose="02000000000000000000" pitchFamily="2" charset="0"/>
                    <a:ea typeface="Roboto" panose="02000000000000000000" pitchFamily="2" charset="0"/>
                    <a:cs typeface="Roboto" panose="02000000000000000000" pitchFamily="2" charset="0"/>
                  </a:rPr>
                  <a:t>T</a:t>
                </a:r>
                <a:r>
                  <a:rPr lang="ru-RU" sz="1200" baseline="-25000" dirty="0">
                    <a:effectLst/>
                    <a:latin typeface="Roboto" panose="02000000000000000000" pitchFamily="2" charset="0"/>
                    <a:ea typeface="Roboto" panose="02000000000000000000" pitchFamily="2" charset="0"/>
                    <a:cs typeface="Roboto" panose="02000000000000000000" pitchFamily="2" charset="0"/>
                  </a:rPr>
                  <a:t>0</a:t>
                </a:r>
                <a:r>
                  <a:rPr lang="ru-RU" sz="1200" dirty="0">
                    <a:effectLst/>
                    <a:latin typeface="Roboto" panose="02000000000000000000" pitchFamily="2" charset="0"/>
                    <a:ea typeface="Roboto" panose="02000000000000000000" pitchFamily="2" charset="0"/>
                    <a:cs typeface="Roboto" panose="02000000000000000000" pitchFamily="2" charset="0"/>
                  </a:rPr>
                  <a:t>​ – начальная температура материала;</a:t>
                </a:r>
              </a:p>
              <a:p>
                <a:pPr marL="342900" lvl="0" indent="-342900" algn="just">
                  <a:lnSpc>
                    <a:spcPct val="150000"/>
                  </a:lnSpc>
                  <a:buSzPts val="1000"/>
                  <a:buFont typeface="Symbol" panose="05050102010706020507" pitchFamily="18" charset="2"/>
                  <a:buChar char=""/>
                  <a:tabLst>
                    <a:tab pos="457200" algn="l"/>
                  </a:tabLst>
                </a:pPr>
                <a:r>
                  <a:rPr lang="ru-RU" sz="1200" dirty="0">
                    <a:effectLst/>
                    <a:latin typeface="Roboto" panose="02000000000000000000" pitchFamily="2" charset="0"/>
                    <a:ea typeface="Roboto" panose="02000000000000000000" pitchFamily="2" charset="0"/>
                    <a:cs typeface="Roboto" panose="02000000000000000000" pitchFamily="2" charset="0"/>
                  </a:rPr>
                  <a:t>α – коэффициент, представляющий долю материала, удаляемого за счет испарения (остальная часть (1−α) удаляется за счет плавления и последующего выброса).</a:t>
                </a:r>
              </a:p>
              <a:p>
                <a:pPr lvl="0" algn="just">
                  <a:lnSpc>
                    <a:spcPct val="150000"/>
                  </a:lnSpc>
                  <a:buSzPts val="1000"/>
                  <a:tabLst>
                    <a:tab pos="457200" algn="l"/>
                  </a:tabLst>
                </a:pPr>
                <a:endParaRPr lang="ru-RU" sz="1800" dirty="0">
                  <a:effectLst/>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5" name="TextBox 4">
                <a:extLst>
                  <a:ext uri="{FF2B5EF4-FFF2-40B4-BE49-F238E27FC236}">
                    <a16:creationId xmlns:a16="http://schemas.microsoft.com/office/drawing/2014/main" id="{A2AD46FD-F1DC-81FA-F7BE-62F551F21FBB}"/>
                  </a:ext>
                </a:extLst>
              </p:cNvPr>
              <p:cNvSpPr txBox="1">
                <a:spLocks noRot="1" noChangeAspect="1" noMove="1" noResize="1" noEditPoints="1" noAdjustHandles="1" noChangeArrowheads="1" noChangeShapeType="1" noTextEdit="1"/>
              </p:cNvSpPr>
              <p:nvPr/>
            </p:nvSpPr>
            <p:spPr>
              <a:xfrm>
                <a:off x="695400" y="1268760"/>
                <a:ext cx="10873208" cy="5931560"/>
              </a:xfrm>
              <a:prstGeom prst="rect">
                <a:avLst/>
              </a:prstGeom>
              <a:blipFill>
                <a:blip r:embed="rId5"/>
                <a:stretch>
                  <a:fillRect r="-56"/>
                </a:stretch>
              </a:blipFill>
            </p:spPr>
            <p:txBody>
              <a:bodyPr/>
              <a:lstStyle/>
              <a:p>
                <a:r>
                  <a:rPr lang="ru-RU">
                    <a:noFill/>
                  </a:rPr>
                  <a:t> </a:t>
                </a:r>
              </a:p>
            </p:txBody>
          </p:sp>
        </mc:Fallback>
      </mc:AlternateContent>
      <p:sp>
        <p:nvSpPr>
          <p:cNvPr id="3" name="Номер слайда 2">
            <a:extLst>
              <a:ext uri="{FF2B5EF4-FFF2-40B4-BE49-F238E27FC236}">
                <a16:creationId xmlns:a16="http://schemas.microsoft.com/office/drawing/2014/main" id="{E2316780-8A9A-4514-AEB8-766FA0D9D91D}"/>
              </a:ext>
            </a:extLst>
          </p:cNvPr>
          <p:cNvSpPr>
            <a:spLocks noGrp="1"/>
          </p:cNvSpPr>
          <p:nvPr>
            <p:ph type="sldNum" sz="quarter" idx="12"/>
          </p:nvPr>
        </p:nvSpPr>
        <p:spPr/>
        <p:txBody>
          <a:bodyPr/>
          <a:lstStyle/>
          <a:p>
            <a:pPr>
              <a:defRPr/>
            </a:pPr>
            <a:fld id="{F5407871-9FBF-4BBB-895A-2502942BAC5D}" type="slidenum">
              <a:rPr lang="ru-RU" smtClean="0"/>
              <a:t>5</a:t>
            </a:fld>
            <a:endParaRPr lang="ru-RU"/>
          </a:p>
        </p:txBody>
      </p:sp>
    </p:spTree>
    <p:extLst>
      <p:ext uri="{BB962C8B-B14F-4D97-AF65-F5344CB8AC3E}">
        <p14:creationId xmlns:p14="http://schemas.microsoft.com/office/powerpoint/2010/main" val="338177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D124E-2749-280D-1E0F-22EAA7CD5CC7}"/>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335E70B1-14CB-72F0-DAF8-B23E76A23BD1}"/>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1C13769E-462B-83D9-62D8-58E5C54437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CEF0BA03-EC6B-2C9D-6320-EF5085FBC812}"/>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Схема работы модели</a:t>
            </a:r>
          </a:p>
        </p:txBody>
      </p:sp>
      <p:pic>
        <p:nvPicPr>
          <p:cNvPr id="3" name="Рисунок 2">
            <a:extLst>
              <a:ext uri="{FF2B5EF4-FFF2-40B4-BE49-F238E27FC236}">
                <a16:creationId xmlns:a16="http://schemas.microsoft.com/office/drawing/2014/main" id="{B0D140B7-0976-82C7-2421-EF74737AC0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39816" y="980728"/>
            <a:ext cx="3494803" cy="5379194"/>
          </a:xfrm>
          <a:prstGeom prst="rect">
            <a:avLst/>
          </a:prstGeom>
          <a:noFill/>
          <a:ln>
            <a:noFill/>
          </a:ln>
        </p:spPr>
      </p:pic>
      <p:sp>
        <p:nvSpPr>
          <p:cNvPr id="5" name="Номер слайда 4">
            <a:extLst>
              <a:ext uri="{FF2B5EF4-FFF2-40B4-BE49-F238E27FC236}">
                <a16:creationId xmlns:a16="http://schemas.microsoft.com/office/drawing/2014/main" id="{3116E177-8D35-9F88-E2EA-FC3E0AA87FFB}"/>
              </a:ext>
            </a:extLst>
          </p:cNvPr>
          <p:cNvSpPr>
            <a:spLocks noGrp="1"/>
          </p:cNvSpPr>
          <p:nvPr>
            <p:ph type="sldNum" sz="quarter" idx="12"/>
          </p:nvPr>
        </p:nvSpPr>
        <p:spPr/>
        <p:txBody>
          <a:bodyPr/>
          <a:lstStyle/>
          <a:p>
            <a:pPr>
              <a:defRPr/>
            </a:pPr>
            <a:fld id="{F5407871-9FBF-4BBB-895A-2502942BAC5D}" type="slidenum">
              <a:rPr lang="ru-RU" smtClean="0"/>
              <a:t>6</a:t>
            </a:fld>
            <a:endParaRPr lang="ru-RU"/>
          </a:p>
        </p:txBody>
      </p:sp>
    </p:spTree>
    <p:extLst>
      <p:ext uri="{BB962C8B-B14F-4D97-AF65-F5344CB8AC3E}">
        <p14:creationId xmlns:p14="http://schemas.microsoft.com/office/powerpoint/2010/main" val="162035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0B80E-177B-008F-79BE-BA9DB293BD51}"/>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67DF32B5-4020-CFA6-5867-624DA7F26AFC}"/>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76F4E589-4F87-7C59-3005-46C125B1E1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B5BD7B52-5F86-9333-BE65-102A0965DFCE}"/>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Реализация прототипа</a:t>
            </a:r>
          </a:p>
        </p:txBody>
      </p:sp>
      <p:sp>
        <p:nvSpPr>
          <p:cNvPr id="5" name="TextBox 4">
            <a:extLst>
              <a:ext uri="{FF2B5EF4-FFF2-40B4-BE49-F238E27FC236}">
                <a16:creationId xmlns:a16="http://schemas.microsoft.com/office/drawing/2014/main" id="{AA5299C2-A253-28BF-F2C7-FA4AB3F3EC9E}"/>
              </a:ext>
            </a:extLst>
          </p:cNvPr>
          <p:cNvSpPr txBox="1"/>
          <p:nvPr/>
        </p:nvSpPr>
        <p:spPr>
          <a:xfrm>
            <a:off x="695400" y="1268760"/>
            <a:ext cx="10873208" cy="2954655"/>
          </a:xfrm>
          <a:prstGeom prst="rect">
            <a:avLst/>
          </a:prstGeom>
          <a:noFill/>
        </p:spPr>
        <p:txBody>
          <a:bodyPr wrap="square">
            <a:spAutoFit/>
          </a:bodyPr>
          <a:lstStyle/>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Язык программирования: </a:t>
            </a:r>
            <a:r>
              <a:rPr lang="ru-RU" sz="1800" dirty="0">
                <a:effectLst/>
                <a:latin typeface="Roboto" panose="02000000000000000000" pitchFamily="2" charset="0"/>
                <a:ea typeface="Roboto" panose="02000000000000000000" pitchFamily="2" charset="0"/>
                <a:cs typeface="Roboto" panose="02000000000000000000" pitchFamily="2" charset="0"/>
              </a:rPr>
              <a:t>Python.</a:t>
            </a:r>
          </a:p>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Краткое описание структуры скрипта:</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Модуль задания параметров.</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Функция расчета ΔV за импульс.</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Функция расчета глубины кратеров.</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Функция генерации </a:t>
            </a:r>
            <a:r>
              <a:rPr lang="ru-RU" sz="1800" dirty="0" err="1">
                <a:effectLst/>
                <a:latin typeface="Roboto" panose="02000000000000000000" pitchFamily="2" charset="0"/>
                <a:ea typeface="Roboto" panose="02000000000000000000" pitchFamily="2" charset="0"/>
                <a:cs typeface="Roboto" panose="02000000000000000000" pitchFamily="2" charset="0"/>
              </a:rPr>
              <a:t>OpenSCAD</a:t>
            </a:r>
            <a:r>
              <a:rPr lang="ru-RU" sz="1800" dirty="0">
                <a:effectLst/>
                <a:latin typeface="Roboto" panose="02000000000000000000" pitchFamily="2" charset="0"/>
                <a:ea typeface="Roboto" panose="02000000000000000000" pitchFamily="2" charset="0"/>
                <a:cs typeface="Roboto" panose="02000000000000000000" pitchFamily="2" charset="0"/>
              </a:rPr>
              <a:t> кода.</a:t>
            </a:r>
          </a:p>
          <a:p>
            <a:pPr lvl="0" algn="just">
              <a:lnSpc>
                <a:spcPct val="150000"/>
              </a:lnSpc>
              <a:buSzPts val="1000"/>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Для визуализации использовалась программа </a:t>
            </a:r>
            <a:r>
              <a:rPr lang="ru-RU" sz="1800" b="1" dirty="0" err="1">
                <a:effectLst/>
                <a:latin typeface="Roboto" panose="02000000000000000000" pitchFamily="2" charset="0"/>
                <a:ea typeface="Roboto" panose="02000000000000000000" pitchFamily="2" charset="0"/>
                <a:cs typeface="Roboto" panose="02000000000000000000" pitchFamily="2" charset="0"/>
              </a:rPr>
              <a:t>OpenSCA</a:t>
            </a:r>
            <a:r>
              <a:rPr lang="en-US" sz="1800" b="1" dirty="0">
                <a:effectLst/>
                <a:latin typeface="Roboto" panose="02000000000000000000" pitchFamily="2" charset="0"/>
                <a:ea typeface="Roboto" panose="02000000000000000000" pitchFamily="2" charset="0"/>
                <a:cs typeface="Roboto" panose="02000000000000000000" pitchFamily="2" charset="0"/>
              </a:rPr>
              <a:t>D</a:t>
            </a:r>
            <a:r>
              <a:rPr lang="ru-RU" sz="1800" dirty="0">
                <a:effectLst/>
                <a:latin typeface="Roboto" panose="02000000000000000000" pitchFamily="2" charset="0"/>
                <a:ea typeface="Roboto" panose="02000000000000000000" pitchFamily="2" charset="0"/>
                <a:cs typeface="Roboto" panose="02000000000000000000" pitchFamily="2" charset="0"/>
              </a:rPr>
              <a:t>.</a:t>
            </a:r>
          </a:p>
        </p:txBody>
      </p:sp>
      <p:sp>
        <p:nvSpPr>
          <p:cNvPr id="3" name="Номер слайда 2">
            <a:extLst>
              <a:ext uri="{FF2B5EF4-FFF2-40B4-BE49-F238E27FC236}">
                <a16:creationId xmlns:a16="http://schemas.microsoft.com/office/drawing/2014/main" id="{D33904CC-6CA3-D2E2-AB36-88062421AF67}"/>
              </a:ext>
            </a:extLst>
          </p:cNvPr>
          <p:cNvSpPr>
            <a:spLocks noGrp="1"/>
          </p:cNvSpPr>
          <p:nvPr>
            <p:ph type="sldNum" sz="quarter" idx="12"/>
          </p:nvPr>
        </p:nvSpPr>
        <p:spPr/>
        <p:txBody>
          <a:bodyPr/>
          <a:lstStyle/>
          <a:p>
            <a:pPr>
              <a:defRPr/>
            </a:pPr>
            <a:fld id="{F5407871-9FBF-4BBB-895A-2502942BAC5D}" type="slidenum">
              <a:rPr lang="ru-RU" smtClean="0"/>
              <a:t>7</a:t>
            </a:fld>
            <a:endParaRPr lang="ru-RU"/>
          </a:p>
        </p:txBody>
      </p:sp>
    </p:spTree>
    <p:extLst>
      <p:ext uri="{BB962C8B-B14F-4D97-AF65-F5344CB8AC3E}">
        <p14:creationId xmlns:p14="http://schemas.microsoft.com/office/powerpoint/2010/main" val="423587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953B2-D41A-063A-837F-3A6A7E46C5D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21353C53-0CA5-761A-E11C-FBE671DD4FEC}"/>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35644070-4EAF-0745-6FE7-32179C1DAE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F90EA0C8-7E5F-2F53-EE06-3279AA1758BA}"/>
              </a:ext>
            </a:extLst>
          </p:cNvPr>
          <p:cNvSpPr txBox="1"/>
          <p:nvPr/>
        </p:nvSpPr>
        <p:spPr>
          <a:xfrm>
            <a:off x="3431704" y="342580"/>
            <a:ext cx="8136904" cy="523220"/>
          </a:xfrm>
          <a:prstGeom prst="rect">
            <a:avLst/>
          </a:prstGeom>
          <a:noFill/>
        </p:spPr>
        <p:txBody>
          <a:bodyPr wrap="square" rtlCol="0">
            <a:spAutoFit/>
          </a:bodyPr>
          <a:lstStyle/>
          <a:p>
            <a:pPr algn="r"/>
            <a:r>
              <a:rPr lang="ru-RU" sz="2800" b="1" dirty="0"/>
              <a:t>Параметры вычислительного эксперимента</a:t>
            </a:r>
          </a:p>
        </p:txBody>
      </p:sp>
      <p:sp>
        <p:nvSpPr>
          <p:cNvPr id="5" name="TextBox 4">
            <a:extLst>
              <a:ext uri="{FF2B5EF4-FFF2-40B4-BE49-F238E27FC236}">
                <a16:creationId xmlns:a16="http://schemas.microsoft.com/office/drawing/2014/main" id="{7F035F40-5C85-398B-23F8-273ABD59F054}"/>
              </a:ext>
            </a:extLst>
          </p:cNvPr>
          <p:cNvSpPr txBox="1"/>
          <p:nvPr/>
        </p:nvSpPr>
        <p:spPr>
          <a:xfrm>
            <a:off x="695400" y="1268760"/>
            <a:ext cx="10873208" cy="4616648"/>
          </a:xfrm>
          <a:prstGeom prst="rect">
            <a:avLst/>
          </a:prstGeom>
          <a:noFill/>
        </p:spPr>
        <p:txBody>
          <a:bodyPr wrap="square">
            <a:spAutoFit/>
          </a:bodyPr>
          <a:lstStyle/>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Цель эксперимента:</a:t>
            </a:r>
            <a:r>
              <a:rPr lang="ru-RU" sz="1800" dirty="0">
                <a:effectLst/>
                <a:latin typeface="Roboto" panose="02000000000000000000" pitchFamily="2" charset="0"/>
                <a:ea typeface="Roboto" panose="02000000000000000000" pitchFamily="2" charset="0"/>
                <a:cs typeface="Roboto" panose="02000000000000000000" pitchFamily="2" charset="0"/>
              </a:rPr>
              <a:t> демонстрация работы модели, влияние числа разрядов.</a:t>
            </a:r>
          </a:p>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Материал: </a:t>
            </a:r>
            <a:r>
              <a:rPr lang="ru-RU" sz="1800" dirty="0">
                <a:effectLst/>
                <a:latin typeface="Roboto" panose="02000000000000000000" pitchFamily="2" charset="0"/>
                <a:ea typeface="Roboto" panose="02000000000000000000" pitchFamily="2" charset="0"/>
                <a:cs typeface="Roboto" panose="02000000000000000000" pitchFamily="2" charset="0"/>
              </a:rPr>
              <a:t>Сталь C45.</a:t>
            </a:r>
          </a:p>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Основные параметры ЭЭО: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U=160 В,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I=8 А,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t </a:t>
            </a:r>
            <a:r>
              <a:rPr lang="ru-RU" sz="1800" dirty="0" err="1">
                <a:effectLst/>
                <a:latin typeface="Roboto" panose="02000000000000000000" pitchFamily="2" charset="0"/>
                <a:ea typeface="Roboto" panose="02000000000000000000" pitchFamily="2" charset="0"/>
                <a:cs typeface="Roboto" panose="02000000000000000000" pitchFamily="2" charset="0"/>
              </a:rPr>
              <a:t>pulse</a:t>
            </a:r>
            <a:r>
              <a:rPr lang="ru-RU" sz="1800" dirty="0">
                <a:effectLst/>
                <a:latin typeface="Roboto" panose="02000000000000000000" pitchFamily="2" charset="0"/>
                <a:ea typeface="Roboto" panose="02000000000000000000" pitchFamily="2" charset="0"/>
                <a:cs typeface="Roboto" panose="02000000000000000000" pitchFamily="2" charset="0"/>
              </a:rPr>
              <a:t>​ =100 мкс</a:t>
            </a:r>
            <a:r>
              <a:rPr lang="en-US" sz="1800" dirty="0">
                <a:effectLst/>
                <a:latin typeface="Roboto" panose="02000000000000000000" pitchFamily="2" charset="0"/>
                <a:ea typeface="Roboto" panose="02000000000000000000" pitchFamily="2" charset="0"/>
                <a:cs typeface="Roboto" panose="02000000000000000000" pitchFamily="2" charset="0"/>
              </a:rPr>
              <a:t>,</a:t>
            </a:r>
            <a:endParaRPr lang="ru-RU" sz="1800" dirty="0">
              <a:effectLst/>
              <a:latin typeface="Roboto" panose="02000000000000000000" pitchFamily="2" charset="0"/>
              <a:ea typeface="Roboto" panose="02000000000000000000" pitchFamily="2" charset="0"/>
              <a:cs typeface="Roboto" panose="02000000000000000000" pitchFamily="2" charset="0"/>
            </a:endParaRPr>
          </a:p>
          <a:p>
            <a:pPr marL="285750" lvl="0" indent="-285750" algn="just">
              <a:lnSpc>
                <a:spcPct val="150000"/>
              </a:lnSpc>
              <a:buSzPts val="1000"/>
              <a:buFont typeface="Arial" panose="020B0604020202020204" pitchFamily="34" charset="0"/>
              <a:buChar char="•"/>
              <a:tabLst>
                <a:tab pos="457200" algn="l"/>
              </a:tabLst>
            </a:pPr>
            <a:r>
              <a:rPr lang="en-US" sz="1800" dirty="0">
                <a:effectLst/>
                <a:latin typeface="Roboto" panose="02000000000000000000" pitchFamily="2" charset="0"/>
                <a:ea typeface="Roboto" panose="02000000000000000000" pitchFamily="2" charset="0"/>
                <a:cs typeface="Roboto" panose="02000000000000000000" pitchFamily="2" charset="0"/>
              </a:rPr>
              <a:t>D </a:t>
            </a:r>
            <a:r>
              <a:rPr lang="en-US" sz="1800" dirty="0" err="1">
                <a:effectLst/>
                <a:latin typeface="Roboto" panose="02000000000000000000" pitchFamily="2" charset="0"/>
                <a:ea typeface="Roboto" panose="02000000000000000000" pitchFamily="2" charset="0"/>
                <a:cs typeface="Roboto" panose="02000000000000000000" pitchFamily="2" charset="0"/>
              </a:rPr>
              <a:t>electod</a:t>
            </a:r>
            <a:r>
              <a:rPr lang="en-US" sz="1800" dirty="0">
                <a:effectLst/>
                <a:latin typeface="Roboto" panose="02000000000000000000" pitchFamily="2" charset="0"/>
                <a:ea typeface="Roboto" panose="02000000000000000000" pitchFamily="2" charset="0"/>
                <a:cs typeface="Roboto" panose="02000000000000000000" pitchFamily="2" charset="0"/>
              </a:rPr>
              <a:t> = 0.5 </a:t>
            </a:r>
            <a:r>
              <a:rPr lang="ru-RU" sz="1800" dirty="0">
                <a:effectLst/>
                <a:latin typeface="Roboto" panose="02000000000000000000" pitchFamily="2" charset="0"/>
                <a:ea typeface="Roboto" panose="02000000000000000000" pitchFamily="2" charset="0"/>
                <a:cs typeface="Roboto" panose="02000000000000000000" pitchFamily="2" charset="0"/>
              </a:rPr>
              <a:t>мм</a:t>
            </a:r>
            <a:r>
              <a:rPr lang="en-US" dirty="0">
                <a:latin typeface="Roboto" panose="02000000000000000000" pitchFamily="2" charset="0"/>
                <a:ea typeface="Roboto" panose="02000000000000000000" pitchFamily="2" charset="0"/>
                <a:cs typeface="Roboto" panose="02000000000000000000" pitchFamily="2" charset="0"/>
              </a:rPr>
              <a:t>.</a:t>
            </a:r>
            <a:endParaRPr lang="ru-RU" sz="1800" dirty="0">
              <a:effectLst/>
              <a:latin typeface="Roboto" panose="02000000000000000000" pitchFamily="2" charset="0"/>
              <a:ea typeface="Roboto" panose="02000000000000000000" pitchFamily="2" charset="0"/>
              <a:cs typeface="Roboto" panose="02000000000000000000" pitchFamily="2" charset="0"/>
            </a:endParaRPr>
          </a:p>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Коэффициенты модели: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C a​ =0.01, </a:t>
            </a:r>
          </a:p>
          <a:p>
            <a:pPr marL="285750" lvl="0" indent="-285750" algn="just">
              <a:lnSpc>
                <a:spcPct val="150000"/>
              </a:lnSpc>
              <a:buSzPts val="1000"/>
              <a:buFont typeface="Arial" panose="020B0604020202020204" pitchFamily="34" charset="0"/>
              <a:buChar char="•"/>
              <a:tabLst>
                <a:tab pos="457200" algn="l"/>
              </a:tabLst>
            </a:pPr>
            <a:r>
              <a:rPr lang="ru-RU" sz="1800" dirty="0">
                <a:effectLst/>
                <a:latin typeface="Roboto" panose="02000000000000000000" pitchFamily="2" charset="0"/>
                <a:ea typeface="Roboto" panose="02000000000000000000" pitchFamily="2" charset="0"/>
                <a:cs typeface="Roboto" panose="02000000000000000000" pitchFamily="2" charset="0"/>
              </a:rPr>
              <a:t>α </a:t>
            </a:r>
            <a:r>
              <a:rPr lang="ru-RU" sz="1800" dirty="0" err="1">
                <a:effectLst/>
                <a:latin typeface="Roboto" panose="02000000000000000000" pitchFamily="2" charset="0"/>
                <a:ea typeface="Roboto" panose="02000000000000000000" pitchFamily="2" charset="0"/>
                <a:cs typeface="Roboto" panose="02000000000000000000" pitchFamily="2" charset="0"/>
              </a:rPr>
              <a:t>factor</a:t>
            </a:r>
            <a:r>
              <a:rPr lang="ru-RU" sz="1800" dirty="0">
                <a:effectLst/>
                <a:latin typeface="Roboto" panose="02000000000000000000" pitchFamily="2" charset="0"/>
                <a:ea typeface="Roboto" panose="02000000000000000000" pitchFamily="2" charset="0"/>
                <a:cs typeface="Roboto" panose="02000000000000000000" pitchFamily="2" charset="0"/>
              </a:rPr>
              <a:t>​ =0.1.</a:t>
            </a:r>
          </a:p>
          <a:p>
            <a:pPr lvl="0" algn="just">
              <a:lnSpc>
                <a:spcPct val="150000"/>
              </a:lnSpc>
              <a:buSzPts val="1000"/>
              <a:tabLst>
                <a:tab pos="457200" algn="l"/>
              </a:tabLst>
            </a:pPr>
            <a:r>
              <a:rPr lang="ru-RU" sz="1800" b="1" dirty="0">
                <a:effectLst/>
                <a:latin typeface="Roboto" panose="02000000000000000000" pitchFamily="2" charset="0"/>
                <a:ea typeface="Roboto" panose="02000000000000000000" pitchFamily="2" charset="0"/>
                <a:cs typeface="Roboto" panose="02000000000000000000" pitchFamily="2" charset="0"/>
              </a:rPr>
              <a:t>Количество разрядов для 3-х кратеров: </a:t>
            </a:r>
            <a:r>
              <a:rPr lang="ru-RU" sz="1800" dirty="0">
                <a:effectLst/>
                <a:latin typeface="Roboto" panose="02000000000000000000" pitchFamily="2" charset="0"/>
                <a:ea typeface="Roboto" panose="02000000000000000000" pitchFamily="2" charset="0"/>
                <a:cs typeface="Roboto" panose="02000000000000000000" pitchFamily="2" charset="0"/>
              </a:rPr>
              <a:t>10 000, 50 000, 100 000.</a:t>
            </a:r>
          </a:p>
        </p:txBody>
      </p:sp>
      <p:sp>
        <p:nvSpPr>
          <p:cNvPr id="3" name="Номер слайда 2">
            <a:extLst>
              <a:ext uri="{FF2B5EF4-FFF2-40B4-BE49-F238E27FC236}">
                <a16:creationId xmlns:a16="http://schemas.microsoft.com/office/drawing/2014/main" id="{477E7EBF-9814-E527-9785-44AF0D194BF6}"/>
              </a:ext>
            </a:extLst>
          </p:cNvPr>
          <p:cNvSpPr>
            <a:spLocks noGrp="1"/>
          </p:cNvSpPr>
          <p:nvPr>
            <p:ph type="sldNum" sz="quarter" idx="12"/>
          </p:nvPr>
        </p:nvSpPr>
        <p:spPr/>
        <p:txBody>
          <a:bodyPr/>
          <a:lstStyle/>
          <a:p>
            <a:pPr>
              <a:defRPr/>
            </a:pPr>
            <a:fld id="{F5407871-9FBF-4BBB-895A-2502942BAC5D}" type="slidenum">
              <a:rPr lang="ru-RU" smtClean="0"/>
              <a:t>8</a:t>
            </a:fld>
            <a:endParaRPr lang="ru-RU"/>
          </a:p>
        </p:txBody>
      </p:sp>
    </p:spTree>
    <p:extLst>
      <p:ext uri="{BB962C8B-B14F-4D97-AF65-F5344CB8AC3E}">
        <p14:creationId xmlns:p14="http://schemas.microsoft.com/office/powerpoint/2010/main" val="125450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84589-F3F6-D434-487A-F6EECB92E0DB}"/>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2A26BAE5-F5F2-9BAA-DAC6-62921C6BC62D}"/>
              </a:ext>
            </a:extLst>
          </p:cNvPr>
          <p:cNvPicPr>
            <a:picLocks noChangeAspect="1"/>
          </p:cNvPicPr>
          <p:nvPr/>
        </p:nvPicPr>
        <p:blipFill>
          <a:blip r:embed="rId3"/>
          <a:stretch/>
        </p:blipFill>
        <p:spPr bwMode="auto">
          <a:xfrm>
            <a:off x="407369" y="332656"/>
            <a:ext cx="2160240" cy="548939"/>
          </a:xfrm>
          <a:prstGeom prst="rect">
            <a:avLst/>
          </a:prstGeom>
        </p:spPr>
      </p:pic>
      <p:pic>
        <p:nvPicPr>
          <p:cNvPr id="7" name="Рисунок 6">
            <a:extLst>
              <a:ext uri="{FF2B5EF4-FFF2-40B4-BE49-F238E27FC236}">
                <a16:creationId xmlns:a16="http://schemas.microsoft.com/office/drawing/2014/main" id="{FDAA3715-A9ED-BF18-CD10-915324FA1D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9978" y="318917"/>
            <a:ext cx="2157631" cy="549893"/>
          </a:xfrm>
          <a:prstGeom prst="rect">
            <a:avLst/>
          </a:prstGeom>
        </p:spPr>
      </p:pic>
      <p:sp>
        <p:nvSpPr>
          <p:cNvPr id="2" name="TextBox 1">
            <a:extLst>
              <a:ext uri="{FF2B5EF4-FFF2-40B4-BE49-F238E27FC236}">
                <a16:creationId xmlns:a16="http://schemas.microsoft.com/office/drawing/2014/main" id="{5D69C042-6D5F-9FE9-A1B7-3D9B285FDACB}"/>
              </a:ext>
            </a:extLst>
          </p:cNvPr>
          <p:cNvSpPr txBox="1"/>
          <p:nvPr/>
        </p:nvSpPr>
        <p:spPr>
          <a:xfrm>
            <a:off x="3431704" y="342580"/>
            <a:ext cx="8136904" cy="523220"/>
          </a:xfrm>
          <a:prstGeom prst="rect">
            <a:avLst/>
          </a:prstGeom>
          <a:noFill/>
        </p:spPr>
        <p:txBody>
          <a:bodyPr wrap="square" rtlCol="0">
            <a:spAutoFit/>
          </a:bodyPr>
          <a:lstStyle/>
          <a:p>
            <a:pPr algn="r"/>
            <a:r>
              <a:rPr lang="ru-RU" sz="2800" b="1" dirty="0"/>
              <a:t>Результаты моделирования</a:t>
            </a:r>
          </a:p>
        </p:txBody>
      </p:sp>
      <p:sp>
        <p:nvSpPr>
          <p:cNvPr id="5" name="TextBox 4">
            <a:extLst>
              <a:ext uri="{FF2B5EF4-FFF2-40B4-BE49-F238E27FC236}">
                <a16:creationId xmlns:a16="http://schemas.microsoft.com/office/drawing/2014/main" id="{1BC95511-6870-7698-DDED-D218A50DFFC7}"/>
              </a:ext>
            </a:extLst>
          </p:cNvPr>
          <p:cNvSpPr txBox="1"/>
          <p:nvPr/>
        </p:nvSpPr>
        <p:spPr>
          <a:xfrm>
            <a:off x="1847528" y="1130994"/>
            <a:ext cx="6696744" cy="877163"/>
          </a:xfrm>
          <a:prstGeom prst="rect">
            <a:avLst/>
          </a:prstGeom>
          <a:noFill/>
        </p:spPr>
        <p:txBody>
          <a:bodyPr wrap="square">
            <a:spAutoFit/>
          </a:bodyPr>
          <a:lstStyle/>
          <a:p>
            <a:pPr lvl="0" algn="just">
              <a:lnSpc>
                <a:spcPct val="150000"/>
              </a:lnSpc>
              <a:buSzPts val="1000"/>
              <a:tabLst>
                <a:tab pos="457200" algn="l"/>
              </a:tabLst>
            </a:pPr>
            <a:r>
              <a:rPr lang="ru-RU" dirty="0">
                <a:latin typeface="Roboto" panose="02000000000000000000" pitchFamily="2" charset="0"/>
                <a:ea typeface="Roboto" panose="02000000000000000000" pitchFamily="2" charset="0"/>
                <a:cs typeface="Roboto" panose="02000000000000000000" pitchFamily="2" charset="0"/>
              </a:rPr>
              <a:t>Δ</a:t>
            </a:r>
            <a:r>
              <a:rPr lang="ru-RU" dirty="0">
                <a:effectLst/>
                <a:latin typeface="Roboto" panose="02000000000000000000" pitchFamily="2" charset="0"/>
                <a:ea typeface="Roboto" panose="02000000000000000000" pitchFamily="2" charset="0"/>
                <a:cs typeface="Roboto" panose="02000000000000000000" pitchFamily="2" charset="0"/>
              </a:rPr>
              <a:t>V</a:t>
            </a:r>
            <a:r>
              <a:rPr lang="ru-RU" dirty="0">
                <a:latin typeface="Roboto" panose="02000000000000000000" pitchFamily="2" charset="0"/>
                <a:ea typeface="Roboto" panose="02000000000000000000" pitchFamily="2" charset="0"/>
                <a:cs typeface="Roboto" panose="02000000000000000000" pitchFamily="2" charset="0"/>
              </a:rPr>
              <a:t> за 1 разряд: 0,00009761216805833594 мм3</a:t>
            </a:r>
            <a:endParaRPr lang="ru-RU" dirty="0">
              <a:effectLst/>
              <a:latin typeface="Roboto" panose="02000000000000000000" pitchFamily="2" charset="0"/>
              <a:ea typeface="Roboto" panose="02000000000000000000" pitchFamily="2" charset="0"/>
              <a:cs typeface="Roboto" panose="02000000000000000000" pitchFamily="2" charset="0"/>
            </a:endParaRPr>
          </a:p>
          <a:p>
            <a:pPr lvl="0" algn="just">
              <a:lnSpc>
                <a:spcPct val="150000"/>
              </a:lnSpc>
              <a:buSzPts val="1000"/>
              <a:tabLst>
                <a:tab pos="457200" algn="l"/>
              </a:tabLst>
            </a:pPr>
            <a:endParaRPr lang="ru-RU" sz="1800" dirty="0">
              <a:effectLst/>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Таблица 2">
            <a:extLst>
              <a:ext uri="{FF2B5EF4-FFF2-40B4-BE49-F238E27FC236}">
                <a16:creationId xmlns:a16="http://schemas.microsoft.com/office/drawing/2014/main" id="{602BB8AD-08F7-6F49-336C-5ED9D6B234CA}"/>
              </a:ext>
            </a:extLst>
          </p:cNvPr>
          <p:cNvGraphicFramePr>
            <a:graphicFrameLocks noGrp="1"/>
          </p:cNvGraphicFramePr>
          <p:nvPr>
            <p:extLst>
              <p:ext uri="{D42A27DB-BD31-4B8C-83A1-F6EECF244321}">
                <p14:modId xmlns:p14="http://schemas.microsoft.com/office/powerpoint/2010/main" val="749589890"/>
              </p:ext>
            </p:extLst>
          </p:nvPr>
        </p:nvGraphicFramePr>
        <p:xfrm>
          <a:off x="1918970" y="1556791"/>
          <a:ext cx="8354059" cy="1483360"/>
        </p:xfrm>
        <a:graphic>
          <a:graphicData uri="http://schemas.openxmlformats.org/drawingml/2006/table">
            <a:tbl>
              <a:tblPr firstRow="1" bandRow="1">
                <a:tableStyleId>{5C22544A-7EE6-4342-B048-85BDC9FD1C3A}</a:tableStyleId>
              </a:tblPr>
              <a:tblGrid>
                <a:gridCol w="1297275">
                  <a:extLst>
                    <a:ext uri="{9D8B030D-6E8A-4147-A177-3AD203B41FA5}">
                      <a16:colId xmlns:a16="http://schemas.microsoft.com/office/drawing/2014/main" val="3685197173"/>
                    </a:ext>
                  </a:extLst>
                </a:gridCol>
                <a:gridCol w="1872208">
                  <a:extLst>
                    <a:ext uri="{9D8B030D-6E8A-4147-A177-3AD203B41FA5}">
                      <a16:colId xmlns:a16="http://schemas.microsoft.com/office/drawing/2014/main" val="3050338938"/>
                    </a:ext>
                  </a:extLst>
                </a:gridCol>
                <a:gridCol w="3240360">
                  <a:extLst>
                    <a:ext uri="{9D8B030D-6E8A-4147-A177-3AD203B41FA5}">
                      <a16:colId xmlns:a16="http://schemas.microsoft.com/office/drawing/2014/main" val="3752955222"/>
                    </a:ext>
                  </a:extLst>
                </a:gridCol>
                <a:gridCol w="1944216">
                  <a:extLst>
                    <a:ext uri="{9D8B030D-6E8A-4147-A177-3AD203B41FA5}">
                      <a16:colId xmlns:a16="http://schemas.microsoft.com/office/drawing/2014/main" val="3128001346"/>
                    </a:ext>
                  </a:extLst>
                </a:gridCol>
              </a:tblGrid>
              <a:tr h="370840">
                <a:tc>
                  <a:txBody>
                    <a:bodyPr/>
                    <a:lstStyle/>
                    <a:p>
                      <a:r>
                        <a:rPr lang="ru-RU" sz="1600" dirty="0">
                          <a:latin typeface="Roboto" panose="02000000000000000000" pitchFamily="2" charset="0"/>
                          <a:ea typeface="Roboto" panose="02000000000000000000" pitchFamily="2" charset="0"/>
                          <a:cs typeface="Roboto" panose="02000000000000000000" pitchFamily="2" charset="0"/>
                        </a:rPr>
                        <a:t>№ кратера</a:t>
                      </a: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Кол-во разрядов</a:t>
                      </a: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Объем удаленного материала</a:t>
                      </a: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Глубина кратера</a:t>
                      </a:r>
                    </a:p>
                  </a:txBody>
                  <a:tcPr/>
                </a:tc>
                <a:extLst>
                  <a:ext uri="{0D108BD9-81ED-4DB2-BD59-A6C34878D82A}">
                    <a16:rowId xmlns:a16="http://schemas.microsoft.com/office/drawing/2014/main" val="3762774143"/>
                  </a:ext>
                </a:extLst>
              </a:tr>
              <a:tr h="370840">
                <a:tc>
                  <a:txBody>
                    <a:bodyPr/>
                    <a:lstStyle/>
                    <a:p>
                      <a:r>
                        <a:rPr lang="ru-RU" sz="1600" dirty="0">
                          <a:latin typeface="Roboto" panose="02000000000000000000" pitchFamily="2" charset="0"/>
                          <a:ea typeface="Roboto" panose="02000000000000000000" pitchFamily="2" charset="0"/>
                          <a:cs typeface="Roboto" panose="02000000000000000000" pitchFamily="2" charset="0"/>
                        </a:rPr>
                        <a:t>1</a:t>
                      </a:r>
                    </a:p>
                  </a:txBody>
                  <a:tcPr/>
                </a:tc>
                <a:tc>
                  <a:txBody>
                    <a:bodyPr/>
                    <a:lstStyle/>
                    <a:p>
                      <a:r>
                        <a:rPr lang="en-US" sz="1600" dirty="0">
                          <a:latin typeface="Roboto" panose="02000000000000000000" pitchFamily="2" charset="0"/>
                          <a:ea typeface="Roboto" panose="02000000000000000000" pitchFamily="2" charset="0"/>
                          <a:cs typeface="Roboto" panose="02000000000000000000" pitchFamily="2" charset="0"/>
                        </a:rPr>
                        <a:t>1000</a:t>
                      </a:r>
                      <a:endParaRPr lang="ru-RU" sz="16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0,09761216805833594 мм3</a:t>
                      </a:r>
                    </a:p>
                  </a:txBody>
                  <a:tcPr/>
                </a:tc>
                <a:tc>
                  <a:txBody>
                    <a:bodyPr/>
                    <a:lstStyle/>
                    <a:p>
                      <a:r>
                        <a:rPr lang="ru-RU" sz="1600" dirty="0">
                          <a:solidFill>
                            <a:schemeClr val="dk1"/>
                          </a:solidFill>
                          <a:effectLst/>
                          <a:latin typeface="Roboto" panose="02000000000000000000" pitchFamily="2" charset="0"/>
                          <a:ea typeface="Roboto" panose="02000000000000000000" pitchFamily="2" charset="0"/>
                          <a:cs typeface="Roboto" panose="02000000000000000000" pitchFamily="2" charset="0"/>
                        </a:rPr>
                        <a:t>0.0497 мм</a:t>
                      </a:r>
                      <a:endParaRPr lang="ru-RU" sz="16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432588803"/>
                  </a:ext>
                </a:extLst>
              </a:tr>
              <a:tr h="370840">
                <a:tc>
                  <a:txBody>
                    <a:bodyPr/>
                    <a:lstStyle/>
                    <a:p>
                      <a:r>
                        <a:rPr lang="ru-RU" sz="1600" dirty="0">
                          <a:latin typeface="Roboto" panose="02000000000000000000" pitchFamily="2" charset="0"/>
                          <a:ea typeface="Roboto" panose="02000000000000000000" pitchFamily="2" charset="0"/>
                          <a:cs typeface="Roboto" panose="02000000000000000000" pitchFamily="2" charset="0"/>
                        </a:rPr>
                        <a:t>2</a:t>
                      </a: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5</a:t>
                      </a:r>
                      <a:r>
                        <a:rPr lang="en-US" sz="1600" dirty="0">
                          <a:latin typeface="Roboto" panose="02000000000000000000" pitchFamily="2" charset="0"/>
                          <a:ea typeface="Roboto" panose="02000000000000000000" pitchFamily="2" charset="0"/>
                          <a:cs typeface="Roboto" panose="02000000000000000000" pitchFamily="2" charset="0"/>
                        </a:rPr>
                        <a:t>0000</a:t>
                      </a:r>
                      <a:endParaRPr lang="ru-RU" sz="16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4,880608402916797 мм3</a:t>
                      </a:r>
                    </a:p>
                  </a:txBody>
                  <a:tcPr/>
                </a:tc>
                <a:tc>
                  <a:txBody>
                    <a:bodyPr/>
                    <a:lstStyle/>
                    <a:p>
                      <a:r>
                        <a:rPr lang="ru-RU" sz="1600" dirty="0">
                          <a:solidFill>
                            <a:schemeClr val="dk1"/>
                          </a:solidFill>
                          <a:effectLst/>
                          <a:latin typeface="Roboto" panose="02000000000000000000" pitchFamily="2" charset="0"/>
                          <a:ea typeface="Roboto" panose="02000000000000000000" pitchFamily="2" charset="0"/>
                          <a:cs typeface="Roboto" panose="02000000000000000000" pitchFamily="2" charset="0"/>
                        </a:rPr>
                        <a:t>0.2486 мм</a:t>
                      </a:r>
                      <a:endParaRPr lang="ru-RU" sz="16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67582191"/>
                  </a:ext>
                </a:extLst>
              </a:tr>
              <a:tr h="370840">
                <a:tc>
                  <a:txBody>
                    <a:bodyPr/>
                    <a:lstStyle/>
                    <a:p>
                      <a:r>
                        <a:rPr lang="ru-RU" sz="1600" dirty="0">
                          <a:latin typeface="Roboto" panose="02000000000000000000" pitchFamily="2" charset="0"/>
                          <a:ea typeface="Roboto" panose="02000000000000000000" pitchFamily="2" charset="0"/>
                          <a:cs typeface="Roboto" panose="02000000000000000000" pitchFamily="2" charset="0"/>
                        </a:rPr>
                        <a:t>3</a:t>
                      </a:r>
                    </a:p>
                  </a:txBody>
                  <a:tcPr/>
                </a:tc>
                <a:tc>
                  <a:txBody>
                    <a:bodyPr/>
                    <a:lstStyle/>
                    <a:p>
                      <a:r>
                        <a:rPr lang="en-US" sz="1600" dirty="0">
                          <a:latin typeface="Roboto" panose="02000000000000000000" pitchFamily="2" charset="0"/>
                          <a:ea typeface="Roboto" panose="02000000000000000000" pitchFamily="2" charset="0"/>
                          <a:cs typeface="Roboto" panose="02000000000000000000" pitchFamily="2" charset="0"/>
                        </a:rPr>
                        <a:t>100000</a:t>
                      </a:r>
                      <a:endParaRPr lang="ru-RU" sz="16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ru-RU" sz="1600" dirty="0">
                          <a:latin typeface="Roboto" panose="02000000000000000000" pitchFamily="2" charset="0"/>
                          <a:ea typeface="Roboto" panose="02000000000000000000" pitchFamily="2" charset="0"/>
                          <a:cs typeface="Roboto" panose="02000000000000000000" pitchFamily="2" charset="0"/>
                        </a:rPr>
                        <a:t>9,761216805833594 мм3</a:t>
                      </a:r>
                    </a:p>
                  </a:txBody>
                  <a:tcPr/>
                </a:tc>
                <a:tc>
                  <a:txBody>
                    <a:bodyPr/>
                    <a:lstStyle/>
                    <a:p>
                      <a:r>
                        <a:rPr lang="ru-RU" sz="1600" dirty="0">
                          <a:solidFill>
                            <a:schemeClr val="dk1"/>
                          </a:solidFill>
                          <a:effectLst/>
                          <a:latin typeface="Roboto" panose="02000000000000000000" pitchFamily="2" charset="0"/>
                          <a:ea typeface="Roboto" panose="02000000000000000000" pitchFamily="2" charset="0"/>
                          <a:cs typeface="Roboto" panose="02000000000000000000" pitchFamily="2" charset="0"/>
                        </a:rPr>
                        <a:t>0.4971 мм</a:t>
                      </a:r>
                      <a:endParaRPr lang="ru-RU" sz="16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94881749"/>
                  </a:ext>
                </a:extLst>
              </a:tr>
            </a:tbl>
          </a:graphicData>
        </a:graphic>
      </p:graphicFrame>
      <p:pic>
        <p:nvPicPr>
          <p:cNvPr id="8" name="Рисунок 7">
            <a:extLst>
              <a:ext uri="{FF2B5EF4-FFF2-40B4-BE49-F238E27FC236}">
                <a16:creationId xmlns:a16="http://schemas.microsoft.com/office/drawing/2014/main" id="{FD175B20-6EB2-41A7-07E1-4F16918EC676}"/>
              </a:ext>
            </a:extLst>
          </p:cNvPr>
          <p:cNvPicPr>
            <a:picLocks noChangeAspect="1"/>
          </p:cNvPicPr>
          <p:nvPr/>
        </p:nvPicPr>
        <p:blipFill>
          <a:blip r:embed="rId5"/>
          <a:stretch>
            <a:fillRect/>
          </a:stretch>
        </p:blipFill>
        <p:spPr>
          <a:xfrm>
            <a:off x="2341012" y="3164631"/>
            <a:ext cx="7509974" cy="3374452"/>
          </a:xfrm>
          <a:prstGeom prst="rect">
            <a:avLst/>
          </a:prstGeom>
        </p:spPr>
      </p:pic>
      <p:sp>
        <p:nvSpPr>
          <p:cNvPr id="6" name="Номер слайда 5">
            <a:extLst>
              <a:ext uri="{FF2B5EF4-FFF2-40B4-BE49-F238E27FC236}">
                <a16:creationId xmlns:a16="http://schemas.microsoft.com/office/drawing/2014/main" id="{F3499CB5-6439-2192-3181-77C93B406E66}"/>
              </a:ext>
            </a:extLst>
          </p:cNvPr>
          <p:cNvSpPr>
            <a:spLocks noGrp="1"/>
          </p:cNvSpPr>
          <p:nvPr>
            <p:ph type="sldNum" sz="quarter" idx="12"/>
          </p:nvPr>
        </p:nvSpPr>
        <p:spPr/>
        <p:txBody>
          <a:bodyPr/>
          <a:lstStyle/>
          <a:p>
            <a:pPr>
              <a:defRPr/>
            </a:pPr>
            <a:fld id="{F5407871-9FBF-4BBB-895A-2502942BAC5D}" type="slidenum">
              <a:rPr lang="ru-RU" smtClean="0"/>
              <a:t>9</a:t>
            </a:fld>
            <a:endParaRPr lang="ru-RU"/>
          </a:p>
        </p:txBody>
      </p:sp>
    </p:spTree>
    <p:extLst>
      <p:ext uri="{BB962C8B-B14F-4D97-AF65-F5344CB8AC3E}">
        <p14:creationId xmlns:p14="http://schemas.microsoft.com/office/powerpoint/2010/main" val="4778135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217</TotalTime>
  <Words>1338</Words>
  <Application>Microsoft Office PowerPoint</Application>
  <DocSecurity>0</DocSecurity>
  <PresentationFormat>Широкоэкранный</PresentationFormat>
  <Paragraphs>119</Paragraphs>
  <Slides>11</Slides>
  <Notes>10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11</vt:i4>
      </vt:variant>
    </vt:vector>
  </HeadingPairs>
  <TitlesOfParts>
    <vt:vector size="20" baseType="lpstr">
      <vt:lpstr>Aptos</vt:lpstr>
      <vt:lpstr>Arial</vt:lpstr>
      <vt:lpstr>Calibri</vt:lpstr>
      <vt:lpstr>Calibri Light</vt:lpstr>
      <vt:lpstr>Cambria Math</vt:lpstr>
      <vt:lpstr>Roboto</vt:lpstr>
      <vt:lpstr>Roboto Medium</vt:lpstr>
      <vt:lpstr>Symbol</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sega</dc:creator>
  <cp:keywords/>
  <dc:description/>
  <cp:lastModifiedBy>Vlad</cp:lastModifiedBy>
  <cp:revision>145</cp:revision>
  <dcterms:created xsi:type="dcterms:W3CDTF">2020-12-06T14:51:05Z</dcterms:created>
  <dcterms:modified xsi:type="dcterms:W3CDTF">2025-05-22T15:12:28Z</dcterms:modified>
  <cp:category/>
  <dc:identifier/>
  <cp:contentStatus/>
  <dc:language/>
  <cp:version/>
</cp:coreProperties>
</file>