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1"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501B7-1E47-0146-A645-0FEEF2404142}" type="datetimeFigureOut">
              <a:rPr lang="en-US" smtClean="0"/>
              <a:t>11/29/17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62B71-203E-2A42-AEEB-8F80D086AB37}" type="slidenum">
              <a:rPr lang="en-US" smtClean="0"/>
              <a:t>‹#›</a:t>
            </a:fld>
            <a:endParaRPr lang="en-US"/>
          </a:p>
        </p:txBody>
      </p:sp>
    </p:spTree>
    <p:extLst>
      <p:ext uri="{BB962C8B-B14F-4D97-AF65-F5344CB8AC3E}">
        <p14:creationId xmlns:p14="http://schemas.microsoft.com/office/powerpoint/2010/main" val="208880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D20E1-968C-8F4D-961E-61E0ED1DCD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174889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D20E1-968C-8F4D-961E-61E0ED1DCD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47020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D20E1-968C-8F4D-961E-61E0ED1DCD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213558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D20E1-968C-8F4D-961E-61E0ED1DCD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112086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2D20E1-968C-8F4D-961E-61E0ED1DCD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67953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D20E1-968C-8F4D-961E-61E0ED1DCD74}"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67027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2D20E1-968C-8F4D-961E-61E0ED1DCD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174335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D20E1-968C-8F4D-961E-61E0ED1DCD74}"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3152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D20E1-968C-8F4D-961E-61E0ED1DCD74}"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46759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D20E1-968C-8F4D-961E-61E0ED1DCD74}"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130472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D20E1-968C-8F4D-961E-61E0ED1DCD74}"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4803273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D20E1-968C-8F4D-961E-61E0ED1DCD74}" type="datetimeFigureOut">
              <a:rPr lang="en-US" smtClean="0"/>
              <a:t>11/29/17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F00C1-3203-1B4D-AAC0-B5868D838AC2}" type="slidenum">
              <a:rPr lang="en-US" smtClean="0"/>
              <a:t>‹#›</a:t>
            </a:fld>
            <a:endParaRPr lang="en-US"/>
          </a:p>
        </p:txBody>
      </p:sp>
    </p:spTree>
    <p:extLst>
      <p:ext uri="{BB962C8B-B14F-4D97-AF65-F5344CB8AC3E}">
        <p14:creationId xmlns:p14="http://schemas.microsoft.com/office/powerpoint/2010/main" val="202496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02" y="1716757"/>
            <a:ext cx="3174318" cy="344505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1889" y="1391056"/>
            <a:ext cx="2060111" cy="4120221"/>
          </a:xfrm>
          <a:prstGeom prst="rect">
            <a:avLst/>
          </a:prstGeom>
        </p:spPr>
      </p:pic>
      <p:pic>
        <p:nvPicPr>
          <p:cNvPr id="4" name="Picture 3"/>
          <p:cNvPicPr>
            <a:picLocks noChangeAspect="1"/>
          </p:cNvPicPr>
          <p:nvPr/>
        </p:nvPicPr>
        <p:blipFill>
          <a:blip r:embed="rId4"/>
          <a:stretch>
            <a:fillRect/>
          </a:stretch>
        </p:blipFill>
        <p:spPr>
          <a:xfrm>
            <a:off x="80510" y="83019"/>
            <a:ext cx="1219048" cy="1047619"/>
          </a:xfrm>
          <a:prstGeom prst="rect">
            <a:avLst/>
          </a:prstGeom>
        </p:spPr>
      </p:pic>
      <p:pic>
        <p:nvPicPr>
          <p:cNvPr id="5" name="Picture 4"/>
          <p:cNvPicPr>
            <a:picLocks noChangeAspect="1"/>
          </p:cNvPicPr>
          <p:nvPr/>
        </p:nvPicPr>
        <p:blipFill>
          <a:blip r:embed="rId5"/>
          <a:stretch>
            <a:fillRect/>
          </a:stretch>
        </p:blipFill>
        <p:spPr>
          <a:xfrm>
            <a:off x="10972694" y="5819650"/>
            <a:ext cx="1219306" cy="1042506"/>
          </a:xfrm>
          <a:prstGeom prst="rect">
            <a:avLst/>
          </a:prstGeom>
        </p:spPr>
      </p:pic>
      <p:pic>
        <p:nvPicPr>
          <p:cNvPr id="6" name="Picture 5"/>
          <p:cNvPicPr>
            <a:picLocks noChangeAspect="1"/>
          </p:cNvPicPr>
          <p:nvPr/>
        </p:nvPicPr>
        <p:blipFill>
          <a:blip r:embed="rId5"/>
          <a:stretch>
            <a:fillRect/>
          </a:stretch>
        </p:blipFill>
        <p:spPr>
          <a:xfrm>
            <a:off x="10905499" y="40178"/>
            <a:ext cx="1219306" cy="1042506"/>
          </a:xfrm>
          <a:prstGeom prst="rect">
            <a:avLst/>
          </a:prstGeom>
        </p:spPr>
      </p:pic>
      <p:pic>
        <p:nvPicPr>
          <p:cNvPr id="7" name="Picture 6"/>
          <p:cNvPicPr>
            <a:picLocks noChangeAspect="1"/>
          </p:cNvPicPr>
          <p:nvPr/>
        </p:nvPicPr>
        <p:blipFill>
          <a:blip r:embed="rId5"/>
          <a:stretch>
            <a:fillRect/>
          </a:stretch>
        </p:blipFill>
        <p:spPr>
          <a:xfrm>
            <a:off x="0" y="5747928"/>
            <a:ext cx="1219306" cy="1042506"/>
          </a:xfrm>
          <a:prstGeom prst="rect">
            <a:avLst/>
          </a:prstGeom>
        </p:spPr>
      </p:pic>
      <p:sp>
        <p:nvSpPr>
          <p:cNvPr id="8" name="TextBox 7"/>
          <p:cNvSpPr txBox="1"/>
          <p:nvPr/>
        </p:nvSpPr>
        <p:spPr>
          <a:xfrm>
            <a:off x="3222702" y="288831"/>
            <a:ext cx="7425520" cy="6463308"/>
          </a:xfrm>
          <a:prstGeom prst="rect">
            <a:avLst/>
          </a:prstGeom>
          <a:noFill/>
        </p:spPr>
        <p:txBody>
          <a:bodyPr wrap="square" rtlCol="0">
            <a:spAutoFit/>
          </a:bodyPr>
          <a:lstStyle/>
          <a:p>
            <a:r>
              <a:rPr lang="en-US" dirty="0"/>
              <a:t>Chicago violent crime rates have been in the news lately and none of these news were good. Both national and local news outlets have published numerous articles highlighting the alarmingly high numbers of violent crimes in the city. </a:t>
            </a:r>
            <a:br>
              <a:rPr lang="en-US" dirty="0"/>
            </a:br>
            <a:r>
              <a:rPr lang="en-US" dirty="0"/>
              <a:t>In preparation to the upcoming meeting with a very well-known real estate developer, I will to provide honest, unbiased assessment of Chicago crime rates. This is my opportunity to tell how dangerous (or not) Chicago has become in the last year. You </a:t>
            </a:r>
            <a:r>
              <a:rPr lang="en-US" b="1" dirty="0"/>
              <a:t>may </a:t>
            </a:r>
            <a:r>
              <a:rPr lang="en-US" dirty="0"/>
              <a:t>want to consider highlighting </a:t>
            </a:r>
            <a:r>
              <a:rPr lang="en-US" b="1" dirty="0"/>
              <a:t>some </a:t>
            </a:r>
            <a:r>
              <a:rPr lang="en-US" dirty="0"/>
              <a:t>of the following: </a:t>
            </a:r>
            <a:br>
              <a:rPr lang="en-US" dirty="0"/>
            </a:br>
            <a:r>
              <a:rPr lang="en-US" dirty="0"/>
              <a:t/>
            </a:r>
            <a:br>
              <a:rPr lang="en-US" dirty="0"/>
            </a:br>
            <a:r>
              <a:rPr lang="en-US" sz="2800" b="1" i="1" dirty="0"/>
              <a:t>The Problem</a:t>
            </a:r>
            <a:r>
              <a:rPr lang="en-US" sz="2800" b="1" dirty="0"/>
              <a:t>:</a:t>
            </a:r>
            <a:r>
              <a:rPr lang="en-US" sz="1600" dirty="0"/>
              <a:t> </a:t>
            </a:r>
            <a:r>
              <a:rPr lang="en-US" dirty="0"/>
              <a:t/>
            </a:r>
            <a:br>
              <a:rPr lang="en-US" dirty="0"/>
            </a:br>
            <a:r>
              <a:rPr lang="en-US" dirty="0"/>
              <a:t>• </a:t>
            </a:r>
            <a:r>
              <a:rPr lang="en-US" sz="2400" b="1" dirty="0"/>
              <a:t>What are the historical Chicago crime trends? </a:t>
            </a:r>
            <a:r>
              <a:rPr lang="en-US" dirty="0"/>
              <a:t/>
            </a:r>
            <a:br>
              <a:rPr lang="en-US" dirty="0"/>
            </a:br>
            <a:r>
              <a:rPr lang="en-US" dirty="0"/>
              <a:t/>
            </a:r>
            <a:br>
              <a:rPr lang="en-US" dirty="0"/>
            </a:br>
            <a:r>
              <a:rPr lang="en-US" dirty="0"/>
              <a:t>o How these trends compare with other large cities? </a:t>
            </a:r>
            <a:br>
              <a:rPr lang="en-US" dirty="0"/>
            </a:br>
            <a:r>
              <a:rPr lang="en-US" dirty="0"/>
              <a:t>o Is there a seasonality aspect in the crime rates? </a:t>
            </a:r>
            <a:br>
              <a:rPr lang="en-US" dirty="0"/>
            </a:br>
            <a:r>
              <a:rPr lang="en-US" dirty="0"/>
              <a:t>o Are there certain seasons / times of the day that are particularly affected? </a:t>
            </a:r>
            <a:br>
              <a:rPr lang="en-US" dirty="0"/>
            </a:br>
            <a:r>
              <a:rPr lang="en-US" dirty="0"/>
              <a:t>o Do you see all crime rates growing in Chicago, or just certain types of crime? </a:t>
            </a:r>
            <a:br>
              <a:rPr lang="en-US" dirty="0"/>
            </a:br>
            <a:r>
              <a:rPr lang="en-US" dirty="0"/>
              <a:t/>
            </a:r>
            <a:br>
              <a:rPr lang="en-US" dirty="0"/>
            </a:br>
            <a:r>
              <a:rPr lang="en-US" sz="1600" b="1" i="1" dirty="0"/>
              <a:t> </a:t>
            </a:r>
            <a:r>
              <a:rPr lang="en-US" sz="2800" b="1" i="1" dirty="0"/>
              <a:t>Hypotheses</a:t>
            </a:r>
            <a:r>
              <a:rPr lang="en-US" sz="2800" dirty="0"/>
              <a:t>: The Chicago historical crime trend is positive.</a:t>
            </a:r>
            <a:endParaRPr lang="en-US" dirty="0"/>
          </a:p>
        </p:txBody>
      </p:sp>
    </p:spTree>
    <p:extLst>
      <p:ext uri="{BB962C8B-B14F-4D97-AF65-F5344CB8AC3E}">
        <p14:creationId xmlns:p14="http://schemas.microsoft.com/office/powerpoint/2010/main" val="155384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5655"/>
          </a:xfrm>
        </p:spPr>
        <p:txBody>
          <a:bodyPr>
            <a:normAutofit fontScale="90000"/>
          </a:bodyPr>
          <a:lstStyle/>
          <a:p>
            <a:endParaRPr lang="en-US"/>
          </a:p>
        </p:txBody>
      </p:sp>
      <p:sp>
        <p:nvSpPr>
          <p:cNvPr id="3" name="Content Placeholder 2"/>
          <p:cNvSpPr>
            <a:spLocks noGrp="1"/>
          </p:cNvSpPr>
          <p:nvPr>
            <p:ph idx="1"/>
          </p:nvPr>
        </p:nvSpPr>
        <p:spPr>
          <a:xfrm>
            <a:off x="838200" y="879676"/>
            <a:ext cx="10515600" cy="5297287"/>
          </a:xfrm>
        </p:spPr>
        <p:txBody>
          <a:bodyPr/>
          <a:lstStyle/>
          <a:p>
            <a:r>
              <a:rPr lang="en-US" b="1" i="1" dirty="0"/>
              <a:t>The Problem</a:t>
            </a:r>
            <a:r>
              <a:rPr lang="en-US" dirty="0"/>
              <a:t>: </a:t>
            </a:r>
            <a:r>
              <a:rPr lang="en-US" dirty="0" smtClean="0"/>
              <a:t> How does the Chicago crime rates compare between major US cities (overall as well as per capita)?</a:t>
            </a:r>
            <a:endParaRPr lang="en-US" dirty="0"/>
          </a:p>
          <a:p>
            <a:r>
              <a:rPr lang="en-US" b="1" i="1" dirty="0" smtClean="0"/>
              <a:t>Hypotheses</a:t>
            </a:r>
            <a:r>
              <a:rPr lang="en-US" dirty="0" smtClean="0"/>
              <a:t>:</a:t>
            </a:r>
            <a:r>
              <a:rPr lang="en-US" sz="2000" dirty="0" smtClean="0"/>
              <a:t> </a:t>
            </a:r>
            <a:r>
              <a:rPr lang="en-US" dirty="0" smtClean="0"/>
              <a:t>Chicago crime rates is higher than crime rate between major US cities.</a:t>
            </a:r>
            <a:endParaRPr lang="en-US" sz="2400" dirty="0"/>
          </a:p>
        </p:txBody>
      </p:sp>
    </p:spTree>
    <p:extLst>
      <p:ext uri="{BB962C8B-B14F-4D97-AF65-F5344CB8AC3E}">
        <p14:creationId xmlns:p14="http://schemas.microsoft.com/office/powerpoint/2010/main" val="2019846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i="1" dirty="0" smtClean="0"/>
              <a:t>The Problem</a:t>
            </a:r>
            <a:r>
              <a:rPr lang="en-US" dirty="0" smtClean="0"/>
              <a:t>:  What is Primary Type Chicago crime?</a:t>
            </a:r>
          </a:p>
          <a:p>
            <a:r>
              <a:rPr lang="en-US" b="1" i="1" dirty="0" smtClean="0"/>
              <a:t>Hypotheses</a:t>
            </a:r>
            <a:r>
              <a:rPr lang="en-US" dirty="0" smtClean="0"/>
              <a:t>: We should make profile Primary Type Chicago crime</a:t>
            </a:r>
            <a:br>
              <a:rPr lang="en-US" dirty="0" smtClean="0"/>
            </a:br>
            <a:endParaRPr lang="en-US" dirty="0"/>
          </a:p>
        </p:txBody>
      </p:sp>
    </p:spTree>
    <p:extLst>
      <p:ext uri="{BB962C8B-B14F-4D97-AF65-F5344CB8AC3E}">
        <p14:creationId xmlns:p14="http://schemas.microsoft.com/office/powerpoint/2010/main" val="347842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1483"/>
          </a:xfrm>
        </p:spPr>
        <p:txBody>
          <a:bodyPr>
            <a:normAutofit fontScale="90000"/>
          </a:bodyPr>
          <a:lstStyle/>
          <a:p>
            <a:endParaRPr lang="en-US" dirty="0"/>
          </a:p>
        </p:txBody>
      </p:sp>
      <p:sp>
        <p:nvSpPr>
          <p:cNvPr id="3" name="Content Placeholder 2"/>
          <p:cNvSpPr>
            <a:spLocks noGrp="1"/>
          </p:cNvSpPr>
          <p:nvPr>
            <p:ph idx="1"/>
          </p:nvPr>
        </p:nvSpPr>
        <p:spPr>
          <a:xfrm>
            <a:off x="838200" y="833376"/>
            <a:ext cx="10515600" cy="5798917"/>
          </a:xfrm>
        </p:spPr>
        <p:txBody>
          <a:bodyPr>
            <a:normAutofit fontScale="47500" lnSpcReduction="20000"/>
          </a:bodyPr>
          <a:lstStyle/>
          <a:p>
            <a:pPr marL="0" indent="0" algn="just">
              <a:buNone/>
            </a:pPr>
            <a:r>
              <a:rPr lang="en-US" sz="3600" b="1" dirty="0" smtClean="0"/>
              <a:t>Data </a:t>
            </a:r>
            <a:r>
              <a:rPr lang="en-US" sz="3600" b="1" dirty="0"/>
              <a:t>sources </a:t>
            </a:r>
            <a:r>
              <a:rPr lang="en-US" sz="3600" b="1" dirty="0" smtClean="0"/>
              <a:t>:</a:t>
            </a:r>
            <a:r>
              <a:rPr lang="en-US" sz="3600" b="1" dirty="0"/>
              <a:t> </a:t>
            </a:r>
            <a:endParaRPr lang="en-US" sz="3600" b="1" dirty="0" smtClean="0"/>
          </a:p>
          <a:p>
            <a:pPr marL="0" indent="0" algn="just">
              <a:buNone/>
            </a:pPr>
            <a:endParaRPr lang="en-US" sz="3600" dirty="0"/>
          </a:p>
          <a:p>
            <a:pPr marL="0" indent="0" algn="just">
              <a:buNone/>
            </a:pPr>
            <a:r>
              <a:rPr lang="en-US" sz="3600" dirty="0"/>
              <a:t>Table of United States cities by crime rate </a:t>
            </a:r>
          </a:p>
          <a:p>
            <a:pPr marL="0" indent="0" algn="just">
              <a:buNone/>
            </a:pPr>
            <a:r>
              <a:rPr lang="en-US" sz="3600" dirty="0"/>
              <a:t>https://</a:t>
            </a:r>
            <a:r>
              <a:rPr lang="en-US" sz="3600" dirty="0" err="1"/>
              <a:t>en.wikipedia.org</a:t>
            </a:r>
            <a:r>
              <a:rPr lang="en-US" sz="3600" dirty="0"/>
              <a:t>/wiki/List_of_United_States_cities_by_crime_rate_%282014%29 </a:t>
            </a:r>
          </a:p>
          <a:p>
            <a:pPr marL="0" indent="0" algn="just">
              <a:buNone/>
            </a:pPr>
            <a:r>
              <a:rPr lang="en-US" sz="3600" dirty="0"/>
              <a:t>The following datasets can be downloaded directly from the source: </a:t>
            </a:r>
            <a:endParaRPr lang="en-US" sz="3600" dirty="0" smtClean="0"/>
          </a:p>
          <a:p>
            <a:pPr marL="0" indent="0" algn="just">
              <a:buNone/>
            </a:pPr>
            <a:endParaRPr lang="en-US" sz="3600" dirty="0" smtClean="0"/>
          </a:p>
          <a:p>
            <a:pPr marL="0" indent="0" algn="just">
              <a:buNone/>
            </a:pPr>
            <a:r>
              <a:rPr lang="en-US" sz="3600" dirty="0" smtClean="0"/>
              <a:t>• </a:t>
            </a:r>
            <a:r>
              <a:rPr lang="en-US" sz="3600" dirty="0"/>
              <a:t>Chicago Crimes - 2001 to present </a:t>
            </a:r>
          </a:p>
          <a:p>
            <a:pPr marL="0" indent="0" algn="just">
              <a:buNone/>
            </a:pPr>
            <a:r>
              <a:rPr lang="en-US" sz="3600" dirty="0" smtClean="0"/>
              <a:t>http</a:t>
            </a:r>
            <a:r>
              <a:rPr lang="en-US" sz="3600" dirty="0"/>
              <a:t>://</a:t>
            </a:r>
            <a:r>
              <a:rPr lang="en-US" sz="3600" dirty="0" err="1"/>
              <a:t>catalog.data.gov</a:t>
            </a:r>
            <a:r>
              <a:rPr lang="en-US" sz="3600" dirty="0"/>
              <a:t>/dataset/crimes-2001-to-present-398a4 </a:t>
            </a:r>
            <a:endParaRPr lang="en-US" sz="3600" dirty="0" smtClean="0"/>
          </a:p>
          <a:p>
            <a:pPr marL="0" indent="0">
              <a:buNone/>
            </a:pPr>
            <a:r>
              <a:rPr lang="en-US" sz="3600" b="1" dirty="0" smtClean="0"/>
              <a:t>Crimes_-_2001_to_present.csv </a:t>
            </a:r>
          </a:p>
          <a:p>
            <a:pPr marL="0" indent="0">
              <a:buNone/>
            </a:pPr>
            <a:r>
              <a:rPr lang="en-US" sz="3600" b="1" dirty="0"/>
              <a:t/>
            </a:r>
            <a:br>
              <a:rPr lang="en-US" sz="3600" b="1" dirty="0"/>
            </a:br>
            <a:r>
              <a:rPr lang="en-US" sz="3600" dirty="0" smtClean="0"/>
              <a:t>• </a:t>
            </a:r>
            <a:r>
              <a:rPr lang="en-US" sz="3600" dirty="0"/>
              <a:t>Baton Rouge Crime Incidents </a:t>
            </a:r>
            <a:endParaRPr lang="en-US" sz="3600" dirty="0" smtClean="0"/>
          </a:p>
          <a:p>
            <a:pPr marL="0" indent="0" algn="just">
              <a:buNone/>
            </a:pPr>
            <a:r>
              <a:rPr lang="en-US" sz="3600" dirty="0" smtClean="0"/>
              <a:t> </a:t>
            </a:r>
            <a:r>
              <a:rPr lang="en-US" sz="3600" dirty="0"/>
              <a:t>http://</a:t>
            </a:r>
            <a:r>
              <a:rPr lang="en-US" sz="3600" dirty="0" err="1"/>
              <a:t>catalog.data.gov</a:t>
            </a:r>
            <a:r>
              <a:rPr lang="en-US" sz="3600" dirty="0"/>
              <a:t>/dataset/baton-rouge-crime-incidents </a:t>
            </a:r>
            <a:br>
              <a:rPr lang="en-US" sz="3600" dirty="0"/>
            </a:br>
            <a:r>
              <a:rPr lang="en-US" sz="3600" dirty="0" smtClean="0"/>
              <a:t>• </a:t>
            </a:r>
            <a:r>
              <a:rPr lang="en-US" sz="3600" dirty="0"/>
              <a:t>Honolulu Crime Incidents </a:t>
            </a:r>
            <a:r>
              <a:rPr lang="en-US" sz="3600" dirty="0" smtClean="0"/>
              <a:t> </a:t>
            </a:r>
          </a:p>
          <a:p>
            <a:pPr marL="0" indent="0" algn="just">
              <a:buNone/>
            </a:pPr>
            <a:r>
              <a:rPr lang="en-US" sz="3600" dirty="0"/>
              <a:t> </a:t>
            </a:r>
            <a:r>
              <a:rPr lang="en-US" sz="3600" dirty="0" smtClean="0"/>
              <a:t>                      http</a:t>
            </a:r>
            <a:r>
              <a:rPr lang="en-US" sz="3600" dirty="0"/>
              <a:t>://</a:t>
            </a:r>
            <a:r>
              <a:rPr lang="en-US" sz="3600" dirty="0" err="1" smtClean="0"/>
              <a:t>catalog.data.gov</a:t>
            </a:r>
            <a:r>
              <a:rPr lang="en-US" sz="3600" dirty="0" smtClean="0"/>
              <a:t>/dataset/crime-incidents-a7479</a:t>
            </a:r>
            <a:r>
              <a:rPr lang="en-US" sz="3600" dirty="0"/>
              <a:t> </a:t>
            </a:r>
            <a:endParaRPr lang="en-US" sz="3600" dirty="0" smtClean="0"/>
          </a:p>
          <a:p>
            <a:pPr marL="0" indent="0" algn="just">
              <a:buNone/>
            </a:pPr>
            <a:r>
              <a:rPr lang="en-US" sz="3600" dirty="0" smtClean="0"/>
              <a:t>• </a:t>
            </a:r>
            <a:r>
              <a:rPr lang="en-US" sz="3600" dirty="0"/>
              <a:t>New Orleans Calls for Service 2016 and 2017.csv o https://</a:t>
            </a:r>
            <a:r>
              <a:rPr lang="en-US" sz="3600" dirty="0" err="1"/>
              <a:t>catalog.data.gov</a:t>
            </a:r>
            <a:r>
              <a:rPr lang="en-US" sz="3600" dirty="0"/>
              <a:t>/dataset/calls-for-service-2016 </a:t>
            </a:r>
          </a:p>
          <a:p>
            <a:pPr marL="457200" lvl="1" indent="0" algn="just">
              <a:buNone/>
            </a:pPr>
            <a:r>
              <a:rPr lang="en-US" sz="3600" dirty="0" smtClean="0"/>
              <a:t>               https</a:t>
            </a:r>
            <a:r>
              <a:rPr lang="en-US" sz="3600" dirty="0"/>
              <a:t>://</a:t>
            </a:r>
            <a:r>
              <a:rPr lang="en-US" sz="3600" dirty="0" err="1"/>
              <a:t>catalog.data.gov</a:t>
            </a:r>
            <a:r>
              <a:rPr lang="en-US" sz="3600" dirty="0"/>
              <a:t>/dataset/calls-for-service-2017 </a:t>
            </a:r>
          </a:p>
          <a:p>
            <a:pPr marL="457200" lvl="1" indent="0">
              <a:buNone/>
            </a:pPr>
            <a:r>
              <a:rPr lang="en-US" sz="3600" dirty="0" smtClean="0"/>
              <a:t>• SFPD </a:t>
            </a:r>
            <a:r>
              <a:rPr lang="en-US" sz="3600" dirty="0"/>
              <a:t>Incidents - from 1 January 2003.csv </a:t>
            </a:r>
            <a:endParaRPr lang="en-US" sz="3600" dirty="0" smtClean="0"/>
          </a:p>
          <a:p>
            <a:pPr marL="457200" lvl="1" indent="0">
              <a:buNone/>
            </a:pPr>
            <a:r>
              <a:rPr lang="en-US" sz="3600" dirty="0" smtClean="0"/>
              <a:t> </a:t>
            </a:r>
            <a:r>
              <a:rPr lang="en-US" sz="3600" dirty="0"/>
              <a:t>http://</a:t>
            </a:r>
            <a:r>
              <a:rPr lang="en-US" sz="3600" dirty="0" err="1"/>
              <a:t>catalog.data.gov</a:t>
            </a:r>
            <a:r>
              <a:rPr lang="en-US" sz="3600" dirty="0"/>
              <a:t>/dataset/sfpd-incidents-from-1-january-2014 </a:t>
            </a:r>
            <a:br>
              <a:rPr lang="en-US" sz="3600" dirty="0"/>
            </a:br>
            <a:endParaRPr lang="en-US" sz="3600" dirty="0"/>
          </a:p>
          <a:p>
            <a:endParaRPr lang="en-US" dirty="0"/>
          </a:p>
        </p:txBody>
      </p:sp>
    </p:spTree>
    <p:extLst>
      <p:ext uri="{BB962C8B-B14F-4D97-AF65-F5344CB8AC3E}">
        <p14:creationId xmlns:p14="http://schemas.microsoft.com/office/powerpoint/2010/main" val="876398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49</Words>
  <Application>Microsoft Macintosh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Chicago violent crime rates have been in the news lately and none of these news were good. Both national and local news outlets have published numerous articles highlighting the alarmingly high numbers of violent crimes in the city.  In preparation to the upcoming meeting with a very well-known real estate developer, I will to provide honest, unbiased assessment of Chicago crime rates. This is my opportunity to tell how dangerous (or not) Chicago has become in the last year. You may want to consider highlighting some of the following:   • What are the historical Chicago crime trends? o How these trends compare with other large cities?  o Is there a seasonality aspect in the crime rates?  o Are there certain seasons / times of the day that are particularly affected?  o Do you see all crime rates growing in Chicago, or just certain types of crime?    • How do the crime rates compare between major US cities (overall as well as per capita)  • How would you objectively rank Chicago crime against other major cities  </dc:title>
  <dc:creator>Microsoft Office User</dc:creator>
  <cp:lastModifiedBy>Microsoft Office User</cp:lastModifiedBy>
  <cp:revision>9</cp:revision>
  <dcterms:created xsi:type="dcterms:W3CDTF">2017-11-28T23:08:30Z</dcterms:created>
  <dcterms:modified xsi:type="dcterms:W3CDTF">2017-11-30T03:26:24Z</dcterms:modified>
</cp:coreProperties>
</file>