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33c69f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33c69f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33c69ff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33c69f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33c69ff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33c69ff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d50d18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fd50d18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914e40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914e40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f914e40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f914e40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f914e40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f914e40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f914e4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f914e4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d50d188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d50d188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f0f9a7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ff0f9a7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d50d18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d50d18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ff914e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ff914e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d50d18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d50d18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ff6ab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ff6ab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33c69ff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33c69ff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33c69f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33c69f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ff6abe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ff6abe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f914e40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f914e40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33c69f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33c69f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i.imgur.com/EqOMjsi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nimb.ws/3A4WJ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ythonicway.com/python-operator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Python basics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Lesson 4. Conditions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Умови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311700" y="1863800"/>
            <a:ext cx="3381000" cy="1791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result = a or b or c or d</a:t>
            </a:r>
            <a:endParaRPr sz="2400"/>
          </a:p>
        </p:txBody>
      </p:sp>
      <p:sp>
        <p:nvSpPr>
          <p:cNvPr id="112" name="Google Shape;112;p22"/>
          <p:cNvSpPr/>
          <p:nvPr/>
        </p:nvSpPr>
        <p:spPr>
          <a:xfrm>
            <a:off x="5451300" y="1017725"/>
            <a:ext cx="3381000" cy="3432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if a: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	result = 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elif b: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	result = b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elif c: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	result = c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else: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result = 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3" name="Google Shape;113;p22"/>
          <p:cNvSpPr txBox="1"/>
          <p:nvPr/>
        </p:nvSpPr>
        <p:spPr>
          <a:xfrm>
            <a:off x="3929775" y="2376625"/>
            <a:ext cx="1463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rgbClr val="B7B7B7"/>
                </a:solidFill>
              </a:rPr>
              <a:t>   ==</a:t>
            </a:r>
            <a:endParaRPr sz="3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Вкладені умови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Вкладеними називаються умови, що знаходяться всередині іншого блоку умови.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a = 0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if a &gt;= 1: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    if a % 2 == 0: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        print(“a - парне число”)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    else: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        print(а - непарне число”)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else: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    print(“Введіть число, більше від 0”)</a:t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447900" y="2485100"/>
            <a:ext cx="4666800" cy="117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3"/>
          <p:cNvCxnSpPr>
            <a:endCxn id="120" idx="3"/>
          </p:cNvCxnSpPr>
          <p:nvPr/>
        </p:nvCxnSpPr>
        <p:spPr>
          <a:xfrm flipH="1">
            <a:off x="5114700" y="3071450"/>
            <a:ext cx="2514000" cy="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3"/>
          <p:cNvSpPr txBox="1"/>
          <p:nvPr/>
        </p:nvSpPr>
        <p:spPr>
          <a:xfrm>
            <a:off x="5259100" y="2574325"/>
            <a:ext cx="29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CCCCCC"/>
                </a:solidFill>
              </a:rPr>
              <a:t>Вкладена умова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Перехоплення винятків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Винятки перехоплюються за допомогою структури try.. except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a = 0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try: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    result = 10 / a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except ZeroDivisionError: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    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    print(“На нуль ділити не можна”)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390100" y="2672875"/>
            <a:ext cx="29907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24"/>
          <p:cNvCxnSpPr>
            <a:endCxn id="129" idx="3"/>
          </p:cNvCxnSpPr>
          <p:nvPr/>
        </p:nvCxnSpPr>
        <p:spPr>
          <a:xfrm rot="10800000">
            <a:off x="3380800" y="2959225"/>
            <a:ext cx="2990700" cy="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4"/>
          <p:cNvSpPr txBox="1"/>
          <p:nvPr/>
        </p:nvSpPr>
        <p:spPr>
          <a:xfrm>
            <a:off x="4497925" y="3369750"/>
            <a:ext cx="37131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B7B7B7"/>
                </a:solidFill>
              </a:rPr>
              <a:t>Що повинно виконатися, якщо станеться помилка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311700" y="3749950"/>
            <a:ext cx="40950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3591025" y="2016325"/>
            <a:ext cx="37131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B7B7B7"/>
                </a:solidFill>
              </a:rPr>
              <a:t>В даному блоці помішаємо код, який потенційно може викликати помилку</a:t>
            </a:r>
            <a:endParaRPr sz="1800">
              <a:solidFill>
                <a:srgbClr val="B7B7B7"/>
              </a:solidFill>
            </a:endParaRPr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4406700" y="4034950"/>
            <a:ext cx="2990700" cy="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3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Вправи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Вводиться 2 числа. Знайти і вивести на екран максимальне число;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Вводиться число. Написати програму, яка перевіряє, чи дане число є паліндромом. Тобто, якщо перевернути таке число, то його значення не зміниться. Наприклад, число 636 є паліндромом, 123 - ні. Число може мати значення від 1 до 999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Користувач вводить два числа від 1 до 6. Якщо сума чисел парна і перше число більше за друге, то вивести на екран, що користувач виграв машину. Якщо друге число більше, ніж перше - квартиру. Якщо число непарне, то вивести на екран, що користувач нічого не виграв. Якщо конвертувати введені дані в чисельний тип не вдалося, повідомити користувачеві, що він ввів неправильні дані.і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Вправи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Вивести на екран, яким є число: парним чи непарним;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Вправи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Написати програму, яка перевіряє, чи введене користувачем значення можна конвертувати у число. Якщо можна, то вивести на екран “Введене вами значення &lt;значення&gt; є числом”. Інакше вивести “Введене вами значення &lt;значення&gt; не можна конвертувати в число.”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Вправи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Вводиться 3 числа. Знайти і вивести на екран максимальне число;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Вправи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Користувач вводить свій вік та стать; Якщо вказано чоловічу стать і вік більше, ніж 45 років, то вивести на екран “Ви вже старша людина”, якщо менше - “Ви ще молодий”. Якщо вказано жіночу стать, то вивести на екран “Ви молоді”. Під час конвертування віку у тип int, використати структуру try.. except. Якщо введено вік конвертувати не вдалося, сповістити користувача про помилку і зупинити виконання програми.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Домашні завдання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Ввести номер картки, термін дії та CVV (Вводити недійсні дані). Написати програму, яка перевірятиме, чи валідні ці дані, а саме: код повинен містити 16 символів, термін дії має бути у форматі “dd/yy”. День та рік спробувати перевести в int, якщо помилки не буде, то вивести на екран “Expiration date: ОК”. Перевірити CVV: якщо це не число, або його довжина не дорівнює 3 символам, вивести на екран повідомлення про помилку. В разі успіху вивести на екран: “Ha-ha-ha.Now I will use your credit card!”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Створити свій міні-конвертер валют. При запуску програми попросити в користувача такі дані: 1. Яку суму грошей він хоче конвертувати. 2. Яка це валюта. 3. У яку валюту перевести дану суму. Дана програма повинна підтримувати такі валюти, як долари, євро та гривні.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Домашні завдання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3. </a:t>
            </a:r>
            <a:r>
              <a:rPr lang="uk"/>
              <a:t>Користувач вводить свою зарплату, і вводить свою посаду. Написати програму, яка рахуватиме, скільки податків він заплатить в залежності від своєї посади. (див. </a:t>
            </a:r>
            <a:r>
              <a:rPr lang="uk" u="sng">
                <a:solidFill>
                  <a:schemeClr val="accent5"/>
                </a:solidFill>
                <a:hlinkClick r:id="rId3"/>
              </a:rPr>
              <a:t>скрін</a:t>
            </a:r>
            <a:r>
              <a:rPr lang="uk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4*. Користувач вводить 3 числа. Вивести на екран введені числа в порядку зростання.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Перевірка засвоєних знань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uk" sz="2400"/>
              <a:t>Як створити нову гілку?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uk" sz="2400"/>
              <a:t>Що таке pull request?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uk" sz="2400"/>
              <a:t>Як виникає merge conflict? Як його вирішити?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uk" sz="2400"/>
              <a:t>Для чого файл .gitignore?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Як ми зберігаємо наші домашні завдання в гіті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Кожне завдання в домашньому завданні розв’язуємо в окремому файлі. Всі файли додаємо до папки homework_4. Все це робимо на гілці dev. Комітимо зміни, робимо git push. Заходимо на github.com, робимо пул реквест до гілки master і до списку reviewers додаємо викладача і своїх одногрупників. Щоб можна було додати інших людей, їх спочатку треба запросити до репозиторію. Як запросити інших користувачів до репозиторію: Заходимо в наш гіт репозиторій, натискаємо на вкладку </a:t>
            </a:r>
            <a:r>
              <a:rPr lang="uk">
                <a:solidFill>
                  <a:srgbClr val="FF9900"/>
                </a:solidFill>
              </a:rPr>
              <a:t>Settings</a:t>
            </a:r>
            <a:r>
              <a:rPr lang="uk"/>
              <a:t>, після цього в меню зліва Обираємо </a:t>
            </a:r>
            <a:r>
              <a:rPr lang="uk">
                <a:solidFill>
                  <a:srgbClr val="FF9900"/>
                </a:solidFill>
              </a:rPr>
              <a:t>Manage Access, </a:t>
            </a:r>
            <a:r>
              <a:rPr lang="uk">
                <a:solidFill>
                  <a:srgbClr val="999999"/>
                </a:solidFill>
              </a:rPr>
              <a:t>i натискаємо на кнопку </a:t>
            </a:r>
            <a:r>
              <a:rPr lang="uk">
                <a:solidFill>
                  <a:srgbClr val="FF9900"/>
                </a:solidFill>
              </a:rPr>
              <a:t>Invite a collaborator</a:t>
            </a:r>
            <a:r>
              <a:rPr lang="uk">
                <a:solidFill>
                  <a:srgbClr val="999999"/>
                </a:solidFill>
              </a:rPr>
              <a:t>(див. скрін </a:t>
            </a:r>
            <a:r>
              <a:rPr lang="uk" u="sng">
                <a:solidFill>
                  <a:schemeClr val="hlink"/>
                </a:solidFill>
                <a:hlinkClick r:id="rId3"/>
              </a:rPr>
              <a:t>https://nimb.ws/3A4WJH</a:t>
            </a:r>
            <a:r>
              <a:rPr lang="uk">
                <a:solidFill>
                  <a:srgbClr val="999999"/>
                </a:solidFill>
              </a:rPr>
              <a:t>). Після цього з’явиться поле, в яке треба ввести username або пошту користувача, якого хочете додати.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Що ми розглянемо сьогодні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uk" sz="2400"/>
              <a:t>Логічні вирази;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uk" sz="2400"/>
              <a:t>Керування потоком виконання програми через if.. else умови;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uk" sz="2400"/>
              <a:t>Вкладені умови;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uk" sz="2400"/>
              <a:t>Обробка помилок за допомогою try..except.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Логічні вирази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Якщо результатом обчислення може бути тільки істина або неправда (</a:t>
            </a:r>
            <a:r>
              <a:rPr lang="uk">
                <a:solidFill>
                  <a:srgbClr val="FF9900"/>
                </a:solidFill>
              </a:rPr>
              <a:t>True</a:t>
            </a:r>
            <a:r>
              <a:rPr lang="uk"/>
              <a:t> or </a:t>
            </a:r>
            <a:r>
              <a:rPr lang="uk">
                <a:solidFill>
                  <a:srgbClr val="FF9900"/>
                </a:solidFill>
              </a:rPr>
              <a:t>False</a:t>
            </a:r>
            <a:r>
              <a:rPr lang="uk"/>
              <a:t>), то такі вирази називаються логічними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Деякі типи змінних переводяться в bool значення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0 == </a:t>
            </a:r>
            <a:r>
              <a:rPr lang="uk">
                <a:solidFill>
                  <a:srgbClr val="FF9900"/>
                </a:solidFill>
              </a:rPr>
              <a:t>False</a:t>
            </a:r>
            <a:r>
              <a:rPr lang="uk"/>
              <a:t>  1 == </a:t>
            </a:r>
            <a:r>
              <a:rPr lang="uk">
                <a:solidFill>
                  <a:srgbClr val="FF9900"/>
                </a:solidFill>
              </a:rPr>
              <a:t>True</a:t>
            </a:r>
            <a:r>
              <a:rPr lang="uk"/>
              <a:t>, None == </a:t>
            </a:r>
            <a:r>
              <a:rPr lang="uk">
                <a:solidFill>
                  <a:srgbClr val="FF9900"/>
                </a:solidFill>
              </a:rPr>
              <a:t>False</a:t>
            </a:r>
            <a:r>
              <a:rPr lang="uk"/>
              <a:t>, ‘’(empty string) == </a:t>
            </a:r>
            <a:r>
              <a:rPr lang="uk">
                <a:solidFill>
                  <a:srgbClr val="FF9900"/>
                </a:solidFill>
              </a:rPr>
              <a:t>False</a:t>
            </a:r>
            <a:r>
              <a:rPr lang="uk"/>
              <a:t>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‘ ‘ == </a:t>
            </a:r>
            <a:r>
              <a:rPr lang="uk">
                <a:solidFill>
                  <a:srgbClr val="FF9900"/>
                </a:solidFill>
              </a:rPr>
              <a:t>True</a:t>
            </a:r>
            <a:r>
              <a:rPr lang="uk"/>
              <a:t>, 999 == </a:t>
            </a:r>
            <a:r>
              <a:rPr lang="uk">
                <a:solidFill>
                  <a:srgbClr val="FF9900"/>
                </a:solidFill>
              </a:rPr>
              <a:t>True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Створення умов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84300"/>
            <a:ext cx="8520600" cy="31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9900"/>
                </a:solidFill>
              </a:rPr>
              <a:t>if</a:t>
            </a:r>
            <a:r>
              <a:rPr lang="uk"/>
              <a:t> &lt;some_condition&gt;:</a:t>
            </a:r>
            <a:endParaRPr/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	do something</a:t>
            </a:r>
            <a:endParaRPr/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9900"/>
                </a:solidFill>
              </a:rPr>
              <a:t>elif</a:t>
            </a:r>
            <a:r>
              <a:rPr lang="uk"/>
              <a:t> &lt;</a:t>
            </a:r>
            <a:r>
              <a:rPr lang="uk"/>
              <a:t>another_condition</a:t>
            </a:r>
            <a:r>
              <a:rPr lang="uk"/>
              <a:t>&gt;:</a:t>
            </a:r>
            <a:endParaRPr/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       do another thing</a:t>
            </a:r>
            <a:endParaRPr/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9900"/>
                </a:solidFill>
              </a:rPr>
              <a:t>els</a:t>
            </a:r>
            <a:r>
              <a:rPr lang="uk">
                <a:solidFill>
                  <a:srgbClr val="FF9900"/>
                </a:solidFill>
              </a:rPr>
              <a:t>e</a:t>
            </a:r>
            <a:r>
              <a:rPr lang="uk"/>
              <a:t>:</a:t>
            </a:r>
            <a:endParaRPr/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      do another thing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Створення умов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Умови створюються за допомогою </a:t>
            </a:r>
            <a:r>
              <a:rPr lang="uk" u="sng">
                <a:solidFill>
                  <a:schemeClr val="hlink"/>
                </a:solidFill>
                <a:hlinkClick r:id="rId3"/>
              </a:rPr>
              <a:t>операторів порівняння, тотожності, логічних операторів та операторів членства</a:t>
            </a:r>
            <a:r>
              <a:rPr lang="uk"/>
              <a:t>. Якщо написати просто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if some_variable: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    print(“Значення variable - True”)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То при умові значення variable буде братися до уваги як bool значення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Логічні оператори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9900"/>
                </a:solidFill>
              </a:rPr>
              <a:t>a &lt; b</a:t>
            </a:r>
            <a:r>
              <a:rPr lang="uk"/>
              <a:t> (Перше значення менше від другого)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9900"/>
                </a:solidFill>
              </a:rPr>
              <a:t>a &gt; b</a:t>
            </a:r>
            <a:r>
              <a:rPr lang="uk"/>
              <a:t> (</a:t>
            </a:r>
            <a:r>
              <a:rPr lang="uk"/>
              <a:t>Перше значення більше від другого</a:t>
            </a:r>
            <a:r>
              <a:rPr lang="uk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9900"/>
                </a:solidFill>
              </a:rPr>
              <a:t>a &lt;= b</a:t>
            </a:r>
            <a:r>
              <a:rPr lang="uk"/>
              <a:t> (</a:t>
            </a:r>
            <a:r>
              <a:rPr lang="uk"/>
              <a:t>Перше значення менше або рівне від другого</a:t>
            </a:r>
            <a:r>
              <a:rPr lang="uk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9900"/>
                </a:solidFill>
              </a:rPr>
              <a:t>a &gt;= b</a:t>
            </a:r>
            <a:r>
              <a:rPr lang="uk"/>
              <a:t> (</a:t>
            </a:r>
            <a:r>
              <a:rPr lang="uk"/>
              <a:t>Перше значення більше або рівне від другого</a:t>
            </a:r>
            <a:r>
              <a:rPr lang="uk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9900"/>
                </a:solidFill>
              </a:rPr>
              <a:t>a != b</a:t>
            </a:r>
            <a:r>
              <a:rPr lang="uk"/>
              <a:t> (</a:t>
            </a:r>
            <a:r>
              <a:rPr lang="uk"/>
              <a:t>Перше</a:t>
            </a:r>
            <a:r>
              <a:rPr lang="uk"/>
              <a:t> значення не дорівнює </a:t>
            </a:r>
            <a:r>
              <a:rPr lang="uk"/>
              <a:t>другому</a:t>
            </a:r>
            <a:r>
              <a:rPr lang="uk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9900"/>
                </a:solidFill>
              </a:rPr>
              <a:t>a == b</a:t>
            </a:r>
            <a:r>
              <a:rPr lang="uk"/>
              <a:t> (</a:t>
            </a:r>
            <a:r>
              <a:rPr lang="uk"/>
              <a:t>Перше</a:t>
            </a:r>
            <a:r>
              <a:rPr lang="uk"/>
              <a:t> значення дорівнює другому)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Поєднання умов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if &lt;some_condition&gt; </a:t>
            </a:r>
            <a:r>
              <a:rPr lang="uk">
                <a:solidFill>
                  <a:srgbClr val="FF9900"/>
                </a:solidFill>
              </a:rPr>
              <a:t>and</a:t>
            </a:r>
            <a:r>
              <a:rPr lang="uk"/>
              <a:t> &lt;some_other_condition&gt;</a:t>
            </a:r>
            <a:r>
              <a:rPr lang="uk">
                <a:solidFill>
                  <a:srgbClr val="FF9900"/>
                </a:solidFill>
              </a:rPr>
              <a:t> and</a:t>
            </a:r>
            <a:r>
              <a:rPr lang="uk"/>
              <a:t> &lt;one_more_condition&gt;: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    do something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if &lt;some_condition&gt; </a:t>
            </a:r>
            <a:r>
              <a:rPr lang="uk">
                <a:solidFill>
                  <a:srgbClr val="FF9900"/>
                </a:solidFill>
              </a:rPr>
              <a:t>or</a:t>
            </a:r>
            <a:r>
              <a:rPr lang="uk"/>
              <a:t> &lt;some_other_condition&gt;</a:t>
            </a:r>
            <a:r>
              <a:rPr lang="uk">
                <a:solidFill>
                  <a:srgbClr val="FF9900"/>
                </a:solidFill>
              </a:rPr>
              <a:t> or</a:t>
            </a:r>
            <a:r>
              <a:rPr lang="uk"/>
              <a:t> &lt;one_more_condition&gt;:</a:t>
            </a:r>
            <a:endParaRPr/>
          </a:p>
          <a:p>
            <a:pPr indent="0" lvl="0" marL="0" rtl="0" algn="l">
              <a:lnSpc>
                <a:spcPct val="4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    do something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Тернарні оператори</a:t>
            </a:r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311700" y="1943325"/>
            <a:ext cx="3690300" cy="1892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800"/>
              <a:t>result = x * 10 if x &lt; 10 else x / 10</a:t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5142000" y="1950475"/>
            <a:ext cx="3690300" cy="1892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if x &lt; 10:</a:t>
            </a:r>
            <a:endParaRPr sz="18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800"/>
              <a:t>    result = x * 10</a:t>
            </a:r>
            <a:endParaRPr sz="18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800"/>
              <a:t>else:</a:t>
            </a:r>
            <a:endParaRPr sz="18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800"/>
              <a:t>    result = x / 10</a:t>
            </a:r>
            <a:endParaRPr sz="1800"/>
          </a:p>
        </p:txBody>
      </p:sp>
      <p:sp>
        <p:nvSpPr>
          <p:cNvPr id="105" name="Google Shape;105;p21"/>
          <p:cNvSpPr txBox="1"/>
          <p:nvPr/>
        </p:nvSpPr>
        <p:spPr>
          <a:xfrm>
            <a:off x="3929775" y="2376625"/>
            <a:ext cx="1463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rgbClr val="B7B7B7"/>
                </a:solidFill>
              </a:rPr>
              <a:t>   </a:t>
            </a:r>
            <a:r>
              <a:rPr lang="uk" sz="3000">
                <a:solidFill>
                  <a:srgbClr val="B7B7B7"/>
                </a:solidFill>
              </a:rPr>
              <a:t>==</a:t>
            </a:r>
            <a:endParaRPr sz="3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