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1"/>
  </p:notesMasterIdLst>
  <p:sldIdLst>
    <p:sldId id="256" r:id="rId2"/>
    <p:sldId id="257" r:id="rId3"/>
    <p:sldId id="264" r:id="rId4"/>
    <p:sldId id="265" r:id="rId5"/>
    <p:sldId id="258" r:id="rId6"/>
    <p:sldId id="266" r:id="rId7"/>
    <p:sldId id="267" r:id="rId8"/>
    <p:sldId id="259" r:id="rId9"/>
    <p:sldId id="260" r:id="rId10"/>
    <p:sldId id="261" r:id="rId11"/>
    <p:sldId id="262" r:id="rId12"/>
    <p:sldId id="263" r:id="rId13"/>
    <p:sldId id="269" r:id="rId14"/>
    <p:sldId id="270" r:id="rId15"/>
    <p:sldId id="271" r:id="rId16"/>
    <p:sldId id="272" r:id="rId17"/>
    <p:sldId id="274" r:id="rId18"/>
    <p:sldId id="273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920" autoAdjust="0"/>
  </p:normalViewPr>
  <p:slideViewPr>
    <p:cSldViewPr snapToGrid="0">
      <p:cViewPr varScale="1">
        <p:scale>
          <a:sx n="82" d="100"/>
          <a:sy n="82" d="100"/>
        </p:scale>
        <p:origin x="16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DF83D-6870-4835-88B1-F3B697954D09}" type="datetimeFigureOut">
              <a:rPr lang="ru-RU" smtClean="0"/>
              <a:t>31.03.2024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E9F3A-8962-4D81-B1B4-84356FC28B3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1071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hronos.org/spir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hronos.org/spir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 Computing Language (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OpenCL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 открытый бесплатный стандарт для кроссплатформенного параллельного программирования различных ускорителей (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CPU, GPU, FPGA (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ПЛИС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используемых в суперкомпьютерах, облачных серверах, персональных компьютерах, мобильных устройствах и встраиваемых платформах.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E9F3A-8962-4D81-B1B4-84356FC28B3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783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После</a:t>
            </a:r>
            <a:r>
              <a:rPr lang="ru-RU" baseline="0" dirty="0" smtClean="0"/>
              <a:t> того, как мы определили интерфейс взаимодействия с драйвером конечного устройства, необходимо собрать наше ядро, используя </a:t>
            </a:r>
            <a:r>
              <a:rPr lang="en-US" baseline="0" dirty="0" smtClean="0"/>
              <a:t>SPIR-V</a:t>
            </a:r>
            <a:r>
              <a:rPr lang="ru-RU" baseline="0" dirty="0" smtClean="0"/>
              <a:t> в файл, который будет понятен устройству вычисления.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E9F3A-8962-4D81-B1B4-84356FC28B37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82773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queue.enqueueWriteBuffer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</a:p>
          <a:p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куда_записать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</a:p>
          <a:p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блокировка_записи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</a:p>
          <a:p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точка_начала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размер_данных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откуда</a:t>
            </a:r>
            <a:r>
              <a:rPr lang="ru-RU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_брать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E9F3A-8962-4D81-B1B4-84356FC28B37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7137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Надо</a:t>
            </a:r>
            <a:r>
              <a:rPr lang="ru-RU" baseline="0" dirty="0" smtClean="0"/>
              <a:t> еще чуть-чуть времени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E9F3A-8962-4D81-B1B4-84356FC28B37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4743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oneAPI</a:t>
            </a:r>
            <a:r>
              <a:rPr lang="en-US" baseline="0" dirty="0" smtClean="0"/>
              <a:t> </a:t>
            </a:r>
            <a:r>
              <a:rPr lang="ru-RU" baseline="0" dirty="0" smtClean="0"/>
              <a:t>использует </a:t>
            </a:r>
            <a:r>
              <a:rPr lang="en-US" baseline="0" dirty="0" smtClean="0"/>
              <a:t>LLVM </a:t>
            </a:r>
            <a:r>
              <a:rPr lang="ru-RU" baseline="0" dirty="0" smtClean="0"/>
              <a:t>под своим капотом, поэтому спокойно может генерировать файлы </a:t>
            </a:r>
            <a:r>
              <a:rPr lang="en-US" baseline="0" dirty="0" smtClean="0"/>
              <a:t>SPIR-V</a:t>
            </a:r>
            <a:r>
              <a:rPr lang="ru-RU" baseline="0" dirty="0" smtClean="0"/>
              <a:t>, которые затем будут использоваться для любых ускорителей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E9F3A-8962-4D81-B1B4-84356FC28B37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9008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 smtClean="0"/>
              <a:t>Другими</a:t>
            </a:r>
            <a:r>
              <a:rPr lang="ru-RU" baseline="0" dirty="0" smtClean="0"/>
              <a:t> словами данный </a:t>
            </a:r>
            <a:r>
              <a:rPr lang="ru-RU" baseline="0" dirty="0" err="1" smtClean="0"/>
              <a:t>стандард</a:t>
            </a:r>
            <a:r>
              <a:rPr lang="ru-RU" baseline="0" dirty="0" smtClean="0"/>
              <a:t> позволяет внутри кода произвести сборку и компиляцию другого кода, который затем отправится на другое устройство и будет выполнено там.</a:t>
            </a:r>
            <a:br>
              <a:rPr lang="ru-RU" baseline="0" dirty="0" smtClean="0"/>
            </a:br>
            <a:r>
              <a:rPr lang="ru-RU" baseline="0" dirty="0" smtClean="0"/>
              <a:t>Данный механизм необходим для поддержки </a:t>
            </a:r>
            <a:r>
              <a:rPr lang="ru-RU" baseline="0" dirty="0" err="1" smtClean="0"/>
              <a:t>кроссплаформенности</a:t>
            </a:r>
            <a:r>
              <a:rPr lang="ru-RU" baseline="0" dirty="0" smtClean="0"/>
              <a:t> и устройств, которые </a:t>
            </a:r>
            <a:r>
              <a:rPr lang="ru-RU" baseline="0" dirty="0" err="1" smtClean="0"/>
              <a:t>нативно</a:t>
            </a:r>
            <a:r>
              <a:rPr lang="ru-RU" baseline="0" dirty="0" smtClean="0"/>
              <a:t> не поддерживают компиляторы языков высокого уровня, необходимые для работы </a:t>
            </a:r>
            <a:r>
              <a:rPr lang="en-US" baseline="0" dirty="0" err="1" smtClean="0"/>
              <a:t>OpenCL</a:t>
            </a:r>
            <a:r>
              <a:rPr lang="en-US" baseline="0" dirty="0" smtClean="0"/>
              <a:t> (</a:t>
            </a:r>
            <a:r>
              <a:rPr lang="ru-RU" baseline="0" dirty="0" smtClean="0"/>
              <a:t>если с кем-то не можете</a:t>
            </a:r>
            <a:br>
              <a:rPr lang="ru-RU" baseline="0" dirty="0" smtClean="0"/>
            </a:br>
            <a:r>
              <a:rPr lang="ru-RU" baseline="0" dirty="0" smtClean="0"/>
              <a:t>договориться, то придумайте общий язык</a:t>
            </a:r>
            <a:r>
              <a:rPr lang="en-US" baseline="0" dirty="0" smtClean="0"/>
              <a:t>)</a:t>
            </a:r>
            <a:r>
              <a:rPr lang="ru-RU" baseline="0" dirty="0" smtClean="0"/>
              <a:t>.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ru-RU" baseline="0" dirty="0" smtClean="0"/>
              <a:t>Достигается это за счет 2ух </a:t>
            </a:r>
            <a:r>
              <a:rPr lang="en-US" baseline="0" dirty="0" smtClean="0"/>
              <a:t>API </a:t>
            </a:r>
            <a:r>
              <a:rPr lang="ru-RU" baseline="0" dirty="0" smtClean="0"/>
              <a:t>– первый платформенного уровня запускается на главном процессоре и используется для определения доступных в системе параллельных процессоров или вычислительных устройств</a:t>
            </a:r>
            <a:br>
              <a:rPr lang="ru-RU" baseline="0" dirty="0" smtClean="0"/>
            </a:br>
            <a:r>
              <a:rPr lang="ru-RU" baseline="0" dirty="0" smtClean="0"/>
              <a:t>2ой используется для компилирования программы ядра приложения для вычислительных устройств, загрузки готового ядра на вычислительные устройства и их последующее выполнение.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О том, что такое код ядра поговорим чуть позже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E9F3A-8962-4D81-B1B4-84356FC28B37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5553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Существует огромное</a:t>
            </a:r>
            <a:r>
              <a:rPr lang="ru-RU" baseline="0" dirty="0" smtClean="0"/>
              <a:t> кол-во компиляторов и трансляторов</a:t>
            </a:r>
            <a:r>
              <a:rPr lang="en-US" baseline="0" dirty="0" smtClean="0"/>
              <a:t>:</a:t>
            </a:r>
            <a:r>
              <a:rPr lang="ru-RU" baseline="0" dirty="0" smtClean="0"/>
              <a:t> из-за различных форматов выходных файлов, что сильно затрудняет перенос ПО на другую систему, а иногда и другое железо </a:t>
            </a:r>
            <a:r>
              <a:rPr lang="en-US" baseline="0" dirty="0" smtClean="0"/>
              <a:t>ARM </a:t>
            </a:r>
            <a:r>
              <a:rPr lang="ru-RU" baseline="0" dirty="0" smtClean="0"/>
              <a:t>и </a:t>
            </a:r>
            <a:r>
              <a:rPr lang="en-US" baseline="0" dirty="0" smtClean="0"/>
              <a:t>x86_64.</a:t>
            </a:r>
          </a:p>
          <a:p>
            <a:r>
              <a:rPr lang="en-US" dirty="0" err="1" smtClean="0"/>
              <a:t>Khronos</a:t>
            </a:r>
            <a:r>
              <a:rPr lang="en-US" dirty="0" smtClean="0"/>
              <a:t>  Group </a:t>
            </a:r>
            <a:r>
              <a:rPr lang="ru-RU" dirty="0" smtClean="0"/>
              <a:t>также столкнулись</a:t>
            </a:r>
            <a:r>
              <a:rPr lang="ru-RU" baseline="0" dirty="0" smtClean="0"/>
              <a:t> с данной проблемой при создании своего детища. Тогда было принято создать универсальный формат, который способен компилировать файлы понятные драйверами устройств напрямую вне зависимости от целевой системы – таким решением стал </a:t>
            </a:r>
            <a:r>
              <a:rPr lang="en-US" baseline="0" dirty="0" smtClean="0"/>
              <a:t>SPIR-V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SPIR-V позволяет фронт-эндам языков высокого уровня выдавать программы в стандартизированной промежуточной форме, которая может быть использована драйверами </a:t>
            </a:r>
            <a:r>
              <a:rPr lang="ru-RU" baseline="0" dirty="0" err="1" smtClean="0"/>
              <a:t>Vulkan</a:t>
            </a:r>
            <a:r>
              <a:rPr lang="ru-RU" baseline="0" dirty="0" smtClean="0"/>
              <a:t>, </a:t>
            </a:r>
            <a:r>
              <a:rPr lang="ru-RU" baseline="0" dirty="0" err="1" smtClean="0"/>
              <a:t>OpenGL</a:t>
            </a:r>
            <a:r>
              <a:rPr lang="ru-RU" baseline="0" dirty="0" smtClean="0"/>
              <a:t> или </a:t>
            </a:r>
            <a:r>
              <a:rPr lang="ru-RU" baseline="0" dirty="0" err="1" smtClean="0"/>
              <a:t>OpenCL</a:t>
            </a:r>
            <a:r>
              <a:rPr lang="ru-RU" baseline="0" dirty="0" smtClean="0"/>
              <a:t>. SPIR-V устраняет необходимость в компиляторах высокоуровневых языков в драйверах устройств, что значительно снижает сложность драйверов, позволяет широкому спектру языков и </a:t>
            </a:r>
            <a:r>
              <a:rPr lang="ru-RU" baseline="0" dirty="0" err="1" smtClean="0"/>
              <a:t>фреймворков</a:t>
            </a:r>
            <a:r>
              <a:rPr lang="ru-RU" baseline="0" dirty="0" smtClean="0"/>
              <a:t> работать на различных аппаратных архитектурах и способствует развитию активной экосистемы инструментов анализа, </a:t>
            </a:r>
            <a:r>
              <a:rPr lang="ru-RU" baseline="0" dirty="0" err="1" smtClean="0"/>
              <a:t>портирования</a:t>
            </a:r>
            <a:r>
              <a:rPr lang="ru-RU" baseline="0" dirty="0" smtClean="0"/>
              <a:t>, отладки и оптимизации с открытым исходным кодом.</a:t>
            </a:r>
          </a:p>
          <a:p>
            <a:r>
              <a:rPr lang="ru-RU" baseline="0" dirty="0" smtClean="0"/>
              <a:t>Для разработчиков использование SPIR-V означает, что исходный код ядра больше не нужно открывать напрямую, время загрузки ядра может быть ускорено, и разработчики могут выбрать использование общего языкового компилятора, что повышает надежность и переносимость ядра в различных аппаратных реализациях.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E9F3A-8962-4D81-B1B4-84356FC28B37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6845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Основная цель SYCL - дать возможность использовать различные разнородные устройства в одном приложении — например, одновременное использование процессоров, графических процессоров и ПЛИС. Хотя оптимизированный код ядра может отличаться в зависимости от архитектуры (поскольку SYCL не гарантирует автоматической и идеальной переносимости производительности для разных архитектур), он обеспечивает согласованный язык, API и экосистему, в которых можно писать и настраивать код для архитектур ускорителей. 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Приложение может согласованно определять варианты кода, оптимизированные для интересующих архитектур, а также находить и отправлять код для этих архитектур.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SYCL использует универсальное программирование с шаблонами и универсальными лямбда-функциями, чтобы обеспечить чистое кодирование прикладного программного обеспечения более высокого уровня с оптимизированным ускорением кода ядра с помощью широкого спектра внутренних API ускорения, таких как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OpenCL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CUDA.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E9F3A-8962-4D81-B1B4-84356FC28B37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9033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Ранние реализации </a:t>
            </a:r>
            <a:r>
              <a:rPr lang="ru-RU" dirty="0" err="1" smtClean="0"/>
              <a:t>OpenCL</a:t>
            </a:r>
            <a:r>
              <a:rPr lang="ru-RU" dirty="0" smtClean="0"/>
              <a:t> в основном использовали </a:t>
            </a:r>
            <a:r>
              <a:rPr lang="ru-RU" dirty="0" err="1" smtClean="0"/>
              <a:t>проприетарные</a:t>
            </a:r>
            <a:r>
              <a:rPr lang="ru-RU" dirty="0" smtClean="0"/>
              <a:t> двоичные форматы и кэширование двоичных файлов, скомпилированных драйвером, для достижения автономной компиляции. </a:t>
            </a:r>
            <a:endParaRPr lang="en-US" dirty="0" smtClean="0"/>
          </a:p>
          <a:p>
            <a:r>
              <a:rPr lang="ru-RU" dirty="0" smtClean="0"/>
              <a:t>Однако двоичные файлы, созданные компилятором в конкретном драйвере устройства, не переносятся на другие устройства, и поэтому приложения, использующие кэшированные двоичные файлы, потеряли возможность переноса на любое устройство, которая возможна благодаря оперативной компиляции </a:t>
            </a:r>
            <a:r>
              <a:rPr lang="ru-RU" dirty="0" err="1" smtClean="0"/>
              <a:t>OpenCL</a:t>
            </a:r>
            <a:r>
              <a:rPr lang="ru-RU" dirty="0" smtClean="0"/>
              <a:t> C. </a:t>
            </a:r>
            <a:endParaRPr lang="en-US" dirty="0" smtClean="0"/>
          </a:p>
          <a:p>
            <a:r>
              <a:rPr lang="ru-RU" dirty="0" smtClean="0"/>
              <a:t>Чтобы решить эту проблему переносимости и обеспечить более богатую экосистему языка и компилятора, </a:t>
            </a:r>
            <a:r>
              <a:rPr lang="ru-RU" dirty="0" err="1" smtClean="0"/>
              <a:t>Khronos</a:t>
            </a:r>
            <a:r>
              <a:rPr lang="ru-RU" dirty="0" smtClean="0"/>
              <a:t> определила </a:t>
            </a:r>
            <a:r>
              <a:rPr lang="ru-RU" dirty="0" err="1" smtClean="0"/>
              <a:t>кросспоставочное</a:t>
            </a:r>
            <a:r>
              <a:rPr lang="ru-RU" dirty="0" smtClean="0"/>
              <a:t> переносимое промежуточное программное представление под названием </a:t>
            </a:r>
            <a:r>
              <a:rPr lang="ru-RU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SPIR-V</a:t>
            </a:r>
            <a:r>
              <a:rPr lang="ru-RU" dirty="0" smtClean="0"/>
              <a:t>. </a:t>
            </a:r>
            <a:endParaRPr lang="en-US" dirty="0" smtClean="0"/>
          </a:p>
          <a:p>
            <a:r>
              <a:rPr lang="ru-RU" dirty="0" smtClean="0"/>
              <a:t>Все большее число реализаций </a:t>
            </a:r>
            <a:r>
              <a:rPr lang="ru-RU" dirty="0" err="1" smtClean="0"/>
              <a:t>OpenCL</a:t>
            </a:r>
            <a:r>
              <a:rPr lang="ru-RU" dirty="0" smtClean="0"/>
              <a:t> поддерживают использование автономно скомпилированных программ ядра в формате SPIR-V.</a:t>
            </a:r>
          </a:p>
          <a:p>
            <a:endParaRPr lang="ru-RU" dirty="0" smtClean="0"/>
          </a:p>
          <a:p>
            <a:r>
              <a:rPr lang="en-US" dirty="0" err="1" smtClean="0"/>
              <a:t>Clspv</a:t>
            </a:r>
            <a:r>
              <a:rPr lang="en-US" baseline="0" dirty="0" smtClean="0"/>
              <a:t> -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прототип компилятора для подмножества вычислительных шейдеров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OpenCL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 для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Vulkan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Набор проходов модуля LLVM преобразует диалект LLVM IR в модуль SPIR-V, содержащий вычислительные шейдеры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Vulkan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теорией внутреннего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устройства закончили, время вычислений.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E9F3A-8962-4D81-B1B4-84356FC28B37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8177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Наиболее часто используемый язык для программирования ядер, которые компилируются и выполняются на доступных параллельных процессорах, называется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OpenCL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</a:t>
            </a:r>
            <a:r>
              <a:rPr lang="ru-RU" dirty="0" smtClean="0"/>
              <a:t>. 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err="1" smtClean="0"/>
              <a:t>OpenCL</a:t>
            </a:r>
            <a:r>
              <a:rPr lang="ru-RU" dirty="0" smtClean="0"/>
              <a:t> C основан на C99 и определен как часть спецификации </a:t>
            </a:r>
            <a:r>
              <a:rPr lang="ru-RU" dirty="0" err="1" smtClean="0"/>
              <a:t>OpenCL</a:t>
            </a:r>
            <a:r>
              <a:rPr lang="ru-RU" dirty="0" smtClean="0"/>
              <a:t>. 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Ядра, написанные на других языках программирования, могут выполняться с использованием </a:t>
            </a:r>
            <a:r>
              <a:rPr lang="ru-RU" dirty="0" err="1" smtClean="0"/>
              <a:t>OpenCL</a:t>
            </a:r>
            <a:r>
              <a:rPr lang="ru-RU" dirty="0" smtClean="0"/>
              <a:t> путем компиляции в промежуточное программное представление, такое как </a:t>
            </a:r>
            <a:r>
              <a:rPr lang="ru-RU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SPIR-V</a:t>
            </a:r>
            <a:r>
              <a:rPr lang="ru-RU" dirty="0" smtClean="0"/>
              <a:t>.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OpenCL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это низкоуровневый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программирования, поэтому программист имеет прямой, явный контроль над тем, где и когда запускаются ядра, как распределяется используемая ими память и как вычислительные устройства и центральный процессор хоста синхронизируют свои операции, чтобы гарантировать правильную передачу данных и вычисленных результатов - даже когда хост и вычислительные ядра работают параллельно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структуре кода С++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OpenCL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ничем не отличается от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SYCL,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кроме еще одного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namespace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в цепочке вызова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cl::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sycl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some_class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Приложение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OpenCL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разделено на хост-части и части устройства с кодом хоста, написанным с использованием общего языка программирования, такого как C или C ++, и скомпилировано обычным компилятором для выполнения на центральном процессоре хоста.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Этап компиляции устройства может выполняться онлайн, то есть во время выполнения приложения с использованием специальных вызовов API. В качестве альтернативы, он может быть скомпилирован перед выполнением приложения в машинный двоичный файл или специальное переносимое промежуточное представление, определенное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Khronos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называемое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SPIR-V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Существуют также языки 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зависящие от предметной области, которые могут компилироваться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OpenCL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либо с использованием переводов из источника в исходный код, либо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сгенерируя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двоичный файл / SPIR-V, например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Halide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E9F3A-8962-4D81-B1B4-84356FC28B37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9420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</a:t>
            </a:r>
            <a:r>
              <a:rPr lang="ru-RU" baseline="0" dirty="0" smtClean="0"/>
              <a:t> видно – это один и тот же код, разница только в том, что в случае наличия внешнего файла – вам необходимо считать из него всю информацию используя обычную работу с файлами в стиле</a:t>
            </a:r>
            <a:r>
              <a:rPr lang="en-US" baseline="0" dirty="0" smtClean="0"/>
              <a:t>:</a:t>
            </a:r>
          </a:p>
          <a:p>
            <a:r>
              <a:rPr lang="en-US" baseline="0" dirty="0" smtClean="0"/>
              <a:t>C – </a:t>
            </a:r>
            <a:r>
              <a:rPr lang="en-US" baseline="0" dirty="0" err="1" smtClean="0"/>
              <a:t>fopen</a:t>
            </a:r>
            <a:r>
              <a:rPr lang="en-US" baseline="0" dirty="0" smtClean="0"/>
              <a:t>, </a:t>
            </a:r>
            <a:r>
              <a:rPr lang="ru-RU" baseline="0" dirty="0" smtClean="0"/>
              <a:t>а затем </a:t>
            </a:r>
            <a:r>
              <a:rPr lang="en-US" baseline="0" dirty="0" err="1" smtClean="0"/>
              <a:t>fread</a:t>
            </a:r>
            <a:endParaRPr lang="ru-RU" baseline="0" dirty="0" smtClean="0"/>
          </a:p>
          <a:p>
            <a:r>
              <a:rPr lang="ru-RU" baseline="0" dirty="0" smtClean="0"/>
              <a:t>С++ - </a:t>
            </a:r>
            <a:r>
              <a:rPr lang="en-US" baseline="0" dirty="0" err="1" smtClean="0"/>
              <a:t>ifstream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OpenCL</a:t>
            </a:r>
            <a:r>
              <a:rPr lang="en-US" baseline="0" dirty="0" smtClean="0"/>
              <a:t> </a:t>
            </a:r>
            <a:r>
              <a:rPr lang="ru-RU" baseline="0" dirty="0" smtClean="0"/>
              <a:t>дает полный контроль программисту над тем, какие ядра на каких процессорах будут запущены, какой объем памяти выделить для каждого ядра, а также полный контроль над синхронизацией работы,</a:t>
            </a:r>
          </a:p>
          <a:p>
            <a:r>
              <a:rPr lang="ru-RU" baseline="0" dirty="0" smtClean="0"/>
              <a:t>Если она требует более сильной настройки для максимальной производительности.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Любой код, который будет браться с Хоста для исполнения должен начинаться со слова </a:t>
            </a:r>
            <a:r>
              <a:rPr lang="en-US" baseline="0" dirty="0" smtClean="0"/>
              <a:t>__kernel</a:t>
            </a:r>
            <a:r>
              <a:rPr lang="ru-RU" baseline="0" dirty="0" smtClean="0"/>
              <a:t>, такая функция всегда возвращает </a:t>
            </a:r>
            <a:r>
              <a:rPr lang="en-US" baseline="0" dirty="0" smtClean="0"/>
              <a:t>void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Существуют 4 </a:t>
            </a:r>
            <a:r>
              <a:rPr lang="ru-RU" baseline="0" dirty="0" err="1" smtClean="0"/>
              <a:t>квалификаатора</a:t>
            </a:r>
            <a:r>
              <a:rPr lang="ru-RU" baseline="0" dirty="0" smtClean="0"/>
              <a:t> памяти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E9F3A-8962-4D81-B1B4-84356FC28B37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0810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get_global_id</a:t>
            </a:r>
            <a:r>
              <a:rPr lang="en-US" dirty="0" smtClean="0"/>
              <a:t>(x)</a:t>
            </a:r>
            <a:r>
              <a:rPr lang="en-US" baseline="0" dirty="0" smtClean="0"/>
              <a:t> –</a:t>
            </a:r>
            <a:r>
              <a:rPr lang="ru-RU" baseline="0" dirty="0" smtClean="0"/>
              <a:t> </a:t>
            </a:r>
            <a:r>
              <a:rPr lang="en-US" baseline="0" dirty="0" smtClean="0"/>
              <a:t>x[0:…] </a:t>
            </a:r>
            <a:r>
              <a:rPr lang="ru-RU" baseline="0" dirty="0" smtClean="0"/>
              <a:t>определяет размерность задачи. Если бы требовалось сложить вектор векторов, то нужен был бы 2ой индекс </a:t>
            </a:r>
            <a:r>
              <a:rPr lang="en-US" baseline="0" dirty="0" err="1" smtClean="0"/>
              <a:t>get_global_id</a:t>
            </a:r>
            <a:r>
              <a:rPr lang="en-US" baseline="0" dirty="0" smtClean="0"/>
              <a:t>(1);</a:t>
            </a:r>
          </a:p>
          <a:p>
            <a:r>
              <a:rPr lang="ru-RU" baseline="0" dirty="0" smtClean="0"/>
              <a:t>По умолчанию </a:t>
            </a:r>
            <a:r>
              <a:rPr lang="en-US" baseline="0" dirty="0" err="1" smtClean="0"/>
              <a:t>OpenCL</a:t>
            </a:r>
            <a:r>
              <a:rPr lang="en-US" baseline="0" dirty="0" smtClean="0"/>
              <a:t> </a:t>
            </a:r>
            <a:r>
              <a:rPr lang="ru-RU" baseline="0" dirty="0" smtClean="0"/>
              <a:t>сам </a:t>
            </a:r>
            <a:r>
              <a:rPr lang="ru-RU" baseline="0" dirty="0" err="1" smtClean="0"/>
              <a:t>икрементирует</a:t>
            </a:r>
            <a:r>
              <a:rPr lang="ru-RU" baseline="0" dirty="0" smtClean="0"/>
              <a:t> индекс, однако можно и самим этим заниматься при необходимости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E9F3A-8962-4D81-B1B4-84356FC28B37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3901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После</a:t>
            </a:r>
            <a:r>
              <a:rPr lang="ru-RU" baseline="0" dirty="0" smtClean="0"/>
              <a:t> того, как мы разбили нашу задачу на ядра, необходимо выбрать устройство(а), которое(</a:t>
            </a:r>
            <a:r>
              <a:rPr lang="ru-RU" baseline="0" dirty="0" err="1" smtClean="0"/>
              <a:t>ые</a:t>
            </a:r>
            <a:r>
              <a:rPr lang="ru-RU" baseline="0" dirty="0" smtClean="0"/>
              <a:t>) будут решать поставленную им задачу.</a:t>
            </a:r>
            <a:endParaRPr lang="en-US" dirty="0" smtClean="0"/>
          </a:p>
          <a:p>
            <a:r>
              <a:rPr lang="ru-RU" dirty="0" smtClean="0"/>
              <a:t>Как можем заметить,</a:t>
            </a:r>
            <a:r>
              <a:rPr lang="ru-RU" baseline="0" dirty="0" smtClean="0"/>
              <a:t> вычисления можно производить на любом устройстве, которое это поддерживает – даже встроенное в процессор </a:t>
            </a:r>
            <a:r>
              <a:rPr lang="ru-RU" baseline="0" dirty="0" err="1" smtClean="0"/>
              <a:t>видеоядро</a:t>
            </a:r>
            <a:r>
              <a:rPr lang="ru-RU" baseline="0" dirty="0" smtClean="0"/>
              <a:t> способно работать.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Как я говорил раньше, у </a:t>
            </a:r>
            <a:r>
              <a:rPr lang="en-US" baseline="0" dirty="0" err="1" smtClean="0"/>
              <a:t>OpenCL</a:t>
            </a:r>
            <a:r>
              <a:rPr lang="ru-RU" baseline="0" dirty="0" smtClean="0"/>
              <a:t> есть 2 </a:t>
            </a:r>
            <a:r>
              <a:rPr lang="en-US" baseline="0" dirty="0" smtClean="0"/>
              <a:t>API – </a:t>
            </a:r>
            <a:r>
              <a:rPr lang="ru-RU" baseline="0" dirty="0" smtClean="0"/>
              <a:t>Для определения платформы запуска Хост кода и во что необходимо скомпилировать код для устройства, которое будет производить вычисления.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E9F3A-8962-4D81-B1B4-84356FC28B37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29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2399CD5-FE2B-490B-94C3-93295A9D725E}" type="datetimeFigureOut">
              <a:rPr lang="ru-RU" smtClean="0"/>
              <a:t>31.03.2024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94D7A6A-A075-4236-A2F6-D73F209032D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0743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9CD5-FE2B-490B-94C3-93295A9D725E}" type="datetimeFigureOut">
              <a:rPr lang="ru-RU" smtClean="0"/>
              <a:t>31.03.2024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7A6A-A075-4236-A2F6-D73F209032D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1122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2399CD5-FE2B-490B-94C3-93295A9D725E}" type="datetimeFigureOut">
              <a:rPr lang="ru-RU" smtClean="0"/>
              <a:t>31.03.2024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94D7A6A-A075-4236-A2F6-D73F209032D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4522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2399CD5-FE2B-490B-94C3-93295A9D725E}" type="datetimeFigureOut">
              <a:rPr lang="ru-RU" smtClean="0"/>
              <a:t>31.03.2024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94D7A6A-A075-4236-A2F6-D73F209032D8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3017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2399CD5-FE2B-490B-94C3-93295A9D725E}" type="datetimeFigureOut">
              <a:rPr lang="ru-RU" smtClean="0"/>
              <a:t>31.03.2024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94D7A6A-A075-4236-A2F6-D73F209032D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4930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9CD5-FE2B-490B-94C3-93295A9D725E}" type="datetimeFigureOut">
              <a:rPr lang="ru-RU" smtClean="0"/>
              <a:t>31.03.2024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7A6A-A075-4236-A2F6-D73F209032D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722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9CD5-FE2B-490B-94C3-93295A9D725E}" type="datetimeFigureOut">
              <a:rPr lang="ru-RU" smtClean="0"/>
              <a:t>31.03.2024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7A6A-A075-4236-A2F6-D73F209032D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3617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9CD5-FE2B-490B-94C3-93295A9D725E}" type="datetimeFigureOut">
              <a:rPr lang="ru-RU" smtClean="0"/>
              <a:t>31.03.2024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7A6A-A075-4236-A2F6-D73F209032D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8681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2399CD5-FE2B-490B-94C3-93295A9D725E}" type="datetimeFigureOut">
              <a:rPr lang="ru-RU" smtClean="0"/>
              <a:t>31.03.2024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94D7A6A-A075-4236-A2F6-D73F209032D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3635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9CD5-FE2B-490B-94C3-93295A9D725E}" type="datetimeFigureOut">
              <a:rPr lang="ru-RU" smtClean="0"/>
              <a:t>31.03.2024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7A6A-A075-4236-A2F6-D73F209032D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4073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2399CD5-FE2B-490B-94C3-93295A9D725E}" type="datetimeFigureOut">
              <a:rPr lang="ru-RU" smtClean="0"/>
              <a:t>31.03.2024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94D7A6A-A075-4236-A2F6-D73F209032D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0120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9CD5-FE2B-490B-94C3-93295A9D725E}" type="datetimeFigureOut">
              <a:rPr lang="ru-RU" smtClean="0"/>
              <a:t>31.03.2024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7A6A-A075-4236-A2F6-D73F209032D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9067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9CD5-FE2B-490B-94C3-93295A9D725E}" type="datetimeFigureOut">
              <a:rPr lang="ru-RU" smtClean="0"/>
              <a:t>31.03.2024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7A6A-A075-4236-A2F6-D73F209032D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4207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9CD5-FE2B-490B-94C3-93295A9D725E}" type="datetimeFigureOut">
              <a:rPr lang="ru-RU" smtClean="0"/>
              <a:t>31.03.2024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7A6A-A075-4236-A2F6-D73F209032D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569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9CD5-FE2B-490B-94C3-93295A9D725E}" type="datetimeFigureOut">
              <a:rPr lang="ru-RU" smtClean="0"/>
              <a:t>31.03.2024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7A6A-A075-4236-A2F6-D73F209032D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5541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9CD5-FE2B-490B-94C3-93295A9D725E}" type="datetimeFigureOut">
              <a:rPr lang="ru-RU" smtClean="0"/>
              <a:t>31.03.2024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7A6A-A075-4236-A2F6-D73F209032D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3021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9CD5-FE2B-490B-94C3-93295A9D725E}" type="datetimeFigureOut">
              <a:rPr lang="ru-RU" smtClean="0"/>
              <a:t>31.03.2024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7A6A-A075-4236-A2F6-D73F209032D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790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99CD5-FE2B-490B-94C3-93295A9D725E}" type="datetimeFigureOut">
              <a:rPr lang="ru-RU" smtClean="0"/>
              <a:t>31.03.2024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D7A6A-A075-4236-A2F6-D73F209032D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5573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ndtech.com/show/15746/opencl-30-announced-hitting-reset-on-compute-frameworks" TargetMode="External"/><Relationship Id="rId2" Type="http://schemas.openxmlformats.org/officeDocument/2006/relationships/hyperlink" Target="https://spec.oneapi.io/versions/latest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abr.com/ru/companies/yandex_praktikum/articles/591541/" TargetMode="External"/><Relationship Id="rId4" Type="http://schemas.openxmlformats.org/officeDocument/2006/relationships/hyperlink" Target="https://www.khronos.org/opencl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02013" y="876301"/>
            <a:ext cx="50085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b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тему: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2" name="Picture 8" descr="https://itndaily.ru/wp-content/uploads/2020/04/gsRWisMF2MyvWza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012" y="2504539"/>
            <a:ext cx="5008563" cy="25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658350" y="4713895"/>
            <a:ext cx="2533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 студент КМБО-05-20</a:t>
            </a:r>
            <a:b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Бундуки Владислав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203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90" y="633046"/>
            <a:ext cx="8610600" cy="1295400"/>
          </a:xfrm>
        </p:spPr>
        <p:txBody>
          <a:bodyPr/>
          <a:lstStyle/>
          <a:p>
            <a:pPr algn="ctr"/>
            <a:r>
              <a:rPr lang="ru-RU" dirty="0" smtClean="0"/>
              <a:t>Пример Ядра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914409" y="2488600"/>
            <a:ext cx="5079991" cy="823912"/>
          </a:xfrm>
        </p:spPr>
        <p:txBody>
          <a:bodyPr/>
          <a:lstStyle/>
          <a:p>
            <a:r>
              <a:rPr lang="ru-RU" dirty="0" smtClean="0"/>
              <a:t>Объявления ядра в коде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>
          <a:xfrm>
            <a:off x="6400800" y="2488600"/>
            <a:ext cx="5615354" cy="823912"/>
          </a:xfrm>
        </p:spPr>
        <p:txBody>
          <a:bodyPr>
            <a:normAutofit/>
          </a:bodyPr>
          <a:lstStyle/>
          <a:p>
            <a:r>
              <a:rPr lang="ru-RU" dirty="0" smtClean="0"/>
              <a:t>Объявление ядра в </a:t>
            </a:r>
            <a:r>
              <a:rPr lang="en-US" dirty="0" smtClean="0"/>
              <a:t>.cl </a:t>
            </a:r>
            <a:r>
              <a:rPr lang="ru-RU" dirty="0" smtClean="0"/>
              <a:t>файле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14408" y="3561409"/>
            <a:ext cx="5456515" cy="2030499"/>
          </a:xfrm>
          <a:prstGeom prst="rect">
            <a:avLst/>
          </a:prstGeom>
        </p:spPr>
      </p:pic>
      <p:pic>
        <p:nvPicPr>
          <p:cNvPr id="11" name="Объект 10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735332" y="3561409"/>
            <a:ext cx="4913810" cy="203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21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9968" y="386860"/>
            <a:ext cx="4460631" cy="767861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Подробнее об ядре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71422" y="770790"/>
            <a:ext cx="586153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Существует 4 квалификатора: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__</a:t>
            </a:r>
            <a:r>
              <a:rPr lang="en-US" dirty="0" smtClean="0"/>
              <a:t>global</a:t>
            </a:r>
            <a:endParaRPr lang="ru-RU" dirty="0" smtClean="0"/>
          </a:p>
          <a:p>
            <a:pPr lvl="1"/>
            <a:r>
              <a:rPr lang="ru-RU" dirty="0" smtClean="0"/>
              <a:t>медленная, видимая всем область для чтения и записи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__local</a:t>
            </a:r>
            <a:endParaRPr lang="ru-RU" dirty="0" smtClean="0"/>
          </a:p>
          <a:p>
            <a:pPr lvl="1"/>
            <a:r>
              <a:rPr lang="ru-RU" dirty="0" smtClean="0"/>
              <a:t>видна только внутри </a:t>
            </a:r>
            <a:r>
              <a:rPr lang="en-US" dirty="0" smtClean="0"/>
              <a:t>work-item,</a:t>
            </a:r>
            <a:r>
              <a:rPr lang="ru-RU" dirty="0" smtClean="0"/>
              <a:t> ограничена по размерам, позволяет чтение-запись, очень быстрая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__constant</a:t>
            </a:r>
            <a:endParaRPr lang="ru-RU" dirty="0" smtClean="0"/>
          </a:p>
          <a:p>
            <a:pPr lvl="1"/>
            <a:r>
              <a:rPr lang="ru-RU" dirty="0" smtClean="0"/>
              <a:t>небольшая часть кэшированной глобальной памяти, видимая всем </a:t>
            </a:r>
            <a:r>
              <a:rPr lang="en-US" dirty="0" smtClean="0"/>
              <a:t>work-item</a:t>
            </a:r>
            <a:r>
              <a:rPr lang="ru-RU" dirty="0" smtClean="0"/>
              <a:t>, только для чтения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__private</a:t>
            </a:r>
            <a:endParaRPr lang="ru-RU" dirty="0" smtClean="0"/>
          </a:p>
          <a:p>
            <a:pPr lvl="1"/>
            <a:r>
              <a:rPr lang="ru-RU" dirty="0" smtClean="0"/>
              <a:t>видна только </a:t>
            </a:r>
            <a:r>
              <a:rPr lang="en-US" dirty="0" smtClean="0"/>
              <a:t>work-item</a:t>
            </a:r>
            <a:r>
              <a:rPr lang="ru-RU" dirty="0" smtClean="0"/>
              <a:t>, рассматривается как регистры</a:t>
            </a:r>
          </a:p>
          <a:p>
            <a:endParaRPr lang="en-US" dirty="0" smtClean="0"/>
          </a:p>
          <a:p>
            <a:r>
              <a:rPr lang="ru-RU" dirty="0" smtClean="0"/>
              <a:t>Они определяют память, в которой будут храниться переменные (по умолчанию </a:t>
            </a:r>
            <a:r>
              <a:rPr lang="en-US" dirty="0" smtClean="0"/>
              <a:t>private</a:t>
            </a:r>
            <a:r>
              <a:rPr lang="ru-RU" dirty="0" smtClean="0"/>
              <a:t>).</a:t>
            </a: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93785" y="4837166"/>
            <a:ext cx="5861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get_global_id</a:t>
            </a:r>
            <a:r>
              <a:rPr lang="en-US" dirty="0" smtClean="0"/>
              <a:t>(0); - </a:t>
            </a:r>
            <a:r>
              <a:rPr lang="ru-RU" dirty="0" smtClean="0"/>
              <a:t>получение глобального </a:t>
            </a:r>
            <a:r>
              <a:rPr lang="en-US" dirty="0" smtClean="0"/>
              <a:t>work-item,</a:t>
            </a:r>
            <a:r>
              <a:rPr lang="ru-RU" dirty="0" smtClean="0"/>
              <a:t> для каждого из которых создается своё ядро и которое ничего не знает о других.</a:t>
            </a:r>
            <a:endParaRPr lang="en-US" dirty="0" smtClean="0"/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>
            <a:off x="0" y="4771292"/>
            <a:ext cx="59553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5955323" y="211015"/>
            <a:ext cx="0" cy="664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968" y="1628742"/>
            <a:ext cx="4949013" cy="204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349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6169" y="406523"/>
            <a:ext cx="4114800" cy="636564"/>
          </a:xfrm>
        </p:spPr>
        <p:txBody>
          <a:bodyPr/>
          <a:lstStyle/>
          <a:p>
            <a:r>
              <a:rPr lang="ru-RU" dirty="0" smtClean="0"/>
              <a:t>С++ </a:t>
            </a:r>
            <a:r>
              <a:rPr lang="en-US" dirty="0" smtClean="0"/>
              <a:t>for </a:t>
            </a:r>
            <a:r>
              <a:rPr lang="en-US" dirty="0" err="1" smtClean="0"/>
              <a:t>opencl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0397" y="3897923"/>
            <a:ext cx="7108359" cy="2795954"/>
          </a:xfrm>
        </p:spPr>
        <p:txBody>
          <a:bodyPr>
            <a:noAutofit/>
          </a:bodyPr>
          <a:lstStyle/>
          <a:p>
            <a:r>
              <a:rPr lang="en-US" sz="2000" dirty="0" smtClean="0"/>
              <a:t>cl::Platform – </a:t>
            </a:r>
            <a:r>
              <a:rPr lang="ru-RU" sz="2000" dirty="0" smtClean="0"/>
              <a:t>класс для управления платформой вычислений на устройстве. На моем устройстве – это </a:t>
            </a:r>
            <a:r>
              <a:rPr lang="en-US" sz="2000" dirty="0" smtClean="0"/>
              <a:t>Intel + NVIDIA</a:t>
            </a:r>
            <a:endParaRPr lang="en-US" sz="2000" dirty="0"/>
          </a:p>
          <a:p>
            <a:r>
              <a:rPr lang="en-US" sz="2000" dirty="0" smtClean="0"/>
              <a:t>cl::Device – </a:t>
            </a:r>
            <a:r>
              <a:rPr lang="ru-RU" sz="2000" dirty="0" smtClean="0"/>
              <a:t>класс для управления драйверами устройства</a:t>
            </a:r>
            <a:endParaRPr lang="en-US" sz="2000" dirty="0" smtClean="0"/>
          </a:p>
          <a:p>
            <a:r>
              <a:rPr lang="en-US" sz="2000" dirty="0" smtClean="0"/>
              <a:t>cl::Context – </a:t>
            </a:r>
            <a:r>
              <a:rPr lang="ru-RU" sz="2000" dirty="0" smtClean="0"/>
              <a:t>определяет </a:t>
            </a:r>
            <a:r>
              <a:rPr lang="en-US" sz="2000" dirty="0" smtClean="0"/>
              <a:t>API </a:t>
            </a:r>
            <a:r>
              <a:rPr lang="ru-RU" sz="2000" dirty="0" smtClean="0"/>
              <a:t>для взаимодействия с драйверами</a:t>
            </a:r>
            <a:endParaRPr lang="en-US" sz="2000" dirty="0" smtClean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528" y="1229915"/>
            <a:ext cx="4128752" cy="494381"/>
          </a:xfrm>
          <a:prstGeom prst="rect">
            <a:avLst/>
          </a:prstGeom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7965830" y="274862"/>
            <a:ext cx="4114800" cy="636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Вывод: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4528" y="1723291"/>
            <a:ext cx="3964216" cy="49237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4528" y="2215661"/>
            <a:ext cx="4556102" cy="644769"/>
          </a:xfrm>
          <a:prstGeom prst="rect">
            <a:avLst/>
          </a:prstGeom>
        </p:spPr>
      </p:pic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70397" y="1043087"/>
            <a:ext cx="7197190" cy="260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847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54599" y="4741983"/>
            <a:ext cx="10169185" cy="147124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cl::Program::Sources – </a:t>
            </a:r>
            <a:r>
              <a:rPr lang="ru-RU" sz="2000" dirty="0" smtClean="0"/>
              <a:t>содержит весь текст ядра для исполнения</a:t>
            </a:r>
          </a:p>
          <a:p>
            <a:r>
              <a:rPr lang="en-US" sz="2000" dirty="0" smtClean="0"/>
              <a:t>cl::Program – </a:t>
            </a:r>
            <a:r>
              <a:rPr lang="ru-RU" sz="2000" dirty="0" smtClean="0"/>
              <a:t>интерфейс, для сборки ядра под конкретный </a:t>
            </a:r>
            <a:r>
              <a:rPr lang="en-US" sz="2000" dirty="0" smtClean="0"/>
              <a:t>API </a:t>
            </a:r>
            <a:r>
              <a:rPr lang="ru-RU" sz="2000" dirty="0" smtClean="0"/>
              <a:t>драйвера</a:t>
            </a:r>
            <a:endParaRPr lang="ru-RU" sz="2000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3494393" y="371354"/>
            <a:ext cx="4114800" cy="636564"/>
          </a:xfrm>
        </p:spPr>
        <p:txBody>
          <a:bodyPr/>
          <a:lstStyle/>
          <a:p>
            <a:r>
              <a:rPr lang="ru-RU" dirty="0" smtClean="0"/>
              <a:t>С++ </a:t>
            </a:r>
            <a:r>
              <a:rPr lang="en-US" dirty="0" smtClean="0"/>
              <a:t>for </a:t>
            </a:r>
            <a:r>
              <a:rPr lang="en-US" dirty="0" err="1" smtClean="0"/>
              <a:t>opencl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54599" y="2118840"/>
            <a:ext cx="9148022" cy="201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759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40323" y="4865077"/>
            <a:ext cx="11813753" cy="166467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cl::</a:t>
            </a:r>
            <a:r>
              <a:rPr lang="en-US" sz="2000" dirty="0" err="1" smtClean="0"/>
              <a:t>CommandQueue</a:t>
            </a:r>
            <a:r>
              <a:rPr lang="en-US" sz="2000" dirty="0" smtClean="0"/>
              <a:t> – </a:t>
            </a:r>
            <a:r>
              <a:rPr lang="ru-RU" sz="2000" dirty="0" smtClean="0"/>
              <a:t>класс, который загружает последовательность команд и данные для исполнения этих команд на конечные устройства</a:t>
            </a:r>
          </a:p>
          <a:p>
            <a:r>
              <a:rPr lang="en-US" sz="2000" dirty="0" smtClean="0"/>
              <a:t>cl::Buffer – </a:t>
            </a:r>
            <a:r>
              <a:rPr lang="ru-RU" sz="2000" dirty="0" smtClean="0"/>
              <a:t>класс, для создания индивидуального буфера данных каждому </a:t>
            </a:r>
            <a:r>
              <a:rPr lang="en-US" sz="2000" dirty="0" smtClean="0"/>
              <a:t>work-item`</a:t>
            </a:r>
            <a:r>
              <a:rPr lang="ru-RU" sz="2000" dirty="0" smtClean="0"/>
              <a:t>у</a:t>
            </a:r>
          </a:p>
          <a:p>
            <a:r>
              <a:rPr lang="en-US" sz="2000" dirty="0" smtClean="0"/>
              <a:t>cl::Kernel – </a:t>
            </a:r>
            <a:r>
              <a:rPr lang="ru-RU" sz="2000" dirty="0" smtClean="0"/>
              <a:t>класс нашего ядра</a:t>
            </a:r>
            <a:endParaRPr lang="ru-RU" sz="2000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16169" y="406523"/>
            <a:ext cx="4114800" cy="636564"/>
          </a:xfrm>
        </p:spPr>
        <p:txBody>
          <a:bodyPr/>
          <a:lstStyle/>
          <a:p>
            <a:r>
              <a:rPr lang="ru-RU" dirty="0" smtClean="0"/>
              <a:t>С++ </a:t>
            </a:r>
            <a:r>
              <a:rPr lang="en-US" dirty="0" smtClean="0"/>
              <a:t>for </a:t>
            </a:r>
            <a:r>
              <a:rPr lang="en-US" dirty="0" err="1" smtClean="0"/>
              <a:t>opencl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967" y="230411"/>
            <a:ext cx="7523109" cy="988788"/>
          </a:xfrm>
          <a:prstGeom prst="rect">
            <a:avLst/>
          </a:prstGeom>
        </p:spPr>
      </p:pic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530967" y="1219198"/>
            <a:ext cx="7525792" cy="291904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0967" y="4138244"/>
            <a:ext cx="7523109" cy="45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693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814754" y="131327"/>
            <a:ext cx="10820400" cy="129302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Сравнение с другими технологиями распараллеливания</a:t>
            </a:r>
            <a:endParaRPr lang="ru-RU" dirty="0"/>
          </a:p>
        </p:txBody>
      </p:sp>
      <p:pic>
        <p:nvPicPr>
          <p:cNvPr id="2" name="Объект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70" y="1799493"/>
            <a:ext cx="7694735" cy="4396991"/>
          </a:xfrm>
        </p:spPr>
      </p:pic>
      <p:sp>
        <p:nvSpPr>
          <p:cNvPr id="3" name="TextBox 2"/>
          <p:cNvSpPr txBox="1"/>
          <p:nvPr/>
        </p:nvSpPr>
        <p:spPr>
          <a:xfrm>
            <a:off x="7880105" y="2923693"/>
            <a:ext cx="431189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700" dirty="0" smtClean="0"/>
              <a:t>1 секунда </a:t>
            </a:r>
            <a:r>
              <a:rPr lang="ru-RU" sz="1700" dirty="0"/>
              <a:t>=</a:t>
            </a:r>
            <a:r>
              <a:rPr lang="ru-RU" sz="1700" dirty="0" smtClean="0"/>
              <a:t> 1000 миллисекунд</a:t>
            </a:r>
          </a:p>
          <a:p>
            <a:r>
              <a:rPr lang="ru-RU" sz="1700" dirty="0" smtClean="0"/>
              <a:t>1 миллисекунда = 1000 микросекунд</a:t>
            </a:r>
          </a:p>
          <a:p>
            <a:endParaRPr lang="ru-RU" sz="1700" dirty="0"/>
          </a:p>
          <a:p>
            <a:pPr algn="ctr"/>
            <a:r>
              <a:rPr lang="ru-RU" sz="1700" dirty="0" smtClean="0"/>
              <a:t>Время исчислялось в микросекундах</a:t>
            </a:r>
            <a:endParaRPr lang="ru-RU" sz="1700" dirty="0"/>
          </a:p>
        </p:txBody>
      </p:sp>
      <p:sp>
        <p:nvSpPr>
          <p:cNvPr id="4" name="TextBox 3"/>
          <p:cNvSpPr txBox="1"/>
          <p:nvPr/>
        </p:nvSpPr>
        <p:spPr>
          <a:xfrm>
            <a:off x="7880105" y="4996155"/>
            <a:ext cx="4218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u="sng" dirty="0" smtClean="0"/>
              <a:t>*Сравнивалось только время выполнения операции сложения векторов без копирования данных</a:t>
            </a:r>
            <a:endParaRPr lang="ru-RU" i="1" u="sng" dirty="0"/>
          </a:p>
        </p:txBody>
      </p:sp>
    </p:spTree>
    <p:extLst>
      <p:ext uri="{BB962C8B-B14F-4D97-AF65-F5344CB8AC3E}">
        <p14:creationId xmlns:p14="http://schemas.microsoft.com/office/powerpoint/2010/main" val="4150775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4646" y="0"/>
            <a:ext cx="5509846" cy="1293028"/>
          </a:xfrm>
        </p:spPr>
        <p:txBody>
          <a:bodyPr/>
          <a:lstStyle/>
          <a:p>
            <a:pPr algn="ctr"/>
            <a:r>
              <a:rPr lang="ru-RU" dirty="0" smtClean="0"/>
              <a:t>Планы на будущее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8907" y="1648210"/>
            <a:ext cx="10820400" cy="5213280"/>
          </a:xfrm>
        </p:spPr>
        <p:txBody>
          <a:bodyPr/>
          <a:lstStyle/>
          <a:p>
            <a:r>
              <a:rPr lang="en-US" dirty="0" err="1" smtClean="0"/>
              <a:t>WebCL</a:t>
            </a:r>
            <a:r>
              <a:rPr lang="en-US" dirty="0" smtClean="0"/>
              <a:t> - </a:t>
            </a:r>
            <a:r>
              <a:rPr lang="ru-RU" dirty="0" smtClean="0"/>
              <a:t>забытый </a:t>
            </a:r>
            <a:r>
              <a:rPr lang="en-US" dirty="0" err="1" smtClean="0"/>
              <a:t>Khronos</a:t>
            </a:r>
            <a:r>
              <a:rPr lang="en-US" dirty="0" smtClean="0"/>
              <a:t> </a:t>
            </a:r>
            <a:r>
              <a:rPr lang="ru-RU" dirty="0" smtClean="0"/>
              <a:t>проект для веб вычислений.  Сейчас огромное количество облачных вычислений</a:t>
            </a:r>
            <a:r>
              <a:rPr lang="en-US" dirty="0" smtClean="0"/>
              <a:t> </a:t>
            </a:r>
            <a:r>
              <a:rPr lang="ru-RU" dirty="0" smtClean="0"/>
              <a:t>и данный стандарт может очень сильно с ними помочь, учитывая различные генеративные ИИ</a:t>
            </a:r>
          </a:p>
          <a:p>
            <a:r>
              <a:rPr lang="en-US" dirty="0" err="1" smtClean="0"/>
              <a:t>GameDev</a:t>
            </a:r>
            <a:r>
              <a:rPr lang="en-US" dirty="0" smtClean="0"/>
              <a:t> – </a:t>
            </a:r>
            <a:r>
              <a:rPr lang="ru-RU" dirty="0" smtClean="0"/>
              <a:t>сейчас очень сильно страдает оптимизация игр, использование </a:t>
            </a:r>
            <a:r>
              <a:rPr lang="en-US" dirty="0" err="1" smtClean="0"/>
              <a:t>OpenCL</a:t>
            </a:r>
            <a:r>
              <a:rPr lang="en-US" dirty="0" smtClean="0"/>
              <a:t>  </a:t>
            </a:r>
            <a:r>
              <a:rPr lang="ru-RU" dirty="0" smtClean="0"/>
              <a:t>для расчетов трассировки лучей, </a:t>
            </a:r>
            <a:r>
              <a:rPr lang="en-US" dirty="0" err="1" smtClean="0"/>
              <a:t>WorkGraph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DX12 </a:t>
            </a:r>
            <a:r>
              <a:rPr lang="ru-RU" dirty="0" smtClean="0"/>
              <a:t>и множестве других расчетов может сильно изменить ситуацию на данном рынке</a:t>
            </a:r>
          </a:p>
          <a:p>
            <a:r>
              <a:rPr lang="en-US" dirty="0" err="1" smtClean="0"/>
              <a:t>oneAPI</a:t>
            </a:r>
            <a:r>
              <a:rPr lang="en-US" dirty="0" smtClean="0"/>
              <a:t> – </a:t>
            </a:r>
            <a:r>
              <a:rPr lang="ru-RU" dirty="0" smtClean="0"/>
              <a:t>разработка </a:t>
            </a:r>
            <a:r>
              <a:rPr lang="en-US" dirty="0" smtClean="0"/>
              <a:t>Intel </a:t>
            </a:r>
            <a:r>
              <a:rPr lang="ru-RU" dirty="0" smtClean="0"/>
              <a:t>для борьбы с </a:t>
            </a:r>
            <a:r>
              <a:rPr lang="en-US" dirty="0" smtClean="0"/>
              <a:t>CUDA</a:t>
            </a:r>
            <a:r>
              <a:rPr lang="ru-RU" dirty="0" smtClean="0"/>
              <a:t> в генеративных вычислениях. </a:t>
            </a:r>
            <a:r>
              <a:rPr lang="en-US" dirty="0" err="1" smtClean="0"/>
              <a:t>Nvidia</a:t>
            </a:r>
            <a:r>
              <a:rPr lang="en-US" dirty="0" smtClean="0"/>
              <a:t> </a:t>
            </a:r>
            <a:r>
              <a:rPr lang="ru-RU" dirty="0" smtClean="0"/>
              <a:t>являются монополистами в мире драйверов, чтобы это изменить крупные компании (</a:t>
            </a:r>
            <a:r>
              <a:rPr lang="en-US" dirty="0" smtClean="0"/>
              <a:t>Google, Samsung, Qualcomm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создали свой продукт и привлекают разработчиков для его развития</a:t>
            </a:r>
          </a:p>
          <a:p>
            <a:r>
              <a:rPr lang="en-US" dirty="0" smtClean="0"/>
              <a:t>Mobile</a:t>
            </a:r>
            <a:r>
              <a:rPr lang="ru-RU" dirty="0" smtClean="0"/>
              <a:t> – </a:t>
            </a:r>
            <a:r>
              <a:rPr lang="en-US" dirty="0" err="1" smtClean="0"/>
              <a:t>OpenCL</a:t>
            </a:r>
            <a:r>
              <a:rPr lang="ru-RU" dirty="0" smtClean="0"/>
              <a:t> способен запускаться на мобильных устройствах, а сегодня телефоны достаточно мощные, чтобы даже суметь запускать на себе полноценные ИИ</a:t>
            </a:r>
            <a:r>
              <a:rPr lang="en-US" dirty="0" smtClean="0"/>
              <a:t> </a:t>
            </a:r>
            <a:r>
              <a:rPr lang="ru-RU" dirty="0" smtClean="0"/>
              <a:t>и использовать их потенциал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4180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OpenCL</a:t>
            </a:r>
            <a:r>
              <a:rPr lang="en-US" dirty="0" smtClean="0"/>
              <a:t> – </a:t>
            </a:r>
            <a:r>
              <a:rPr lang="ru-RU" dirty="0" smtClean="0"/>
              <a:t>достаточно мощная технология, имеющая огромный потенциал и очень простая в освоении, так как имеет огромное количество примеров использования в интернете. </a:t>
            </a:r>
          </a:p>
          <a:p>
            <a:pPr marL="0" indent="0">
              <a:buNone/>
            </a:pPr>
            <a:r>
              <a:rPr lang="ru-RU" dirty="0" smtClean="0"/>
              <a:t>Она способна запускать различные задачи на нескольких ускорителях разного типа одновременно, что позволяет производить колоссальные по своим размерам вычисления за считанные микросекунды.</a:t>
            </a:r>
          </a:p>
          <a:p>
            <a:pPr marL="0" indent="0">
              <a:buNone/>
            </a:pPr>
            <a:r>
              <a:rPr lang="ru-RU" dirty="0" smtClean="0"/>
              <a:t>Благодаря тому, что данный проект является открытым, он имеет поддержку от различных крупных </a:t>
            </a:r>
            <a:r>
              <a:rPr lang="ru-RU" dirty="0" err="1" smtClean="0"/>
              <a:t>техногигантов</a:t>
            </a:r>
            <a:r>
              <a:rPr lang="ru-RU" dirty="0" smtClean="0"/>
              <a:t>, что позволяет адаптировать его под тот ЯП, который вам нужен.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5092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Полезные 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spec.oneapi.io/versions/latest/index.html</a:t>
            </a:r>
            <a:r>
              <a:rPr lang="ru-RU" dirty="0" smtClean="0"/>
              <a:t> - документация к </a:t>
            </a:r>
            <a:r>
              <a:rPr lang="en-US" dirty="0" err="1" smtClean="0"/>
              <a:t>oneAPI</a:t>
            </a:r>
            <a:r>
              <a:rPr lang="ru-RU" dirty="0" smtClean="0"/>
              <a:t> (2023 год)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www.anandtech.com/show/15746/opencl-30-announced-hitting-reset-on-compute-frameworks</a:t>
            </a:r>
            <a:r>
              <a:rPr lang="ru-RU" dirty="0" smtClean="0"/>
              <a:t> – подробный обзор новшеств </a:t>
            </a:r>
            <a:r>
              <a:rPr lang="en-US" dirty="0" smtClean="0"/>
              <a:t>OpenCL3.0 (2020 </a:t>
            </a:r>
            <a:r>
              <a:rPr lang="ru-RU" dirty="0" smtClean="0"/>
              <a:t>год)</a:t>
            </a:r>
          </a:p>
          <a:p>
            <a:r>
              <a:rPr lang="en-US" dirty="0">
                <a:hlinkClick r:id="rId4"/>
              </a:rPr>
              <a:t>https://www.khronos.org/opencl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- </a:t>
            </a:r>
            <a:r>
              <a:rPr lang="ru-RU" dirty="0" smtClean="0"/>
              <a:t>официальный сайт создателей </a:t>
            </a:r>
            <a:r>
              <a:rPr lang="en-US" dirty="0" err="1" smtClean="0"/>
              <a:t>OpenCL</a:t>
            </a:r>
            <a:endParaRPr lang="en-US" dirty="0"/>
          </a:p>
          <a:p>
            <a:r>
              <a:rPr lang="en-US" dirty="0">
                <a:hlinkClick r:id="rId5"/>
              </a:rPr>
              <a:t>https://habr.com/ru/companies/yandex_praktikum/articles/591541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- </a:t>
            </a:r>
            <a:r>
              <a:rPr lang="ru-RU" dirty="0" smtClean="0"/>
              <a:t>курс от разработчика «Яндекс Практикум»</a:t>
            </a:r>
            <a:r>
              <a:rPr lang="en-US" dirty="0" smtClean="0"/>
              <a:t> </a:t>
            </a:r>
            <a:r>
              <a:rPr lang="ru-RU" dirty="0" smtClean="0"/>
              <a:t>про вычисления на видеокартах (2021-2022 год)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7207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961292" y="2248882"/>
            <a:ext cx="10515600" cy="1825096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9495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9367" y="446810"/>
            <a:ext cx="10820399" cy="874613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OpenCl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>
          <a:xfrm>
            <a:off x="1024466" y="2836828"/>
            <a:ext cx="10490200" cy="283714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 Computing Language (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OpenCL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 открытый бесплатный стандарт(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для кроссплатформенного параллельного программирования различных ускорителей.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815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Где можно использовать?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335045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помощью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OpenCL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можно решать широкий спектр задач, </a:t>
            </a:r>
            <a:r>
              <a:rPr lang="ru-RU" sz="28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включая научные вычисления, моделирование, обработку изображений и видео, анализ данных, криптографию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 многое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другое.</a:t>
            </a:r>
          </a:p>
          <a:p>
            <a:pPr marL="0" indent="0" algn="just">
              <a:buNone/>
            </a:pP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OpenCL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использовать параллельные возможности различных устройств, что значительно повышает производительность при выполнении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этих задач.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643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5976" y="1112546"/>
            <a:ext cx="11072446" cy="880377"/>
          </a:xfrm>
        </p:spPr>
        <p:txBody>
          <a:bodyPr/>
          <a:lstStyle/>
          <a:p>
            <a:pPr algn="ctr"/>
            <a:r>
              <a:rPr lang="ru-RU" dirty="0" smtClean="0"/>
              <a:t>популярное ПО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ru-RU" dirty="0" err="1" smtClean="0"/>
              <a:t>Яп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35976" y="2487636"/>
            <a:ext cx="5334000" cy="4024125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Программное обеспечение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Adobe Photoshop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GIMP</a:t>
            </a:r>
            <a:r>
              <a:rPr lang="ru-RU" dirty="0" smtClean="0"/>
              <a:t> – аналог </a:t>
            </a:r>
            <a:r>
              <a:rPr lang="en-US" dirty="0" smtClean="0"/>
              <a:t>Adobe Photoshop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Blender – 3D </a:t>
            </a:r>
            <a:r>
              <a:rPr lang="ru-RU" dirty="0" smtClean="0"/>
              <a:t>движок для моделирования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OpenCV</a:t>
            </a:r>
            <a:r>
              <a:rPr lang="en-US" dirty="0" smtClean="0"/>
              <a:t> – </a:t>
            </a:r>
            <a:r>
              <a:rPr lang="ru-RU" dirty="0" smtClean="0"/>
              <a:t>библиотека алгоритмов компьютерного зрения и много чего еще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Vegas Pro – </a:t>
            </a:r>
            <a:r>
              <a:rPr lang="ru-RU" dirty="0" smtClean="0"/>
              <a:t>редактор видео</a:t>
            </a:r>
            <a:endParaRPr lang="en-US" dirty="0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199" y="2487636"/>
            <a:ext cx="5879123" cy="4194518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Привязка к другим ЯП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ClojureCL</a:t>
            </a:r>
            <a:r>
              <a:rPr lang="en-US" dirty="0" smtClean="0"/>
              <a:t> – </a:t>
            </a:r>
            <a:r>
              <a:rPr lang="en-US" dirty="0" err="1" smtClean="0"/>
              <a:t>OpenCL</a:t>
            </a:r>
            <a:r>
              <a:rPr lang="en-US" dirty="0" smtClean="0"/>
              <a:t> 2.0 </a:t>
            </a:r>
            <a:r>
              <a:rPr lang="ru-RU" dirty="0" smtClean="0"/>
              <a:t>для </a:t>
            </a:r>
            <a:r>
              <a:rPr lang="en-US" dirty="0" err="1" smtClean="0"/>
              <a:t>Clojure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OpenCLAda</a:t>
            </a:r>
            <a:r>
              <a:rPr lang="en-US" dirty="0" smtClean="0"/>
              <a:t> – Ada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OpenCL.jl</a:t>
            </a:r>
            <a:r>
              <a:rPr lang="en-US" dirty="0" smtClean="0"/>
              <a:t> – Julia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PyOpenCL</a:t>
            </a:r>
            <a:r>
              <a:rPr lang="en-US" dirty="0" smtClean="0"/>
              <a:t> – </a:t>
            </a:r>
            <a:r>
              <a:rPr lang="ru-RU" dirty="0" smtClean="0"/>
              <a:t>интерфейс </a:t>
            </a:r>
            <a:r>
              <a:rPr lang="en-US" dirty="0" smtClean="0"/>
              <a:t>Python </a:t>
            </a:r>
            <a:r>
              <a:rPr lang="ru-RU" dirty="0" smtClean="0"/>
              <a:t>к </a:t>
            </a:r>
            <a:r>
              <a:rPr lang="en-US" dirty="0" err="1" smtClean="0"/>
              <a:t>OpenCL</a:t>
            </a:r>
            <a:r>
              <a:rPr lang="en-US" dirty="0" smtClean="0"/>
              <a:t> API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Coriander – </a:t>
            </a:r>
            <a:r>
              <a:rPr lang="ru-RU" dirty="0" smtClean="0"/>
              <a:t>преобразование </a:t>
            </a:r>
            <a:r>
              <a:rPr lang="en-US" dirty="0" smtClean="0"/>
              <a:t>CUDA </a:t>
            </a:r>
            <a:r>
              <a:rPr lang="ru-RU" dirty="0" smtClean="0"/>
              <a:t>в </a:t>
            </a:r>
            <a:r>
              <a:rPr lang="en-US" dirty="0" err="1" smtClean="0"/>
              <a:t>OpenCL</a:t>
            </a:r>
            <a:r>
              <a:rPr lang="en-US" dirty="0" smtClean="0"/>
              <a:t> 1.2</a:t>
            </a: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LWJGL – </a:t>
            </a:r>
            <a:r>
              <a:rPr lang="ru-RU" dirty="0" smtClean="0"/>
              <a:t>облегченная библиотека </a:t>
            </a:r>
            <a:r>
              <a:rPr lang="en-US" dirty="0" smtClean="0"/>
              <a:t>Java-</a:t>
            </a:r>
            <a:r>
              <a:rPr lang="ru-RU" dirty="0" smtClean="0"/>
              <a:t>игр содержит привязки </a:t>
            </a:r>
            <a:r>
              <a:rPr lang="en-US" dirty="0" smtClean="0"/>
              <a:t>Java</a:t>
            </a:r>
            <a:r>
              <a:rPr lang="ru-RU" dirty="0" smtClean="0"/>
              <a:t> с низкой задержкой для </a:t>
            </a:r>
            <a:r>
              <a:rPr lang="en-US" dirty="0" err="1" smtClean="0"/>
              <a:t>OpenCL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1320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OPENCL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685800" y="2253175"/>
            <a:ext cx="10820400" cy="3631810"/>
          </a:xfrm>
        </p:spPr>
        <p:txBody>
          <a:bodyPr>
            <a:normAutofit/>
          </a:bodyPr>
          <a:lstStyle/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предоставляет самый низкий «близкий к железу» процессорный уровень исполнения для ускорения различных вычислений, а также предоставляет возможность генерации кода для компиляторов</a:t>
            </a:r>
          </a:p>
          <a:p>
            <a:pPr marL="0" indent="0" algn="just">
              <a:buNone/>
            </a:pP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отличии от «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GPU-only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API,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таких как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Vulkan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OpenCL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позволяет использовать широкий спектр ускорителей</a:t>
            </a:r>
          </a:p>
          <a:p>
            <a:pPr algn="just"/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делится на две составляющие: код главного приложения и код ядра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878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Кроссплатформенность и </a:t>
            </a:r>
            <a:r>
              <a:rPr lang="en-US" dirty="0" smtClean="0"/>
              <a:t>SPIR-V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SPIR-V - это первый открытый стандартный промежуточный язык с несколькими API для исходного представления параллельных вычислений и </a:t>
            </a:r>
            <a:r>
              <a:rPr lang="ru-RU" dirty="0" smtClean="0"/>
              <a:t>графики, который является частью </a:t>
            </a:r>
            <a:r>
              <a:rPr lang="ru-RU" dirty="0"/>
              <a:t>основных спецификаций </a:t>
            </a:r>
            <a:r>
              <a:rPr lang="ru-RU" dirty="0" err="1" smtClean="0"/>
              <a:t>OpenCL</a:t>
            </a:r>
            <a:r>
              <a:rPr lang="ru-RU" dirty="0" smtClean="0"/>
              <a:t> </a:t>
            </a:r>
            <a:r>
              <a:rPr lang="ru-RU" dirty="0"/>
              <a:t>и </a:t>
            </a:r>
            <a:r>
              <a:rPr lang="ru-RU" dirty="0" err="1"/>
              <a:t>Vulkan</a:t>
            </a:r>
            <a:r>
              <a:rPr lang="ru-RU" dirty="0"/>
              <a:t> GPU API. 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SPIR-V </a:t>
            </a:r>
            <a:r>
              <a:rPr lang="ru-RU" dirty="0"/>
              <a:t>также </a:t>
            </a:r>
            <a:r>
              <a:rPr lang="ru-RU" dirty="0" smtClean="0"/>
              <a:t>поддерживает язык шейдеров </a:t>
            </a:r>
            <a:r>
              <a:rPr lang="en-US" dirty="0" smtClean="0"/>
              <a:t>GLSL </a:t>
            </a:r>
            <a:r>
              <a:rPr lang="ru-RU" dirty="0" smtClean="0"/>
              <a:t>для </a:t>
            </a:r>
            <a:r>
              <a:rPr lang="en-US" dirty="0" err="1" smtClean="0"/>
              <a:t>Vulkan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ru-RU" dirty="0" err="1"/>
              <a:t>OpenGL</a:t>
            </a:r>
            <a:r>
              <a:rPr lang="ru-RU" dirty="0"/>
              <a:t> 4.6. 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SPIR–V </a:t>
            </a:r>
            <a:r>
              <a:rPr lang="ru-RU" dirty="0"/>
              <a:t>не использует LLVM и поэтому изолирован от изменений дорожной карты LLVM. 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У </a:t>
            </a:r>
            <a:r>
              <a:rPr lang="ru-RU" dirty="0" err="1"/>
              <a:t>Khronos</a:t>
            </a:r>
            <a:r>
              <a:rPr lang="ru-RU" dirty="0"/>
              <a:t> есть инструменты преобразования </a:t>
            </a:r>
            <a:r>
              <a:rPr lang="ru-RU" dirty="0" smtClean="0"/>
              <a:t>SPIR-V/LLVM </a:t>
            </a:r>
            <a:r>
              <a:rPr lang="ru-RU" dirty="0"/>
              <a:t>с открытым исходным кодом, позволяющие создавать гибкие цепочки инструментов, использующие оба промежуточных языка.</a:t>
            </a:r>
          </a:p>
        </p:txBody>
      </p:sp>
    </p:spTree>
    <p:extLst>
      <p:ext uri="{BB962C8B-B14F-4D97-AF65-F5344CB8AC3E}">
        <p14:creationId xmlns:p14="http://schemas.microsoft.com/office/powerpoint/2010/main" val="378209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15915" y="422031"/>
            <a:ext cx="9560169" cy="1441938"/>
          </a:xfrm>
        </p:spPr>
        <p:txBody>
          <a:bodyPr/>
          <a:lstStyle/>
          <a:p>
            <a:pPr algn="ctr"/>
            <a:r>
              <a:rPr lang="en-US" dirty="0" smtClean="0"/>
              <a:t>SYCL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799" y="2487637"/>
            <a:ext cx="10820400" cy="26470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SYCL – </a:t>
            </a:r>
            <a:r>
              <a:rPr lang="ru-RU" sz="2400" dirty="0" smtClean="0"/>
              <a:t>это бесплатный кроссплатформенный уровень абстракции, который: позволяет писать код для смешанных и разгруженных процессоров с использованием современного </a:t>
            </a:r>
            <a:r>
              <a:rPr lang="en-US" sz="2400" dirty="0" smtClean="0"/>
              <a:t>ISO C++ (</a:t>
            </a:r>
            <a:r>
              <a:rPr lang="ru-RU" sz="2400" dirty="0" smtClean="0"/>
              <a:t>не ниже С++ 17</a:t>
            </a:r>
            <a:r>
              <a:rPr lang="en-US" sz="2400" dirty="0" smtClean="0"/>
              <a:t>)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Предоставляет </a:t>
            </a:r>
            <a:r>
              <a:rPr lang="ru-RU" sz="2400" dirty="0"/>
              <a:t>API и абстракции для поиска устройств (например, CPU, GPU, FPGA), на которых может быть выполнен код, а также для управления ресурсами данных и выполнением кода на этих устройствах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58576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85991" y="225112"/>
            <a:ext cx="8610600" cy="1293028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 оно устроено?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91660" y="1258485"/>
            <a:ext cx="11058525" cy="5293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59" y="1305377"/>
            <a:ext cx="1105852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06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35017" y="901532"/>
            <a:ext cx="10216662" cy="1293028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логика приложения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4077" y="2417300"/>
            <a:ext cx="10820400" cy="3467686"/>
          </a:xfrm>
        </p:spPr>
        <p:txBody>
          <a:bodyPr>
            <a:normAutofit/>
          </a:bodyPr>
          <a:lstStyle/>
          <a:p>
            <a:pPr algn="just"/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OpenCL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это платформа программирования и среда выполнения, которая позволяет программисту создавать небольшие программы, называемые 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программами ядра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(или </a:t>
            </a:r>
            <a:r>
              <a:rPr lang="ru-RU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kernels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которые могут быть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скомпилированы и выполнены параллельно на любых процессорах в системе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Обычно программа ядра пишется на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однако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использовать другие языки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программирования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путем компиляции в промежуточном программном представлении, как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SPIR-V.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существует официальная С++ обертка – «С++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OpenCL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или можно использовать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SYCL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02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1918</TotalTime>
  <Words>2178</Words>
  <Application>Microsoft Office PowerPoint</Application>
  <PresentationFormat>Широкоэкранный</PresentationFormat>
  <Paragraphs>158</Paragraphs>
  <Slides>19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Times New Roman</vt:lpstr>
      <vt:lpstr>След самолета</vt:lpstr>
      <vt:lpstr>Презентация PowerPoint</vt:lpstr>
      <vt:lpstr>Что такое OpenCl?</vt:lpstr>
      <vt:lpstr>Где можно использовать?</vt:lpstr>
      <vt:lpstr>популярное ПО и Яп</vt:lpstr>
      <vt:lpstr>Особенности OPENCL</vt:lpstr>
      <vt:lpstr>Кроссплатформенность и SPIR-V</vt:lpstr>
      <vt:lpstr>SYCL</vt:lpstr>
      <vt:lpstr>Как оно устроено?</vt:lpstr>
      <vt:lpstr>логика приложения</vt:lpstr>
      <vt:lpstr>Пример Ядра</vt:lpstr>
      <vt:lpstr>Подробнее об ядре</vt:lpstr>
      <vt:lpstr>С++ for opencl</vt:lpstr>
      <vt:lpstr>С++ for opencl</vt:lpstr>
      <vt:lpstr>С++ for opencl</vt:lpstr>
      <vt:lpstr>Сравнение с другими технологиями распараллеливания</vt:lpstr>
      <vt:lpstr>Планы на будущее</vt:lpstr>
      <vt:lpstr>Заключение</vt:lpstr>
      <vt:lpstr>Полезные ссылки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 Бундуки</dc:creator>
  <cp:lastModifiedBy>Влад Бундуки</cp:lastModifiedBy>
  <cp:revision>111</cp:revision>
  <dcterms:created xsi:type="dcterms:W3CDTF">2024-03-23T12:42:23Z</dcterms:created>
  <dcterms:modified xsi:type="dcterms:W3CDTF">2024-03-31T10:14:13Z</dcterms:modified>
</cp:coreProperties>
</file>