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70" r:id="rId10"/>
    <p:sldId id="271" r:id="rId11"/>
    <p:sldId id="273" r:id="rId12"/>
    <p:sldId id="274" r:id="rId13"/>
    <p:sldId id="264" r:id="rId14"/>
    <p:sldId id="265" r:id="rId15"/>
    <p:sldId id="266" r:id="rId16"/>
    <p:sldId id="267" r:id="rId17"/>
    <p:sldId id="268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C538-87E4-4DE4-99E6-9B8ECB63D56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39248-8A7A-4A72-9D9C-0A929E740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9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5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8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2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3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5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5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ge.sdamgia.ru/" TargetMode="External"/><Relationship Id="rId3" Type="http://schemas.openxmlformats.org/officeDocument/2006/relationships/hyperlink" Target="https://egekp.unoforum.pro/" TargetMode="External"/><Relationship Id="rId7" Type="http://schemas.openxmlformats.org/officeDocument/2006/relationships/hyperlink" Target="https://code-enjoy.ru/" TargetMode="External"/><Relationship Id="rId2" Type="http://schemas.openxmlformats.org/officeDocument/2006/relationships/hyperlink" Target="https://kpolyakov.spb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materializecss.org/" TargetMode="External"/><Relationship Id="rId10" Type="http://schemas.openxmlformats.org/officeDocument/2006/relationships/hyperlink" Target="https://fipi.ru/" TargetMode="External"/><Relationship Id="rId4" Type="http://schemas.openxmlformats.org/officeDocument/2006/relationships/hyperlink" Target="https://developer.mozilla.org/ru" TargetMode="External"/><Relationship Id="rId9" Type="http://schemas.openxmlformats.org/officeDocument/2006/relationships/hyperlink" Target="https://welcome.stepik.org/r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991381"/>
            <a:ext cx="9228201" cy="1210784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3" y="6076483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1908" y="6054136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	</a:t>
            </a:r>
            <a:r>
              <a:rPr lang="ru-RU" dirty="0" smtClean="0">
                <a:solidFill>
                  <a:schemeClr val="bg1"/>
                </a:solidFill>
              </a:rPr>
              <a:t>Петров Владислав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6" y="6123386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71908" y="6423468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Сергей Горяинов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31" y="6147205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Materialize – </a:t>
            </a:r>
            <a:r>
              <a:rPr lang="ru-RU" dirty="0" smtClean="0"/>
              <a:t>Фреймворк, который был создан компанией </a:t>
            </a:r>
            <a:r>
              <a:rPr lang="en-US" dirty="0" smtClean="0"/>
              <a:t>Google</a:t>
            </a:r>
            <a:r>
              <a:rPr lang="ru-RU" dirty="0" smtClean="0"/>
              <a:t>, для </a:t>
            </a:r>
            <a:r>
              <a:rPr lang="ru-RU" dirty="0"/>
              <a:t>упрощения стилизации веб-страницы, а также добавления </a:t>
            </a:r>
            <a:r>
              <a:rPr lang="ru-RU" dirty="0" smtClean="0"/>
              <a:t>адаптивности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13598" y="753949"/>
            <a:ext cx="7561386" cy="354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создания меню сайта был использован Фреймворк* 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5914202" y="2144313"/>
            <a:ext cx="847538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ПК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843864" y="3315728"/>
            <a:ext cx="2409092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Мобильное Устройство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2144313"/>
            <a:ext cx="5567117" cy="287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" y="1566042"/>
            <a:ext cx="5676459" cy="307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2549875"/>
            <a:ext cx="6016874" cy="344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3691010"/>
            <a:ext cx="3907715" cy="426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80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6053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Карточки </a:t>
            </a:r>
            <a:r>
              <a:rPr lang="ru-RU" dirty="0"/>
              <a:t>- это удобное средство отображения контента, состоящего из различных типов объектов. 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5735150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C </a:t>
            </a:r>
            <a:r>
              <a:rPr lang="ru-RU" sz="2900" dirty="0"/>
              <a:t>помощью Фреймворка</a:t>
            </a:r>
            <a:r>
              <a:rPr lang="en-US" sz="2900" dirty="0"/>
              <a:t> </a:t>
            </a:r>
            <a:r>
              <a:rPr lang="ru-RU" sz="2900" dirty="0"/>
              <a:t>были созданы </a:t>
            </a:r>
            <a:r>
              <a:rPr lang="en-US" sz="2900" dirty="0"/>
              <a:t>“</a:t>
            </a:r>
            <a:r>
              <a:rPr lang="ru-RU" sz="2900" dirty="0"/>
              <a:t>Карточки</a:t>
            </a:r>
            <a:r>
              <a:rPr lang="en-US" sz="2900" dirty="0"/>
              <a:t>”</a:t>
            </a:r>
            <a:r>
              <a:rPr lang="ru-RU" sz="2900" dirty="0"/>
              <a:t> </a:t>
            </a:r>
            <a:r>
              <a:rPr lang="en-US" sz="2900" dirty="0"/>
              <a:t> </a:t>
            </a:r>
            <a:endParaRPr lang="ru-RU" sz="29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62" y="1003405"/>
            <a:ext cx="4755437" cy="4956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150" y="607105"/>
            <a:ext cx="5659681" cy="5446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041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7629524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900" dirty="0" smtClean="0">
              <a:latin typeface="+mj-lt"/>
            </a:endParaRPr>
          </a:p>
        </p:txBody>
      </p:sp>
      <p:pic>
        <p:nvPicPr>
          <p:cNvPr id="10" name="Picture 4" descr="https://www.greenlight-cs.com/wp-content/uploads/2018/07/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465"/>
            <a:ext cx="659423" cy="6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478772" y="6121886"/>
            <a:ext cx="7478266" cy="61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JavaScript</a:t>
            </a:r>
            <a:r>
              <a:rPr lang="en-US" dirty="0"/>
              <a:t> – </a:t>
            </a:r>
            <a:r>
              <a:rPr lang="ru-RU" dirty="0"/>
              <a:t>это интерпретируемый язык высокого уровня, который позволяет добавить интерактивности и логики на веб-страницу. </a:t>
            </a:r>
            <a:endParaRPr lang="ru-RU" sz="3200" dirty="0">
              <a:effectLst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0" y="666802"/>
            <a:ext cx="8361486" cy="32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Логика тестирующей системы была написана на языке </a:t>
            </a:r>
            <a:r>
              <a:rPr lang="en-US" sz="2900" dirty="0" smtClean="0"/>
              <a:t>JavaScript*</a:t>
            </a:r>
            <a:r>
              <a:rPr lang="ru-RU" sz="2900" dirty="0" smtClean="0"/>
              <a:t> </a:t>
            </a:r>
            <a:endParaRPr lang="ru-RU" sz="29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2060339"/>
            <a:ext cx="5446874" cy="2796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1188333"/>
            <a:ext cx="7236328" cy="684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5116391"/>
            <a:ext cx="6668438" cy="809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16" y="1067474"/>
            <a:ext cx="5966296" cy="4976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960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70339"/>
            <a:ext cx="1628776" cy="56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Сайт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6" y="791308"/>
            <a:ext cx="7369714" cy="5012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61" y="240213"/>
            <a:ext cx="4819578" cy="4658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20" y="2569424"/>
            <a:ext cx="6040342" cy="4121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2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080131" cy="982418"/>
          </a:xfrm>
        </p:spPr>
        <p:txBody>
          <a:bodyPr/>
          <a:lstStyle/>
          <a:p>
            <a:r>
              <a:rPr lang="ru-RU" dirty="0" smtClean="0"/>
              <a:t>Теория по решение заданий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4" y="1070341"/>
            <a:ext cx="5845119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79" y="859325"/>
            <a:ext cx="6258835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69" y="1590093"/>
            <a:ext cx="6873814" cy="5100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0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48063" y="0"/>
            <a:ext cx="1643937" cy="841669"/>
          </a:xfrm>
        </p:spPr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0" y="131885"/>
            <a:ext cx="6838110" cy="5037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03" y="1032478"/>
            <a:ext cx="7615049" cy="568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209550"/>
            <a:ext cx="3571875" cy="1658198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 smtClean="0"/>
              <a:t>Описан алгоритм всех способ решения задач 19-21.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/>
              <a:t>Удалось ознакомиться со средствами веб-разработки и создать сайт с теорией и тестирующей </a:t>
            </a:r>
            <a:r>
              <a:rPr lang="ru-RU" altLang="ru-RU" sz="2600" dirty="0" smtClean="0"/>
              <a:t>системой.</a:t>
            </a:r>
          </a:p>
          <a:p>
            <a:pPr marL="4572" lvl="1" indent="0">
              <a:buNone/>
            </a:pPr>
            <a:endParaRPr lang="ru-RU" altLang="ru-RU" sz="2600" dirty="0" smtClean="0"/>
          </a:p>
          <a:p>
            <a:pPr marL="4572" lvl="1" indent="0">
              <a:buNone/>
            </a:pPr>
            <a:endParaRPr lang="ru-RU" altLang="ru-RU" sz="2600" dirty="0"/>
          </a:p>
          <a:p>
            <a:pPr marL="4572" lvl="1" indent="0">
              <a:buNone/>
            </a:pPr>
            <a:r>
              <a:rPr lang="ru-RU" altLang="ru-RU" sz="2600" dirty="0" smtClean="0"/>
              <a:t>В </a:t>
            </a:r>
            <a:r>
              <a:rPr lang="ru-RU" altLang="ru-RU" sz="2600" dirty="0"/>
              <a:t>результате работы над проектом были выполнены все </a:t>
            </a:r>
            <a:r>
              <a:rPr lang="ru-RU" altLang="ru-RU" sz="2600" i="1" dirty="0" smtClean="0"/>
              <a:t>поставленные </a:t>
            </a:r>
            <a:r>
              <a:rPr lang="ru-RU" altLang="ru-RU" sz="2600" i="1" dirty="0"/>
              <a:t>задачи </a:t>
            </a:r>
            <a:r>
              <a:rPr lang="ru-RU" altLang="ru-RU" sz="2600" dirty="0"/>
              <a:t>и </a:t>
            </a:r>
            <a:r>
              <a:rPr lang="ru-RU" altLang="ru-RU" sz="2600" i="1" dirty="0"/>
              <a:t>приобретены навыки отбора </a:t>
            </a:r>
            <a:r>
              <a:rPr lang="ru-RU" altLang="ru-RU" sz="2600" dirty="0"/>
              <a:t>и с</a:t>
            </a:r>
            <a:r>
              <a:rPr lang="ru-RU" altLang="ru-RU" sz="2600" i="1" dirty="0"/>
              <a:t>истематизации</a:t>
            </a:r>
            <a:r>
              <a:rPr lang="ru-RU" altLang="ru-RU" sz="2600" dirty="0"/>
              <a:t> нужной </a:t>
            </a:r>
            <a:r>
              <a:rPr lang="ru-RU" altLang="ru-RU" sz="2600" i="1" dirty="0"/>
              <a:t>информации из множества источников</a:t>
            </a:r>
            <a:r>
              <a:rPr lang="ru-RU" altLang="ru-RU" sz="2600" dirty="0"/>
              <a:t>.</a:t>
            </a:r>
          </a:p>
          <a:p>
            <a:pPr marL="0" indent="0">
              <a:buNone/>
            </a:pPr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42363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681" y="10373"/>
            <a:ext cx="10772775" cy="1658198"/>
          </a:xfrm>
        </p:spPr>
        <p:txBody>
          <a:bodyPr/>
          <a:lstStyle/>
          <a:p>
            <a:r>
              <a:rPr lang="ru-RU" dirty="0"/>
              <a:t>Используемые ресурсы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495681" y="1658198"/>
            <a:ext cx="10753725" cy="3968879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600" u="sng" dirty="0">
                <a:hlinkClick r:id="rId2"/>
              </a:rPr>
              <a:t>https://</a:t>
            </a:r>
            <a:r>
              <a:rPr lang="ru-RU" sz="2600" u="sng" dirty="0" smtClean="0">
                <a:hlinkClick r:id="rId2"/>
              </a:rPr>
              <a:t>kpolyakov.spb.ru</a:t>
            </a:r>
            <a:r>
              <a:rPr lang="ru-RU" sz="2600" dirty="0" smtClean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сайт Константина Полякова.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egekp.unoforum.pro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форум</a:t>
            </a:r>
            <a:r>
              <a:rPr lang="en-US" sz="2600" dirty="0"/>
              <a:t>: “</a:t>
            </a:r>
            <a:r>
              <a:rPr lang="ru-RU" sz="2600" dirty="0"/>
              <a:t>ЕГЭ по информатике</a:t>
            </a:r>
            <a:r>
              <a:rPr lang="en-US" sz="2600" dirty="0"/>
              <a:t>”</a:t>
            </a:r>
            <a:endParaRPr lang="ru-RU" sz="26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u="sng" dirty="0">
                <a:hlinkClick r:id="rId4"/>
              </a:rPr>
              <a:t>https://</a:t>
            </a:r>
            <a:r>
              <a:rPr lang="en-US" sz="2600" u="sng" dirty="0" smtClean="0">
                <a:hlinkClick r:id="rId4"/>
              </a:rPr>
              <a:t>developer.mozilla.org/ru</a:t>
            </a:r>
            <a:r>
              <a:rPr lang="ru-RU" sz="2600" dirty="0" smtClean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Ресурс для изучения </a:t>
            </a:r>
            <a:r>
              <a:rPr lang="en-US" sz="2600" dirty="0"/>
              <a:t>HTML </a:t>
            </a:r>
            <a:r>
              <a:rPr lang="ru-RU" sz="2600" dirty="0"/>
              <a:t>и </a:t>
            </a:r>
            <a:r>
              <a:rPr lang="en-US" sz="2600" dirty="0"/>
              <a:t>CSS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materializecss.org</a:t>
            </a:r>
            <a:r>
              <a:rPr lang="ru-RU" sz="2600" dirty="0" smtClean="0"/>
              <a:t> </a:t>
            </a:r>
            <a:r>
              <a:rPr lang="en-US" sz="2600" dirty="0" smtClean="0"/>
              <a:t> – </a:t>
            </a:r>
            <a:r>
              <a:rPr lang="ru-RU" sz="2600" dirty="0" smtClean="0"/>
              <a:t>Фреймворк </a:t>
            </a:r>
            <a:r>
              <a:rPr lang="en-US" sz="2600" dirty="0"/>
              <a:t>Materialize.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learn.javascript.ru</a:t>
            </a:r>
            <a:r>
              <a:rPr lang="ru-RU" sz="2600" dirty="0" smtClean="0"/>
              <a:t> </a:t>
            </a:r>
            <a:r>
              <a:rPr lang="en-US" sz="2600" dirty="0"/>
              <a:t>– </a:t>
            </a:r>
            <a:r>
              <a:rPr lang="ru-RU" sz="2600" dirty="0" smtClean="0"/>
              <a:t>Современный</a:t>
            </a:r>
            <a:r>
              <a:rPr lang="en-US" sz="2600" dirty="0" smtClean="0"/>
              <a:t> </a:t>
            </a:r>
            <a:r>
              <a:rPr lang="ru-RU" sz="2600" dirty="0" smtClean="0"/>
              <a:t> </a:t>
            </a:r>
            <a:r>
              <a:rPr lang="ru-RU" sz="2600" dirty="0"/>
              <a:t>учебник </a:t>
            </a:r>
            <a:r>
              <a:rPr lang="en-US" sz="2600" dirty="0"/>
              <a:t>JavaScript.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7"/>
              </a:rPr>
              <a:t>https://</a:t>
            </a:r>
            <a:r>
              <a:rPr lang="en-US" sz="2600" dirty="0" smtClean="0">
                <a:hlinkClick r:id="rId7"/>
              </a:rPr>
              <a:t>code-enjoy.ru</a:t>
            </a:r>
            <a:r>
              <a:rPr lang="ru-RU" sz="2600" dirty="0" smtClean="0"/>
              <a:t> </a:t>
            </a:r>
            <a:r>
              <a:rPr lang="en-US" sz="2600" dirty="0" smtClean="0"/>
              <a:t>– </a:t>
            </a:r>
            <a:r>
              <a:rPr lang="ru-RU" sz="2600" dirty="0" smtClean="0"/>
              <a:t>Самые </a:t>
            </a:r>
            <a:r>
              <a:rPr lang="ru-RU" sz="2600" dirty="0"/>
              <a:t>распространенный способы </a:t>
            </a:r>
            <a:r>
              <a:rPr lang="ru-RU" sz="2600" dirty="0" smtClean="0"/>
              <a:t>решения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8"/>
              </a:rPr>
              <a:t>https://</a:t>
            </a:r>
            <a:r>
              <a:rPr lang="en-US" sz="2600" dirty="0" smtClean="0">
                <a:hlinkClick r:id="rId8"/>
              </a:rPr>
              <a:t>ege.sdamgia.ru</a:t>
            </a:r>
            <a:r>
              <a:rPr lang="ru-RU" sz="2600" dirty="0"/>
              <a:t> </a:t>
            </a:r>
            <a:r>
              <a:rPr lang="ru-RU" sz="2600" dirty="0" smtClean="0"/>
              <a:t>– РешуЕГЭ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9"/>
              </a:rPr>
              <a:t>https://</a:t>
            </a:r>
            <a:r>
              <a:rPr lang="en-US" sz="2600" dirty="0" smtClean="0">
                <a:hlinkClick r:id="rId9"/>
              </a:rPr>
              <a:t>welcome.stepik.org/ru</a:t>
            </a:r>
            <a:r>
              <a:rPr lang="en-US" sz="2600" dirty="0" smtClean="0"/>
              <a:t> – Stepik </a:t>
            </a:r>
            <a:endParaRPr lang="ru-RU" sz="2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10"/>
              </a:rPr>
              <a:t>https://</a:t>
            </a:r>
            <a:r>
              <a:rPr lang="en-US" sz="2600" dirty="0" smtClean="0">
                <a:hlinkClick r:id="rId10"/>
              </a:rPr>
              <a:t>fipi.ru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ФИПИ. Статистика решения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75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991381"/>
            <a:ext cx="9228201" cy="1210784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3" y="6076483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1908" y="6054136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	</a:t>
            </a:r>
            <a:r>
              <a:rPr lang="ru-RU" dirty="0" smtClean="0">
                <a:solidFill>
                  <a:schemeClr val="bg1"/>
                </a:solidFill>
              </a:rPr>
              <a:t>Петров Владислав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6" y="6123386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71908" y="6423468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Сергей Горяинов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31" y="6147205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Продукт </a:t>
            </a:r>
            <a:r>
              <a:rPr lang="ru-RU" sz="2800" dirty="0"/>
              <a:t>проектной деятельности будет полезен учащимся, сдающим ЕГЭ по информатике</a:t>
            </a:r>
            <a:r>
              <a:rPr lang="ru-RU" sz="2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Структурированная теория поможет систематизировать знания по решению задач 19-21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Тестирующая система </a:t>
            </a:r>
            <a:r>
              <a:rPr lang="ru-RU" sz="2800" dirty="0"/>
              <a:t>позволит улучшить навыки </a:t>
            </a:r>
            <a:r>
              <a:rPr lang="ru-RU" sz="2800" dirty="0" smtClean="0"/>
              <a:t>решения задач, </a:t>
            </a:r>
            <a:r>
              <a:rPr lang="ru-RU" sz="2800" dirty="0"/>
              <a:t>выявить слабые стороны </a:t>
            </a:r>
            <a:r>
              <a:rPr lang="ru-RU" sz="2800" dirty="0" smtClean="0"/>
              <a:t>и уменьшить время на выполнение заданий.</a:t>
            </a:r>
            <a:endParaRPr lang="ru-RU" sz="2800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30" y="381000"/>
            <a:ext cx="2360295" cy="1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Структурировать информацию </a:t>
            </a:r>
            <a:r>
              <a:rPr lang="ru-RU" sz="3600" dirty="0"/>
              <a:t>о всех способах решения задач (19-21) путем разработки интерактивного рабочего листа средствами новых </a:t>
            </a:r>
            <a:r>
              <a:rPr lang="ru-RU" sz="3600" dirty="0" smtClean="0"/>
              <a:t>web-технологий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7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Задачи </a:t>
            </a:r>
            <a:r>
              <a:rPr lang="ru-RU" dirty="0" smtClean="0"/>
              <a:t>проекта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>
                <a:solidFill>
                  <a:schemeClr val="tx1"/>
                </a:solidFill>
              </a:rPr>
              <a:t>Для реализации </a:t>
            </a:r>
            <a:r>
              <a:rPr lang="ru-RU" sz="3100" dirty="0" smtClean="0">
                <a:solidFill>
                  <a:schemeClr val="tx1"/>
                </a:solidFill>
              </a:rPr>
              <a:t>цели потребовалось </a:t>
            </a:r>
            <a:r>
              <a:rPr lang="ru-RU" sz="3100" dirty="0">
                <a:solidFill>
                  <a:schemeClr val="tx1"/>
                </a:solidFill>
              </a:rPr>
              <a:t>выполнить следующие задачи: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Изучить все способы решения задач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Структурировать все полученные знания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Ознакомиться с материалом по созданию сайтов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Создать сайт, на котором будет размещена теория по решению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Подобрать задачи и привести полное их решение в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80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-110067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971576"/>
            <a:ext cx="10772774" cy="5610199"/>
          </a:xfrm>
        </p:spPr>
        <p:txBody>
          <a:bodyPr>
            <a:normAutofit/>
          </a:bodyPr>
          <a:lstStyle/>
          <a:p>
            <a:endParaRPr lang="ru-RU" sz="2900" b="1" dirty="0" smtClean="0">
              <a:latin typeface="+mj-lt"/>
            </a:endParaRPr>
          </a:p>
          <a:p>
            <a:r>
              <a:rPr lang="ru-RU" sz="2900" b="1" dirty="0" smtClean="0">
                <a:latin typeface="+mj-lt"/>
              </a:rPr>
              <a:t>Задания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b="1" dirty="0">
                <a:latin typeface="+mj-lt"/>
              </a:rPr>
              <a:t>19-21 </a:t>
            </a:r>
            <a:r>
              <a:rPr lang="ru-RU" sz="2900" dirty="0">
                <a:latin typeface="+mj-lt"/>
              </a:rPr>
              <a:t>представляют из себя номера, посвященные теории игр. Мы знаем много игр, которые непосредственно связаны с последовательностью ходов. Например, шашки, шахматы и т.д. Здесь - то же самое. Последовательные </a:t>
            </a:r>
            <a:r>
              <a:rPr lang="ru-RU" sz="2900" dirty="0" smtClean="0">
                <a:latin typeface="+mj-lt"/>
              </a:rPr>
              <a:t>ходы </a:t>
            </a:r>
            <a:r>
              <a:rPr lang="ru-RU" sz="2900" dirty="0">
                <a:latin typeface="+mj-lt"/>
              </a:rPr>
              <a:t>в </a:t>
            </a:r>
            <a:r>
              <a:rPr lang="ru-RU" sz="2900" dirty="0" smtClean="0">
                <a:latin typeface="+mj-lt"/>
              </a:rPr>
              <a:t>игре обычно </a:t>
            </a:r>
            <a:r>
              <a:rPr lang="ru-RU" sz="2900" dirty="0">
                <a:latin typeface="+mj-lt"/>
              </a:rPr>
              <a:t>совершают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Петя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dirty="0">
                <a:latin typeface="+mj-lt"/>
              </a:rPr>
              <a:t>и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Ваня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. </a:t>
            </a:r>
            <a:r>
              <a:rPr lang="ru-RU" sz="2900" dirty="0">
                <a:latin typeface="+mj-lt"/>
              </a:rPr>
              <a:t>И у каждого есть выигрышная стратегия. Смысл игровых стратегий, как и любых других стратегий, заключается в том, чтобы приблизиться к цели как можно более эффективно. Либо проще и более глобально </a:t>
            </a:r>
            <a:r>
              <a:rPr lang="ru-RU" sz="2900" dirty="0" smtClean="0">
                <a:latin typeface="+mj-lt"/>
              </a:rPr>
              <a:t>–</a:t>
            </a:r>
            <a:r>
              <a:rPr lang="ru-RU" sz="2900" b="1" dirty="0" smtClean="0">
                <a:latin typeface="+mj-lt"/>
              </a:rPr>
              <a:t>одержать </a:t>
            </a:r>
            <a:r>
              <a:rPr lang="ru-RU" sz="2900" b="1" dirty="0">
                <a:latin typeface="+mj-lt"/>
              </a:rPr>
              <a:t>победу</a:t>
            </a:r>
            <a:r>
              <a:rPr lang="ru-RU" sz="2900" dirty="0">
                <a:latin typeface="+mj-lt"/>
              </a:rPr>
              <a:t> над противником. </a:t>
            </a:r>
            <a:endParaRPr lang="ru-RU" sz="2900" dirty="0" smtClean="0">
              <a:latin typeface="+mj-lt"/>
            </a:endParaRPr>
          </a:p>
          <a:p>
            <a:r>
              <a:rPr lang="ru-RU" sz="2900" dirty="0">
                <a:latin typeface="+mj-lt"/>
              </a:rPr>
              <a:t>Для того чтобы найти </a:t>
            </a:r>
            <a:r>
              <a:rPr lang="ru-RU" sz="2900" b="1" dirty="0">
                <a:latin typeface="+mj-lt"/>
              </a:rPr>
              <a:t>выигрышную стратегию,</a:t>
            </a:r>
            <a:r>
              <a:rPr lang="ru-RU" sz="2900" dirty="0">
                <a:latin typeface="+mj-lt"/>
              </a:rPr>
              <a:t> нужно последовательно рассмотреть все возможные позиции игры. Все позиции игры можно перебрать, </a:t>
            </a:r>
            <a:r>
              <a:rPr lang="ru-RU" sz="2900" b="1" dirty="0">
                <a:latin typeface="+mj-lt"/>
              </a:rPr>
              <a:t>построив дерево игры (граф)</a:t>
            </a:r>
            <a:r>
              <a:rPr lang="ru-RU" sz="2900" dirty="0">
                <a:latin typeface="+mj-lt"/>
              </a:rPr>
              <a:t>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29650" y="1544535"/>
            <a:ext cx="3866769" cy="148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4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" y="4106228"/>
            <a:ext cx="10157661" cy="2086266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57224" y="86294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br>
              <a:rPr lang="ru-RU" dirty="0" smtClean="0"/>
            </a:br>
            <a:r>
              <a:rPr lang="ru-RU" dirty="0" smtClean="0"/>
              <a:t>Статистика решения от </a:t>
            </a:r>
            <a:r>
              <a:rPr lang="ru-RU" i="1" dirty="0" smtClean="0"/>
              <a:t>ФИПИ </a:t>
            </a:r>
            <a:endParaRPr lang="ru-RU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6" y="2162883"/>
            <a:ext cx="1011590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381"/>
            <a:ext cx="6946274" cy="1658198"/>
          </a:xfrm>
        </p:spPr>
        <p:txBody>
          <a:bodyPr/>
          <a:lstStyle/>
          <a:p>
            <a:r>
              <a:rPr lang="ru-RU" dirty="0" smtClean="0"/>
              <a:t>Способы решения задач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2011680"/>
            <a:ext cx="1653306" cy="520913"/>
          </a:xfrm>
        </p:spPr>
        <p:txBody>
          <a:bodyPr/>
          <a:lstStyle/>
          <a:p>
            <a:r>
              <a:rPr lang="ru-RU" dirty="0" smtClean="0"/>
              <a:t>1. Руками</a:t>
            </a:r>
          </a:p>
          <a:p>
            <a:endParaRPr lang="ru-RU" dirty="0"/>
          </a:p>
        </p:txBody>
      </p:sp>
      <p:pic>
        <p:nvPicPr>
          <p:cNvPr id="1029" name="Picture 5" descr="Руками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2138"/>
            <a:ext cx="4159763" cy="30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861619" y="2011680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1. Рациональный способ решения(Поляков)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040896" y="2011679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</a:t>
            </a:r>
            <a:r>
              <a:rPr lang="ru-RU" dirty="0" smtClean="0"/>
              <a:t>. Самый распространенный способ решения</a:t>
            </a:r>
            <a:endParaRPr lang="ru-RU" dirty="0"/>
          </a:p>
        </p:txBody>
      </p:sp>
      <p:pic>
        <p:nvPicPr>
          <p:cNvPr id="8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243" y="2562958"/>
            <a:ext cx="1684618" cy="95836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02" y="3865813"/>
            <a:ext cx="1562100" cy="104192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406" y="5097761"/>
            <a:ext cx="1543196" cy="1183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655" y="2767450"/>
            <a:ext cx="4501921" cy="7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1"/>
          <p:cNvSpPr>
            <a:spLocks noGrp="1"/>
          </p:cNvSpPr>
          <p:nvPr>
            <p:ph idx="1"/>
          </p:nvPr>
        </p:nvSpPr>
        <p:spPr>
          <a:xfrm>
            <a:off x="644787" y="6199509"/>
            <a:ext cx="6884377" cy="48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HTML</a:t>
            </a:r>
            <a:r>
              <a:rPr lang="ru-RU" sz="1800" dirty="0" smtClean="0"/>
              <a:t> </a:t>
            </a:r>
            <a:r>
              <a:rPr lang="ru-RU" sz="1800" i="1" dirty="0"/>
              <a:t>(Hypertext Markup Language) </a:t>
            </a:r>
            <a:r>
              <a:rPr lang="ru-RU" sz="1800" dirty="0"/>
              <a:t>- </a:t>
            </a:r>
            <a:r>
              <a:rPr lang="ru-RU" sz="1800" dirty="0" smtClean="0"/>
              <a:t>Это </a:t>
            </a:r>
            <a:r>
              <a:rPr lang="ru-RU" sz="1800" dirty="0"/>
              <a:t>код, который используется для структурирования и отображения веб-страницы и её </a:t>
            </a:r>
            <a:r>
              <a:rPr lang="ru-RU" sz="1800" dirty="0" smtClean="0"/>
              <a:t>контента</a:t>
            </a:r>
            <a:endParaRPr lang="ru-RU" sz="1800" dirty="0"/>
          </a:p>
        </p:txBody>
      </p:sp>
      <p:pic>
        <p:nvPicPr>
          <p:cNvPr id="9" name="Picture 2" descr="https://radioprog.ru/uploads/media/articles/0001/01/2cc857f7f034ad92dae834fba16b89999b455fb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0492"/>
            <a:ext cx="644787" cy="6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0" y="482151"/>
            <a:ext cx="11649807" cy="407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отображения веб-страницы и ее контента был изучен и применен </a:t>
            </a:r>
            <a:r>
              <a:rPr lang="en-US" sz="2900" dirty="0" smtClean="0">
                <a:latin typeface="+mj-lt"/>
              </a:rPr>
              <a:t>HTML*</a:t>
            </a:r>
          </a:p>
          <a:p>
            <a:pPr marL="0" indent="0">
              <a:buNone/>
            </a:pPr>
            <a:endParaRPr lang="ru-RU" sz="2900" b="1" dirty="0" smtClean="0">
              <a:latin typeface="+mj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0" y="5707798"/>
            <a:ext cx="11219335" cy="333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Тег — это специальное служебное слово, заключенное в угловые скобки. Его ещё называют «элемент HTML</a:t>
            </a:r>
            <a:r>
              <a:rPr lang="ru-RU" sz="1800" dirty="0" smtClean="0"/>
              <a:t>».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1" y="928863"/>
            <a:ext cx="9140190" cy="419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62" y="1476282"/>
            <a:ext cx="6310092" cy="4167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620245" y="6211891"/>
            <a:ext cx="6037732" cy="568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 smtClean="0"/>
              <a:t>CSS</a:t>
            </a:r>
            <a:r>
              <a:rPr lang="ru-RU" sz="1900" b="1" dirty="0" smtClean="0"/>
              <a:t> </a:t>
            </a:r>
            <a:r>
              <a:rPr lang="ru-RU" sz="1900" i="1" dirty="0" smtClean="0"/>
              <a:t>(</a:t>
            </a:r>
            <a:r>
              <a:rPr lang="en-US" sz="1900" i="1" dirty="0" smtClean="0"/>
              <a:t>Cascading </a:t>
            </a:r>
            <a:r>
              <a:rPr lang="en-US" sz="1900" i="1" dirty="0"/>
              <a:t>Style </a:t>
            </a:r>
            <a:r>
              <a:rPr lang="en-US" sz="1900" i="1" dirty="0" smtClean="0"/>
              <a:t>Sheets</a:t>
            </a:r>
            <a:r>
              <a:rPr lang="ru-RU" sz="1900" i="1" dirty="0" smtClean="0"/>
              <a:t>)</a:t>
            </a:r>
            <a:r>
              <a:rPr lang="en-US" sz="1900" i="1" dirty="0" smtClean="0"/>
              <a:t> </a:t>
            </a:r>
            <a:r>
              <a:rPr lang="en-US" sz="1900" dirty="0"/>
              <a:t>– </a:t>
            </a:r>
            <a:r>
              <a:rPr lang="ru-RU" sz="1900" dirty="0"/>
              <a:t>Это язык разметки, используемый для визуального оформления </a:t>
            </a:r>
            <a:r>
              <a:rPr lang="ru-RU" sz="1900" dirty="0" smtClean="0"/>
              <a:t>веб-сайтов</a:t>
            </a:r>
            <a:endParaRPr lang="ru-RU" sz="1900" dirty="0"/>
          </a:p>
        </p:txBody>
      </p:sp>
      <p:pic>
        <p:nvPicPr>
          <p:cNvPr id="8" name="Picture 4" descr="https://upload.wikimedia.org/wikipedia/commons/thumb/7/70/Devicon-css3-plain.svg/1200px-Devicon-css3-plai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1891"/>
            <a:ext cx="620245" cy="6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0" y="755324"/>
            <a:ext cx="8440615" cy="488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700" dirty="0" smtClean="0">
                <a:latin typeface="+mj-lt"/>
              </a:rPr>
              <a:t>Для внешнего вида страницы был применен </a:t>
            </a:r>
            <a:r>
              <a:rPr lang="en-US" sz="2700" dirty="0" smtClean="0">
                <a:latin typeface="+mj-lt"/>
              </a:rPr>
              <a:t>CSS*</a:t>
            </a:r>
            <a:endParaRPr lang="ru-RU" sz="2700" dirty="0" smtClean="0">
              <a:latin typeface="+mj-lt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0" y="1295309"/>
            <a:ext cx="8440615" cy="41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 основном я использовал </a:t>
            </a:r>
            <a:r>
              <a:rPr lang="en-US" dirty="0" smtClean="0"/>
              <a:t>css </a:t>
            </a:r>
            <a:r>
              <a:rPr lang="ru-RU" dirty="0" smtClean="0"/>
              <a:t>для редактирования текста на странице  </a:t>
            </a:r>
            <a:r>
              <a:rPr lang="en-US" dirty="0" smtClean="0"/>
              <a:t> </a:t>
            </a:r>
            <a:endParaRPr lang="ru-RU" sz="2900" b="1" dirty="0" smtClean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95" y="3151352"/>
            <a:ext cx="2934109" cy="1305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06" y="1935906"/>
            <a:ext cx="2210603" cy="373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" y="15461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09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375</TotalTime>
  <Words>509</Words>
  <Application>Microsoft Office PowerPoint</Application>
  <PresentationFormat>Широкоэкранный</PresentationFormat>
  <Paragraphs>79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Метрополия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  <vt:lpstr>Актуальность проекта</vt:lpstr>
      <vt:lpstr>Цель проекта</vt:lpstr>
      <vt:lpstr>Задачи проекта  Для реализации цели потребовалось выполнить следующие задачи: </vt:lpstr>
      <vt:lpstr>Теория игр. </vt:lpstr>
      <vt:lpstr>Теория игр.  Статистика решения от ФИПИ </vt:lpstr>
      <vt:lpstr>Способы решения задач </vt:lpstr>
      <vt:lpstr>WEB-Технологии</vt:lpstr>
      <vt:lpstr>WEB-Технологии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Теория по решение заданий</vt:lpstr>
      <vt:lpstr>Тест</vt:lpstr>
      <vt:lpstr>Заключение</vt:lpstr>
      <vt:lpstr>Используемые ресурсы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индивидуального проекта: Разработка интерактивного рабочего листа по решению задач ЕГЭ 19-21 с использованием WEB-технологий </dc:title>
  <dc:creator>Vlad</dc:creator>
  <cp:lastModifiedBy>Vlad</cp:lastModifiedBy>
  <cp:revision>77</cp:revision>
  <dcterms:created xsi:type="dcterms:W3CDTF">2022-08-25T06:30:35Z</dcterms:created>
  <dcterms:modified xsi:type="dcterms:W3CDTF">2022-08-31T04:25:58Z</dcterms:modified>
</cp:coreProperties>
</file>