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5" r:id="rId7"/>
    <p:sldId id="277" r:id="rId8"/>
    <p:sldId id="262" r:id="rId9"/>
    <p:sldId id="270" r:id="rId10"/>
    <p:sldId id="271" r:id="rId11"/>
    <p:sldId id="273" r:id="rId12"/>
    <p:sldId id="274" r:id="rId13"/>
    <p:sldId id="261" r:id="rId14"/>
    <p:sldId id="290" r:id="rId15"/>
    <p:sldId id="279" r:id="rId16"/>
    <p:sldId id="288" r:id="rId17"/>
    <p:sldId id="278" r:id="rId18"/>
    <p:sldId id="289" r:id="rId19"/>
    <p:sldId id="286" r:id="rId20"/>
    <p:sldId id="264" r:id="rId21"/>
    <p:sldId id="265" r:id="rId22"/>
    <p:sldId id="266" r:id="rId23"/>
    <p:sldId id="267" r:id="rId24"/>
    <p:sldId id="268" r:id="rId25"/>
    <p:sldId id="291" r:id="rId26"/>
    <p:sldId id="287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C538-87E4-4DE4-99E6-9B8ECB63D56D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9248-8A7A-4A72-9D9C-0A929E740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9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0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39248-8A7A-4A72-9D9C-0A929E74039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0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3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9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5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587613-E176-4450-A606-FD9966C4FF5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1BC2F84-E4BB-43CF-B8FB-3AB093A2B9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elcome.stepik.org/ru" TargetMode="External"/><Relationship Id="rId3" Type="http://schemas.openxmlformats.org/officeDocument/2006/relationships/hyperlink" Target="https://egekp.unoforum.pro/" TargetMode="External"/><Relationship Id="rId7" Type="http://schemas.openxmlformats.org/officeDocument/2006/relationships/hyperlink" Target="https://ege.sdamgia.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developer.mozilla.org/ru" TargetMode="External"/><Relationship Id="rId9" Type="http://schemas.openxmlformats.org/officeDocument/2006/relationships/hyperlink" Target="https://fipi.ru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5" y="3991381"/>
            <a:ext cx="6580926" cy="1160911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/>
              <a:t>Информационно-познавательный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3892" y="6053401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0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3196" y="6056028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	Петров Владислав Эдуардович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15" y="6100304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32722" y="6330400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	Горяинов Сергей Игоревич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70" y="6124123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Materialize – </a:t>
            </a:r>
            <a:r>
              <a:rPr lang="ru-RU" dirty="0" smtClean="0"/>
              <a:t>Фреймворк, который был создан компанией </a:t>
            </a:r>
            <a:r>
              <a:rPr lang="en-US" dirty="0" smtClean="0"/>
              <a:t>Google</a:t>
            </a:r>
            <a:r>
              <a:rPr lang="ru-RU" dirty="0" smtClean="0"/>
              <a:t>, для </a:t>
            </a:r>
            <a:r>
              <a:rPr lang="ru-RU" dirty="0"/>
              <a:t>упрощения стилизации веб-страницы, а также добавления </a:t>
            </a:r>
            <a:r>
              <a:rPr lang="ru-RU" dirty="0" smtClean="0"/>
              <a:t>адаптивности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13598" y="753949"/>
            <a:ext cx="7561386" cy="354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создания меню сайта был использован Фреймворк* 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5914202" y="2144313"/>
            <a:ext cx="847538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ПК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843864" y="3315728"/>
            <a:ext cx="2409092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Мобильное Устройство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1" y="2144313"/>
            <a:ext cx="5567117" cy="28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" y="1566042"/>
            <a:ext cx="5676459" cy="30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2549875"/>
            <a:ext cx="6016874" cy="344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5" y="3691010"/>
            <a:ext cx="3907715" cy="42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.zeptoh.com/image/materli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5965613"/>
            <a:ext cx="809625" cy="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8674" y="60536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Карточки </a:t>
            </a:r>
            <a:r>
              <a:rPr lang="ru-RU" dirty="0"/>
              <a:t>- это удобное средство отображения контента, состоящего из различных типов объектов. 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5735150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C </a:t>
            </a:r>
            <a:r>
              <a:rPr lang="ru-RU" sz="2900" dirty="0"/>
              <a:t>помощью Фреймворка</a:t>
            </a:r>
            <a:r>
              <a:rPr lang="en-US" sz="2900" dirty="0"/>
              <a:t> </a:t>
            </a:r>
            <a:r>
              <a:rPr lang="ru-RU" sz="2900" dirty="0"/>
              <a:t>были созданы </a:t>
            </a:r>
            <a:r>
              <a:rPr lang="en-US" sz="2900" dirty="0"/>
              <a:t>“</a:t>
            </a:r>
            <a:r>
              <a:rPr lang="ru-RU" sz="2900" dirty="0"/>
              <a:t>Карточки</a:t>
            </a:r>
            <a:r>
              <a:rPr lang="en-US" sz="2900" dirty="0"/>
              <a:t>”</a:t>
            </a:r>
            <a:r>
              <a:rPr lang="ru-RU" sz="2900" dirty="0"/>
              <a:t> </a:t>
            </a:r>
            <a:r>
              <a:rPr lang="en-US" sz="2900" dirty="0"/>
              <a:t> </a:t>
            </a:r>
            <a:endParaRPr lang="ru-RU" sz="2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1003405"/>
            <a:ext cx="4755437" cy="495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50" y="607105"/>
            <a:ext cx="5659681" cy="544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41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0" y="609441"/>
            <a:ext cx="7629524" cy="2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900" dirty="0" smtClean="0">
              <a:latin typeface="+mj-lt"/>
            </a:endParaRPr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465"/>
            <a:ext cx="659423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478772" y="6121886"/>
            <a:ext cx="7478266" cy="61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ru-RU" dirty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3200" dirty="0"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0" y="666802"/>
            <a:ext cx="8361486" cy="322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Логика тестирующей системы была написана на языке </a:t>
            </a:r>
            <a:r>
              <a:rPr lang="en-US" sz="2900" dirty="0" smtClean="0"/>
              <a:t>JavaScript*</a:t>
            </a:r>
            <a:r>
              <a:rPr lang="ru-RU" sz="2900" dirty="0" smtClean="0"/>
              <a:t> </a:t>
            </a:r>
            <a:endParaRPr lang="ru-RU" sz="29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2060339"/>
            <a:ext cx="5446874" cy="279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" y="1188333"/>
            <a:ext cx="7236328" cy="684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" y="5116391"/>
            <a:ext cx="6668438" cy="809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99" y="1138304"/>
            <a:ext cx="5975047" cy="4983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0" y="9119"/>
            <a:ext cx="2980591" cy="60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65731" cy="1380392"/>
          </a:xfrm>
        </p:spPr>
        <p:txBody>
          <a:bodyPr/>
          <a:lstStyle/>
          <a:p>
            <a:r>
              <a:rPr lang="ru-RU" dirty="0" smtClean="0"/>
              <a:t>Способы решения задач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2011680"/>
            <a:ext cx="1653306" cy="520913"/>
          </a:xfrm>
        </p:spPr>
        <p:txBody>
          <a:bodyPr/>
          <a:lstStyle/>
          <a:p>
            <a:r>
              <a:rPr lang="ru-RU" dirty="0" smtClean="0"/>
              <a:t>1. Руками</a:t>
            </a:r>
          </a:p>
          <a:p>
            <a:endParaRPr lang="ru-RU" dirty="0"/>
          </a:p>
        </p:txBody>
      </p:sp>
      <p:pic>
        <p:nvPicPr>
          <p:cNvPr id="1029" name="Picture 5" descr="Руками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2138"/>
            <a:ext cx="4159763" cy="30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852959" y="2011680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2. Рациональный способ решения(Поляков)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040896" y="2011679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  <a:r>
              <a:rPr lang="ru-RU" dirty="0" smtClean="0"/>
              <a:t>. Самый распространенный способ решения</a:t>
            </a:r>
            <a:endParaRPr lang="ru-RU" dirty="0"/>
          </a:p>
        </p:txBody>
      </p:sp>
      <p:pic>
        <p:nvPicPr>
          <p:cNvPr id="8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70" y="2562958"/>
            <a:ext cx="1684618" cy="95836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655" y="2767450"/>
            <a:ext cx="4501921" cy="7784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615" y="5219319"/>
            <a:ext cx="1603873" cy="15914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859" y="3649892"/>
            <a:ext cx="1511384" cy="14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4875"/>
          </a:xfrm>
        </p:spPr>
        <p:txBody>
          <a:bodyPr/>
          <a:lstStyle/>
          <a:p>
            <a:r>
              <a:rPr lang="ru-RU" dirty="0" smtClean="0"/>
              <a:t>Решение вручную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10" y="904875"/>
            <a:ext cx="8713379" cy="59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Рациональный способ решения(Поляков)</a:t>
            </a:r>
            <a:endParaRPr lang="ru-RU" sz="4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84" y="920668"/>
            <a:ext cx="9394431" cy="59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8" y="923925"/>
            <a:ext cx="9256143" cy="593407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9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Рациональный способ решения(Поляков)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89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582"/>
          </a:xfrm>
        </p:spPr>
        <p:txBody>
          <a:bodyPr>
            <a:normAutofit/>
          </a:bodyPr>
          <a:lstStyle/>
          <a:p>
            <a:r>
              <a:rPr lang="ru-RU" sz="4400" dirty="0"/>
              <a:t>Самый распространенный способ </a:t>
            </a:r>
            <a:r>
              <a:rPr lang="ru-RU" sz="4400" dirty="0" smtClean="0"/>
              <a:t>решения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11" y="963582"/>
            <a:ext cx="9340178" cy="58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96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Самый распространенный способ решения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0" y="963582"/>
            <a:ext cx="8773719" cy="58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102079" y="12409"/>
            <a:ext cx="10772775" cy="1658198"/>
          </a:xfrm>
        </p:spPr>
        <p:txBody>
          <a:bodyPr/>
          <a:lstStyle/>
          <a:p>
            <a:r>
              <a:rPr lang="ru-RU" dirty="0" smtClean="0"/>
              <a:t>Разница между способами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52691" y="2136493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Рациональный способ решения(Поляков)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652072" y="2136152"/>
            <a:ext cx="2761312" cy="52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Самый распространенный способ решения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7" y="3049285"/>
            <a:ext cx="4501921" cy="778431"/>
          </a:xfrm>
          <a:prstGeom prst="rect">
            <a:avLst/>
          </a:prstGeom>
        </p:spPr>
      </p:pic>
      <p:pic>
        <p:nvPicPr>
          <p:cNvPr id="11" name="Picture 4" descr="https://e7.pngegg.com/pngimages/39/777/png-clipart-globe-internet-computer-icons-site-web-web-design-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72" y="2827666"/>
            <a:ext cx="1592191" cy="905779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87" y="4244194"/>
            <a:ext cx="1515876" cy="15040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810" y="3145924"/>
            <a:ext cx="1940891" cy="185031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0298" y="12409"/>
            <a:ext cx="1479529" cy="20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4" y="2276264"/>
            <a:ext cx="10753725" cy="295597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Продукт </a:t>
            </a:r>
            <a:r>
              <a:rPr lang="ru-RU" sz="2800" dirty="0"/>
              <a:t>проектной деятельности будет полезен учащимся, сдающим ЕГЭ по информатике</a:t>
            </a:r>
            <a:r>
              <a:rPr lang="ru-RU" sz="2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Структурированная теория поможет систематизировать знания по решению задач 19-21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800" dirty="0" smtClean="0"/>
              <a:t>Тестирующая система </a:t>
            </a:r>
            <a:r>
              <a:rPr lang="ru-RU" sz="2800" dirty="0"/>
              <a:t>позволит улучшить навыки </a:t>
            </a:r>
            <a:r>
              <a:rPr lang="ru-RU" sz="2800" dirty="0" smtClean="0"/>
              <a:t>решения задач, </a:t>
            </a:r>
            <a:r>
              <a:rPr lang="ru-RU" sz="2800" dirty="0"/>
              <a:t>выявить слабые стороны </a:t>
            </a:r>
            <a:r>
              <a:rPr lang="ru-RU" sz="2800" dirty="0" smtClean="0"/>
              <a:t>и уменьшить время на выполнение заданий.</a:t>
            </a:r>
            <a:endParaRPr lang="ru-RU" sz="2800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30" y="499533"/>
            <a:ext cx="2360295" cy="1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0" y="70339"/>
            <a:ext cx="1628776" cy="56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smtClean="0"/>
              <a:t>Сайт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6" y="791308"/>
            <a:ext cx="7369714" cy="501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61" y="240213"/>
            <a:ext cx="4819578" cy="4658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20" y="2569424"/>
            <a:ext cx="6040342" cy="4121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080131" cy="982418"/>
          </a:xfrm>
        </p:spPr>
        <p:txBody>
          <a:bodyPr/>
          <a:lstStyle/>
          <a:p>
            <a:r>
              <a:rPr lang="ru-RU" dirty="0" smtClean="0"/>
              <a:t>Теория по решение заданий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" y="1070341"/>
            <a:ext cx="5845119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79" y="859325"/>
            <a:ext cx="6258835" cy="483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69" y="1590093"/>
            <a:ext cx="6873814" cy="5100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063" y="0"/>
            <a:ext cx="1643937" cy="841669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0" y="131885"/>
            <a:ext cx="6838110" cy="503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3" y="1032478"/>
            <a:ext cx="7615049" cy="5687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209550"/>
            <a:ext cx="3571875" cy="1658198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 smtClean="0"/>
              <a:t>Описан алгоритм всех </a:t>
            </a:r>
            <a:r>
              <a:rPr lang="ru-RU" altLang="ru-RU" sz="2600" dirty="0" smtClean="0"/>
              <a:t>способов </a:t>
            </a:r>
            <a:r>
              <a:rPr lang="ru-RU" altLang="ru-RU" sz="2600" dirty="0" smtClean="0"/>
              <a:t>решения задач 19-21.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ru-RU" sz="2600" dirty="0"/>
              <a:t>Удалось ознакомиться со средствами веб-разработки и создать сайт с теорией и тестирующей </a:t>
            </a:r>
            <a:r>
              <a:rPr lang="ru-RU" altLang="ru-RU" sz="2600" dirty="0" smtClean="0"/>
              <a:t>системой.</a:t>
            </a:r>
          </a:p>
          <a:p>
            <a:pPr marL="4572" lvl="1" indent="0">
              <a:buNone/>
            </a:pPr>
            <a:endParaRPr lang="ru-RU" altLang="ru-RU" sz="2600" dirty="0" smtClean="0"/>
          </a:p>
          <a:p>
            <a:pPr marL="4572" lvl="1" indent="0">
              <a:buNone/>
            </a:pPr>
            <a:endParaRPr lang="ru-RU" altLang="ru-RU" sz="2600" dirty="0"/>
          </a:p>
          <a:p>
            <a:pPr marL="4572" lvl="1" indent="0">
              <a:buNone/>
            </a:pPr>
            <a:r>
              <a:rPr lang="ru-RU" altLang="ru-RU" sz="2600" dirty="0" smtClean="0"/>
              <a:t>В </a:t>
            </a:r>
            <a:r>
              <a:rPr lang="ru-RU" altLang="ru-RU" sz="2600" dirty="0"/>
              <a:t>результате работы над проектом были выполнены все </a:t>
            </a:r>
            <a:r>
              <a:rPr lang="ru-RU" altLang="ru-RU" sz="2600" dirty="0" smtClean="0"/>
              <a:t>поставленные </a:t>
            </a:r>
            <a:r>
              <a:rPr lang="ru-RU" altLang="ru-RU" sz="2600" dirty="0"/>
              <a:t>задачи и приобретены навыки отбора и систематизации нужной информации из множества источников.</a:t>
            </a:r>
          </a:p>
          <a:p>
            <a:pPr marL="0" indent="0">
              <a:buNone/>
            </a:pP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42363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681" y="10373"/>
            <a:ext cx="10772775" cy="1658198"/>
          </a:xfrm>
        </p:spPr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495681" y="1658198"/>
            <a:ext cx="10753725" cy="396887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 smtClean="0">
                <a:hlinkClick r:id="rId2"/>
              </a:rPr>
              <a:t>https://kpolyakov.spb.ru</a:t>
            </a:r>
            <a:r>
              <a:rPr lang="ru-RU" sz="2600" dirty="0" smtClean="0"/>
              <a:t> </a:t>
            </a:r>
            <a:r>
              <a:rPr lang="en-US" sz="2600" dirty="0" smtClean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egekp.unoforum.pro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форум</a:t>
            </a:r>
            <a:r>
              <a:rPr lang="en-US" sz="2600" dirty="0"/>
              <a:t>: “</a:t>
            </a:r>
            <a:r>
              <a:rPr lang="ru-RU" sz="2600" dirty="0"/>
              <a:t>ЕГЭ по информатике</a:t>
            </a:r>
            <a:r>
              <a:rPr lang="en-US" sz="2600" dirty="0"/>
              <a:t>”</a:t>
            </a:r>
            <a:endParaRPr lang="ru-RU" sz="26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4"/>
              </a:rPr>
              <a:t>https://</a:t>
            </a:r>
            <a:r>
              <a:rPr lang="en-US" sz="2600" u="sng" dirty="0" smtClean="0">
                <a:hlinkClick r:id="rId4"/>
              </a:rPr>
              <a:t>developer.mozilla.org/ru</a:t>
            </a:r>
            <a:r>
              <a:rPr lang="ru-RU" sz="2600" dirty="0" smtClean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</a:t>
            </a:r>
            <a:r>
              <a:rPr lang="ru-RU" sz="2600" dirty="0"/>
              <a:t>Ресурс для изучения </a:t>
            </a:r>
            <a:r>
              <a:rPr lang="en-US" sz="2600" dirty="0"/>
              <a:t>HTML </a:t>
            </a:r>
            <a:r>
              <a:rPr lang="ru-RU" sz="2600" dirty="0"/>
              <a:t>и </a:t>
            </a:r>
            <a:r>
              <a:rPr lang="en-US" sz="2600" dirty="0"/>
              <a:t>CSS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materializecss.org</a:t>
            </a:r>
            <a:r>
              <a:rPr lang="ru-RU" sz="2600" dirty="0" smtClean="0"/>
              <a:t> </a:t>
            </a:r>
            <a:r>
              <a:rPr lang="en-US" sz="2600" dirty="0" smtClean="0"/>
              <a:t> – </a:t>
            </a:r>
            <a:r>
              <a:rPr lang="ru-RU" sz="2600" dirty="0" smtClean="0"/>
              <a:t>Фреймворк </a:t>
            </a:r>
            <a:r>
              <a:rPr lang="en-US" sz="2600" dirty="0"/>
              <a:t>Materialize.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learn.javascript.ru</a:t>
            </a:r>
            <a:r>
              <a:rPr lang="ru-RU" sz="2600" dirty="0" smtClean="0"/>
              <a:t> </a:t>
            </a:r>
            <a:r>
              <a:rPr lang="en-US" sz="2600" dirty="0"/>
              <a:t>– </a:t>
            </a:r>
            <a:r>
              <a:rPr lang="ru-RU" sz="2600" dirty="0" smtClean="0"/>
              <a:t>Современный</a:t>
            </a:r>
            <a:r>
              <a:rPr lang="en-US" sz="2600" dirty="0" smtClean="0"/>
              <a:t> </a:t>
            </a:r>
            <a:r>
              <a:rPr lang="ru-RU" sz="2600" dirty="0" smtClean="0"/>
              <a:t> </a:t>
            </a:r>
            <a:r>
              <a:rPr lang="ru-RU" sz="2600" dirty="0"/>
              <a:t>учебник </a:t>
            </a:r>
            <a:r>
              <a:rPr lang="en-US" sz="2600" dirty="0"/>
              <a:t>JavaScript.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smtClean="0">
                <a:hlinkClick r:id="rId7"/>
              </a:rPr>
              <a:t>https</a:t>
            </a:r>
            <a:r>
              <a:rPr lang="en-US" sz="2600" dirty="0">
                <a:hlinkClick r:id="rId7"/>
              </a:rPr>
              <a:t>://</a:t>
            </a:r>
            <a:r>
              <a:rPr lang="en-US" sz="2600" dirty="0" smtClean="0">
                <a:hlinkClick r:id="rId7"/>
              </a:rPr>
              <a:t>ege.sdamgia.ru</a:t>
            </a:r>
            <a:r>
              <a:rPr lang="ru-RU" sz="2600" dirty="0"/>
              <a:t> </a:t>
            </a:r>
            <a:r>
              <a:rPr lang="ru-RU" sz="2600" dirty="0" smtClean="0"/>
              <a:t>– РешуЕГЭ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8"/>
              </a:rPr>
              <a:t>https://</a:t>
            </a:r>
            <a:r>
              <a:rPr lang="en-US" sz="2600" dirty="0" smtClean="0">
                <a:hlinkClick r:id="rId8"/>
              </a:rPr>
              <a:t>welcome.stepik.org/ru</a:t>
            </a:r>
            <a:r>
              <a:rPr lang="en-US" sz="2600" dirty="0" smtClean="0"/>
              <a:t> – Stepik 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9"/>
              </a:rPr>
              <a:t>https://</a:t>
            </a:r>
            <a:r>
              <a:rPr lang="en-US" sz="2600" dirty="0" smtClean="0">
                <a:hlinkClick r:id="rId9"/>
              </a:rPr>
              <a:t>fipi.ru</a:t>
            </a:r>
            <a:r>
              <a:rPr lang="ru-RU" sz="2600" dirty="0"/>
              <a:t> </a:t>
            </a:r>
            <a:r>
              <a:rPr lang="en-US" sz="2600" dirty="0"/>
              <a:t>–</a:t>
            </a:r>
            <a:r>
              <a:rPr lang="ru-RU" sz="2600" dirty="0" smtClean="0"/>
              <a:t> ФИПИ. Статистика решения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5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6355" y="2681979"/>
            <a:ext cx="5611691" cy="115342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Спасибо за внимание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337" y="1111899"/>
            <a:ext cx="10782300" cy="2879482"/>
          </a:xfrm>
        </p:spPr>
        <p:txBody>
          <a:bodyPr/>
          <a:lstStyle/>
          <a:p>
            <a:r>
              <a:rPr lang="ru-RU" sz="4000" i="1" u="sng" dirty="0"/>
              <a:t>Тема индивидуального проекта</a:t>
            </a:r>
            <a:r>
              <a:rPr lang="ru-RU" sz="4000" i="1" dirty="0" smtClean="0"/>
              <a:t>:</a:t>
            </a:r>
            <a:br>
              <a:rPr lang="ru-RU" sz="4000" i="1" dirty="0" smtClean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Разработка интерактивного рабочего листа по решению задач ЕГЭ 19-21 с использованием </a:t>
            </a:r>
            <a:r>
              <a:rPr lang="en-US" sz="4000" b="1" dirty="0"/>
              <a:t>WEB</a:t>
            </a:r>
            <a:r>
              <a:rPr lang="ru-RU" sz="4000" b="1" dirty="0" smtClean="0"/>
              <a:t>-технологий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504" y="3991381"/>
            <a:ext cx="9228201" cy="1210784"/>
          </a:xfrm>
        </p:spPr>
        <p:txBody>
          <a:bodyPr>
            <a:normAutofit/>
          </a:bodyPr>
          <a:lstStyle/>
          <a:p>
            <a:r>
              <a:rPr lang="ru-RU" u="sng" dirty="0" smtClean="0"/>
              <a:t>Тип </a:t>
            </a:r>
            <a:r>
              <a:rPr lang="ru-RU" u="sng" dirty="0"/>
              <a:t>проекта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/>
              <a:t>П</a:t>
            </a:r>
            <a:r>
              <a:rPr lang="ru-RU" b="1" dirty="0" smtClean="0"/>
              <a:t>рактико-ориентированный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653" y="6076483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Миасс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315" y="6099568"/>
            <a:ext cx="403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Министерство образования и науки Челябинской области 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bg1"/>
                </a:solidFill>
                <a:cs typeface="Times New Roman" panose="02020603050405020304" pitchFamily="18" charset="0"/>
              </a:rPr>
              <a:t>«Миасская средняя общеобразовательная школа №16»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3957" y="6079110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	Петров Владислав Эдуардович 11-В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6" y="6123386"/>
            <a:ext cx="9526" cy="552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3483" y="6353482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	Горяинов Сергей Игоревич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31" y="6147205"/>
            <a:ext cx="952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Структурировать информацию </a:t>
            </a:r>
            <a:r>
              <a:rPr lang="ru-RU" sz="3600" dirty="0"/>
              <a:t>о всех способах решения задач (19-21) путем разработки интерактивного рабочего листа средствами новых </a:t>
            </a:r>
            <a:r>
              <a:rPr lang="ru-RU" sz="3600" dirty="0" smtClean="0"/>
              <a:t>web-технологий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7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/>
              <a:t>Задачи </a:t>
            </a:r>
            <a:r>
              <a:rPr lang="ru-RU" dirty="0" smtClean="0"/>
              <a:t>проекта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>
                <a:solidFill>
                  <a:schemeClr val="tx1"/>
                </a:solidFill>
              </a:rPr>
              <a:t>Для реализации </a:t>
            </a:r>
            <a:r>
              <a:rPr lang="ru-RU" sz="3100" dirty="0" smtClean="0">
                <a:solidFill>
                  <a:schemeClr val="tx1"/>
                </a:solidFill>
              </a:rPr>
              <a:t>цели потребовалось </a:t>
            </a:r>
            <a:r>
              <a:rPr lang="ru-RU" sz="3100" dirty="0">
                <a:solidFill>
                  <a:schemeClr val="tx1"/>
                </a:solidFill>
              </a:rPr>
              <a:t>выполнить следующие задачи: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Изучить все способы решения задач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Структурировать все полученные знания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Ознакомиться с материалом по созданию сайтов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Создать сайт, на котором будет размещена теория по решению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Подобрать задачи и привести полное их решение в тестирующую систему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80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656" y="-110067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7" y="971576"/>
            <a:ext cx="10772774" cy="5610199"/>
          </a:xfrm>
        </p:spPr>
        <p:txBody>
          <a:bodyPr>
            <a:normAutofit/>
          </a:bodyPr>
          <a:lstStyle/>
          <a:p>
            <a:endParaRPr lang="ru-RU" sz="2900" b="1" dirty="0" smtClean="0">
              <a:latin typeface="+mj-lt"/>
            </a:endParaRPr>
          </a:p>
          <a:p>
            <a:r>
              <a:rPr lang="ru-RU" sz="2900" b="1" dirty="0" smtClean="0">
                <a:latin typeface="+mj-lt"/>
              </a:rPr>
              <a:t>Задания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b="1" dirty="0">
                <a:latin typeface="+mj-lt"/>
              </a:rPr>
              <a:t>19-21 </a:t>
            </a:r>
            <a:r>
              <a:rPr lang="ru-RU" sz="2900" dirty="0">
                <a:latin typeface="+mj-lt"/>
              </a:rPr>
              <a:t>представляют из себя номера, посвященные теории игр. Мы знаем много игр, которые непосредственно связаны с последовательностью ходов. Например, шашки, шахматы и т.д. Здесь - то же самое. Последовательные </a:t>
            </a:r>
            <a:r>
              <a:rPr lang="ru-RU" sz="2900" dirty="0" smtClean="0">
                <a:latin typeface="+mj-lt"/>
              </a:rPr>
              <a:t>ходы </a:t>
            </a:r>
            <a:r>
              <a:rPr lang="ru-RU" sz="2900" dirty="0">
                <a:latin typeface="+mj-lt"/>
              </a:rPr>
              <a:t>в </a:t>
            </a:r>
            <a:r>
              <a:rPr lang="ru-RU" sz="2900" dirty="0" smtClean="0">
                <a:latin typeface="+mj-lt"/>
              </a:rPr>
              <a:t>игре обычно </a:t>
            </a:r>
            <a:r>
              <a:rPr lang="ru-RU" sz="2900" dirty="0">
                <a:latin typeface="+mj-lt"/>
              </a:rPr>
              <a:t>совершают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Петя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 </a:t>
            </a:r>
            <a:r>
              <a:rPr lang="ru-RU" sz="2900" dirty="0">
                <a:latin typeface="+mj-lt"/>
              </a:rPr>
              <a:t>и </a:t>
            </a:r>
            <a:r>
              <a:rPr lang="en-US" sz="2900" dirty="0" smtClean="0">
                <a:latin typeface="+mj-lt"/>
              </a:rPr>
              <a:t>“</a:t>
            </a:r>
            <a:r>
              <a:rPr lang="ru-RU" sz="2900" dirty="0" smtClean="0">
                <a:latin typeface="+mj-lt"/>
              </a:rPr>
              <a:t>Ваня</a:t>
            </a:r>
            <a:r>
              <a:rPr lang="en-US" sz="2900" dirty="0" smtClean="0">
                <a:latin typeface="+mj-lt"/>
              </a:rPr>
              <a:t>”</a:t>
            </a:r>
            <a:r>
              <a:rPr lang="ru-RU" sz="2900" dirty="0" smtClean="0">
                <a:latin typeface="+mj-lt"/>
              </a:rPr>
              <a:t>. </a:t>
            </a:r>
            <a:r>
              <a:rPr lang="ru-RU" sz="2900" dirty="0">
                <a:latin typeface="+mj-lt"/>
              </a:rPr>
              <a:t>И у каждого есть выигрышная стратегия. Смысл игровых стратегий, как и любых других стратегий, заключается в том, чтобы приблизиться к цели как можно более эффективно. Либо проще и более глобально </a:t>
            </a:r>
            <a:r>
              <a:rPr lang="ru-RU" sz="2900" dirty="0" smtClean="0">
                <a:latin typeface="+mj-lt"/>
              </a:rPr>
              <a:t>–</a:t>
            </a:r>
            <a:r>
              <a:rPr lang="ru-RU" sz="2900" b="1" dirty="0" smtClean="0">
                <a:latin typeface="+mj-lt"/>
              </a:rPr>
              <a:t>одержать </a:t>
            </a:r>
            <a:r>
              <a:rPr lang="ru-RU" sz="2900" b="1" dirty="0">
                <a:latin typeface="+mj-lt"/>
              </a:rPr>
              <a:t>победу</a:t>
            </a:r>
            <a:r>
              <a:rPr lang="ru-RU" sz="2900" dirty="0">
                <a:latin typeface="+mj-lt"/>
              </a:rPr>
              <a:t> над противником. </a:t>
            </a:r>
            <a:endParaRPr lang="ru-RU" sz="2900" dirty="0" smtClean="0">
              <a:latin typeface="+mj-lt"/>
            </a:endParaRPr>
          </a:p>
          <a:p>
            <a:r>
              <a:rPr lang="ru-RU" sz="2900" dirty="0">
                <a:latin typeface="+mj-lt"/>
              </a:rPr>
              <a:t>Для того чтобы найти </a:t>
            </a:r>
            <a:r>
              <a:rPr lang="ru-RU" sz="2900" b="1" dirty="0">
                <a:latin typeface="+mj-lt"/>
              </a:rPr>
              <a:t>выигрышную стратегию,</a:t>
            </a:r>
            <a:r>
              <a:rPr lang="ru-RU" sz="2900" dirty="0">
                <a:latin typeface="+mj-lt"/>
              </a:rPr>
              <a:t> нужно последовательно рассмотреть все возможные позиции игры. Все позиции игры можно перебрать, </a:t>
            </a:r>
            <a:r>
              <a:rPr lang="ru-RU" sz="2900" b="1" dirty="0">
                <a:latin typeface="+mj-lt"/>
              </a:rPr>
              <a:t>построив дерево игры (граф)</a:t>
            </a:r>
            <a:r>
              <a:rPr lang="ru-RU" sz="2900" dirty="0">
                <a:latin typeface="+mj-lt"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29650" y="1544535"/>
            <a:ext cx="3866769" cy="148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57224" y="86294"/>
            <a:ext cx="10772775" cy="1658198"/>
          </a:xfrm>
        </p:spPr>
        <p:txBody>
          <a:bodyPr/>
          <a:lstStyle/>
          <a:p>
            <a:r>
              <a:rPr lang="ru-RU" dirty="0" smtClean="0"/>
              <a:t>Теория игр. </a:t>
            </a:r>
            <a:br>
              <a:rPr lang="ru-RU" dirty="0" smtClean="0"/>
            </a:br>
            <a:r>
              <a:rPr lang="ru-RU" dirty="0" smtClean="0"/>
              <a:t>Статистика решения от </a:t>
            </a:r>
            <a:r>
              <a:rPr lang="ru-RU" i="1" dirty="0" smtClean="0"/>
              <a:t>ФИПИ </a:t>
            </a:r>
            <a:endParaRPr lang="ru-RU" i="1" dirty="0"/>
          </a:p>
        </p:txBody>
      </p:sp>
      <p:pic>
        <p:nvPicPr>
          <p:cNvPr id="2050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90" y="2183668"/>
            <a:ext cx="9661441" cy="364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2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07731"/>
            <a:ext cx="11983405" cy="6330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Два </a:t>
            </a:r>
            <a:r>
              <a:rPr lang="ru-RU" dirty="0"/>
              <a:t>игрока, Петя и Ваня, играют в следующую игру. Перед игроками лежит куча камней. Игроки ходят по очереди, первый ход делает Петя. За один ход игрок может добавить в кучу один камень или увеличить количество камней в куче в два раза. Для того чтобы делать ходы, у каждого игрока есть неограниченное количество камней. Игра завершается в тот момент, когда количество камней в куче становится не менее 29. Победителем считается игрок, сделавший последний ход, т. е. первым получивший кучу, в которой будет 29 или больше камней. В начальный момент в куче было S камней, 1 ≤ S ≤ 28.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19.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Укажите такое значение S, при котором Петя не может выиграть за один ход, но при любом ходе Пети Ваня может выиграть своим первым ходом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20.</a:t>
            </a:r>
            <a:br>
              <a:rPr lang="ru-RU" b="1" dirty="0"/>
            </a:br>
            <a:r>
              <a:rPr lang="ru-RU" dirty="0"/>
              <a:t>Найдите два таких значения S, при которых у Пети есть выигрышная стратегия, причём одновременно выполняются два условия:</a:t>
            </a:r>
            <a:br>
              <a:rPr lang="ru-RU" dirty="0"/>
            </a:br>
            <a:r>
              <a:rPr lang="ru-RU" dirty="0"/>
              <a:t>— Петя не может выиграть за один ход;</a:t>
            </a:r>
            <a:br>
              <a:rPr lang="ru-RU" dirty="0"/>
            </a:br>
            <a:r>
              <a:rPr lang="ru-RU" dirty="0"/>
              <a:t>— Петя может выиграть своим вторым ходом независимо от того, как будет ходить Ваня.</a:t>
            </a:r>
            <a:br>
              <a:rPr lang="ru-RU" dirty="0"/>
            </a:br>
            <a:r>
              <a:rPr lang="ru-RU" dirty="0"/>
              <a:t>Найденные значения запишите в ответе в порядке возрастания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Задание 21.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игры, описанной в задании 19, найдите значение S, при котором одновременно выполняются два условия:</a:t>
            </a:r>
            <a:br>
              <a:rPr lang="ru-RU" dirty="0"/>
            </a:br>
            <a:r>
              <a:rPr lang="ru-RU" dirty="0"/>
              <a:t>— у Вани есть выигрышная стратегия, позволяющая ему выиграть первым или вторым ходом при любой игре Пети;</a:t>
            </a:r>
            <a:br>
              <a:rPr lang="ru-RU" dirty="0"/>
            </a:br>
            <a:r>
              <a:rPr lang="ru-RU" dirty="0"/>
              <a:t>— у Вани нет стратегии, которая позволит ему гарантированно выиграть первым ходом.</a:t>
            </a:r>
            <a:br>
              <a:rPr lang="ru-RU" dirty="0"/>
            </a:br>
            <a:r>
              <a:rPr lang="ru-RU" dirty="0"/>
              <a:t>Если найдено несколько значений S, в ответе запишите минимальное из них.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9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644787" y="6199509"/>
            <a:ext cx="6884377" cy="48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HTML</a:t>
            </a:r>
            <a:r>
              <a:rPr lang="ru-RU" sz="1800" dirty="0" smtClean="0"/>
              <a:t> </a:t>
            </a:r>
            <a:r>
              <a:rPr lang="ru-RU" sz="1800" i="1" dirty="0"/>
              <a:t>(Hypertext Markup Language) </a:t>
            </a:r>
            <a:r>
              <a:rPr lang="ru-RU" sz="1800" dirty="0"/>
              <a:t>- </a:t>
            </a:r>
            <a:r>
              <a:rPr lang="ru-RU" sz="1800" dirty="0" smtClean="0"/>
              <a:t>Это </a:t>
            </a:r>
            <a:r>
              <a:rPr lang="ru-RU" sz="1800" dirty="0"/>
              <a:t>код, который используется для структурирования и отображения веб-страницы и её </a:t>
            </a:r>
            <a:r>
              <a:rPr lang="ru-RU" sz="1800" dirty="0" smtClean="0"/>
              <a:t>контента</a:t>
            </a:r>
            <a:endParaRPr lang="ru-RU" sz="1800" dirty="0"/>
          </a:p>
        </p:txBody>
      </p:sp>
      <p:pic>
        <p:nvPicPr>
          <p:cNvPr id="9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0492"/>
            <a:ext cx="644787" cy="64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0" y="482151"/>
            <a:ext cx="11649807" cy="40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>
                <a:latin typeface="+mj-lt"/>
              </a:rPr>
              <a:t>Для отображения веб-страницы и ее контента был изучен и применен </a:t>
            </a:r>
            <a:r>
              <a:rPr lang="en-US" sz="2900" dirty="0" smtClean="0">
                <a:latin typeface="+mj-lt"/>
              </a:rPr>
              <a:t>HTML*</a:t>
            </a:r>
          </a:p>
          <a:p>
            <a:pPr marL="0" indent="0">
              <a:buNone/>
            </a:pPr>
            <a:endParaRPr lang="ru-RU" sz="2900" b="1" dirty="0" smtClean="0">
              <a:latin typeface="+mj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5707798"/>
            <a:ext cx="11219335" cy="33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Тег — это специальное служебное слово, заключенное в угловые скобки. Его ещё называют «элемент HTML</a:t>
            </a:r>
            <a:r>
              <a:rPr lang="ru-RU" sz="1800" dirty="0" smtClean="0"/>
              <a:t>».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" y="928863"/>
            <a:ext cx="9140190" cy="4192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2" y="1476282"/>
            <a:ext cx="6310092" cy="4167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620245" y="6211891"/>
            <a:ext cx="6037732" cy="568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/>
              <a:t>CSS</a:t>
            </a:r>
            <a:r>
              <a:rPr lang="ru-RU" sz="1900" b="1" dirty="0" smtClean="0"/>
              <a:t> </a:t>
            </a:r>
            <a:r>
              <a:rPr lang="ru-RU" sz="1900" i="1" dirty="0" smtClean="0"/>
              <a:t>(</a:t>
            </a:r>
            <a:r>
              <a:rPr lang="en-US" sz="1900" i="1" dirty="0" smtClean="0"/>
              <a:t>Cascading </a:t>
            </a:r>
            <a:r>
              <a:rPr lang="en-US" sz="1900" i="1" dirty="0"/>
              <a:t>Style </a:t>
            </a:r>
            <a:r>
              <a:rPr lang="en-US" sz="1900" i="1" dirty="0" smtClean="0"/>
              <a:t>Sheets</a:t>
            </a:r>
            <a:r>
              <a:rPr lang="ru-RU" sz="1900" i="1" dirty="0" smtClean="0"/>
              <a:t>)</a:t>
            </a:r>
            <a:r>
              <a:rPr lang="en-US" sz="1900" i="1" dirty="0" smtClean="0"/>
              <a:t> </a:t>
            </a:r>
            <a:r>
              <a:rPr lang="en-US" sz="1900" dirty="0"/>
              <a:t>– </a:t>
            </a:r>
            <a:r>
              <a:rPr lang="ru-RU" sz="1900" dirty="0"/>
              <a:t>Это язык разметки, используемый для визуального оформления </a:t>
            </a:r>
            <a:r>
              <a:rPr lang="ru-RU" sz="1900" dirty="0" smtClean="0"/>
              <a:t>веб-сайтов</a:t>
            </a:r>
            <a:endParaRPr lang="ru-RU" sz="1900" dirty="0"/>
          </a:p>
        </p:txBody>
      </p:sp>
      <p:pic>
        <p:nvPicPr>
          <p:cNvPr id="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1891"/>
            <a:ext cx="620245" cy="6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0" y="755324"/>
            <a:ext cx="8440615" cy="48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700" dirty="0" smtClean="0">
                <a:latin typeface="+mj-lt"/>
              </a:rPr>
              <a:t>Для внешнего вида страницы был применен </a:t>
            </a:r>
            <a:r>
              <a:rPr lang="en-US" sz="2700" dirty="0" smtClean="0">
                <a:latin typeface="+mj-lt"/>
              </a:rPr>
              <a:t>CSS*</a:t>
            </a:r>
            <a:endParaRPr lang="ru-RU" sz="2700" dirty="0" smtClean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95" y="3151352"/>
            <a:ext cx="2934109" cy="1305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6" y="1935906"/>
            <a:ext cx="2210603" cy="373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" y="15461"/>
            <a:ext cx="2980591" cy="6087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WEB-</a:t>
            </a:r>
            <a:r>
              <a:rPr lang="ru-RU" sz="3200" dirty="0" smtClean="0"/>
              <a:t>Технологии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09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521</TotalTime>
  <Words>554</Words>
  <Application>Microsoft Office PowerPoint</Application>
  <PresentationFormat>Широкоэкранный</PresentationFormat>
  <Paragraphs>90</Paragraphs>
  <Slides>26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Метрополия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  <vt:lpstr>Актуальность проекта</vt:lpstr>
      <vt:lpstr>Цель проекта</vt:lpstr>
      <vt:lpstr>Задачи проекта  Для реализации цели потребовалось выполнить следующие задачи: </vt:lpstr>
      <vt:lpstr>Теория игр. </vt:lpstr>
      <vt:lpstr>Теория игр.  Статистика решения от ФИПИ </vt:lpstr>
      <vt:lpstr>Презентация PowerPoint</vt:lpstr>
      <vt:lpstr>WEB-Технологии</vt:lpstr>
      <vt:lpstr>WEB-Технологии</vt:lpstr>
      <vt:lpstr>Презентация PowerPoint</vt:lpstr>
      <vt:lpstr>Презентация PowerPoint</vt:lpstr>
      <vt:lpstr>Презентация PowerPoint</vt:lpstr>
      <vt:lpstr>Способы решения задач </vt:lpstr>
      <vt:lpstr>Решение вручную</vt:lpstr>
      <vt:lpstr>Презентация PowerPoint</vt:lpstr>
      <vt:lpstr>Презентация PowerPoint</vt:lpstr>
      <vt:lpstr>Самый распространенный способ решения</vt:lpstr>
      <vt:lpstr>Презентация PowerPoint</vt:lpstr>
      <vt:lpstr>Разница между способами решения</vt:lpstr>
      <vt:lpstr>Презентация PowerPoint</vt:lpstr>
      <vt:lpstr>Теория по решение заданий</vt:lpstr>
      <vt:lpstr>Тест</vt:lpstr>
      <vt:lpstr>Заключение</vt:lpstr>
      <vt:lpstr>Используемые ресурсы</vt:lpstr>
      <vt:lpstr>Спасибо за внимание</vt:lpstr>
      <vt:lpstr>Тема индивидуального проекта:  Разработка интерактивного рабочего листа по решению задач ЕГЭ 19-21 с использованием WEB-технологий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индивидуального проекта: Разработка интерактивного рабочего листа по решению задач ЕГЭ 19-21 с использованием WEB-технологий </dc:title>
  <dc:creator>Vlad</dc:creator>
  <cp:lastModifiedBy>Vlad</cp:lastModifiedBy>
  <cp:revision>114</cp:revision>
  <dcterms:created xsi:type="dcterms:W3CDTF">2022-08-25T06:30:35Z</dcterms:created>
  <dcterms:modified xsi:type="dcterms:W3CDTF">2022-10-28T10:12:27Z</dcterms:modified>
</cp:coreProperties>
</file>