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71" r:id="rId12"/>
    <p:sldId id="273" r:id="rId13"/>
    <p:sldId id="274" r:id="rId14"/>
    <p:sldId id="267" r:id="rId15"/>
    <p:sldId id="270" r:id="rId16"/>
    <p:sldId id="268" r:id="rId17"/>
    <p:sldId id="269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F996BF7-AB4E-479A-94B9-1BE7D503E675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4"/>
            <p14:sldId id="265"/>
            <p14:sldId id="266"/>
            <p14:sldId id="271"/>
            <p14:sldId id="273"/>
            <p14:sldId id="274"/>
          </p14:sldIdLst>
        </p14:section>
        <p14:section name="Раздел без заголовка" id="{4BF68F85-5885-4E42-8E51-AEFDAA907356}">
          <p14:sldIdLst>
            <p14:sldId id="267"/>
            <p14:sldId id="270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DF83D-3151-4C5A-9133-B02913CCC09D}" type="datetimeFigureOut">
              <a:rPr lang="ru-RU" smtClean="0"/>
              <a:t>03.06.2016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29557-362A-4A56-B6A5-0CF77357B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737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29557-362A-4A56-B6A5-0CF77357B47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547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29557-362A-4A56-B6A5-0CF77357B47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219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46B9-6F1A-46BF-BC47-E5595960739F}" type="datetime1">
              <a:rPr lang="ru-RU" smtClean="0"/>
              <a:t>03.06.2016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00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FCE9-6C7F-4788-B88B-179AAAA14556}" type="datetime1">
              <a:rPr lang="ru-RU" smtClean="0"/>
              <a:t>03.06.2016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1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2DFE-A623-4C1F-BC9B-5F35D39E0A30}" type="datetime1">
              <a:rPr lang="ru-RU" smtClean="0"/>
              <a:t>03.06.2016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7602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95D-79E6-425B-A3C0-71521DCA2384}" type="datetime1">
              <a:rPr lang="ru-RU" smtClean="0"/>
              <a:t>03.06.2016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513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4B31-D27B-4807-8E73-586A9AA88CBA}" type="datetime1">
              <a:rPr lang="ru-RU" smtClean="0"/>
              <a:t>03.06.2016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0103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1BEC-9C73-474F-8F07-28064018DC61}" type="datetime1">
              <a:rPr lang="ru-RU" smtClean="0"/>
              <a:t>03.06.2016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384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38F5-4913-4679-A27E-7E5F84048945}" type="datetime1">
              <a:rPr lang="ru-RU" smtClean="0"/>
              <a:t>03.06.2016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88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9CAB-E409-4851-85A8-0A73544A4546}" type="datetime1">
              <a:rPr lang="ru-RU" smtClean="0"/>
              <a:t>03.06.2016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38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95C9-B439-4814-9337-B4DEE25D0C37}" type="datetime1">
              <a:rPr lang="ru-RU" smtClean="0"/>
              <a:t>03.06.2016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41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3487-9330-499F-984A-ABD38D95DE70}" type="datetime1">
              <a:rPr lang="ru-RU" smtClean="0"/>
              <a:t>03.06.2016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15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BF98-28CB-42DA-9A68-616E3E1B3753}" type="datetime1">
              <a:rPr lang="ru-RU" smtClean="0"/>
              <a:t>03.06.2016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1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1A62-BC84-4BA1-8120-DC4A814D996C}" type="datetime1">
              <a:rPr lang="ru-RU" smtClean="0"/>
              <a:t>03.06.2016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69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EA46-43E7-4181-9D8F-E4A666EEF08E}" type="datetime1">
              <a:rPr lang="ru-RU" smtClean="0"/>
              <a:t>03.06.2016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42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4058-F36B-436F-8A46-33BA2F820FA7}" type="datetime1">
              <a:rPr lang="ru-RU" smtClean="0"/>
              <a:t>03.06.2016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85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DE91-EF2E-456C-B096-72E507466C34}" type="datetime1">
              <a:rPr lang="ru-RU" smtClean="0"/>
              <a:t>03.06.2016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37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BE9E-29A8-426E-A74F-8FC5F4474953}" type="datetime1">
              <a:rPr lang="ru-RU" smtClean="0"/>
              <a:t>03.06.2016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67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2AD7-BD1E-4E5F-98F8-33613D451DA5}" type="datetime1">
              <a:rPr lang="ru-RU" smtClean="0"/>
              <a:t>03.06.2016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CC2521-3C23-4974-B647-735AEAF38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50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540912"/>
            <a:ext cx="7766936" cy="3425781"/>
          </a:xfrm>
        </p:spPr>
        <p:txBody>
          <a:bodyPr/>
          <a:lstStyle/>
          <a:p>
            <a:r>
              <a:rPr lang="uk-UA" dirty="0" smtClean="0">
                <a:solidFill>
                  <a:schemeClr val="accent2">
                    <a:lumMod val="50000"/>
                  </a:schemeClr>
                </a:solidFill>
              </a:rPr>
              <a:t>Курсова робота</a:t>
            </a:r>
            <a:br>
              <a:rPr lang="uk-UA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uk-UA" dirty="0" smtClean="0">
                <a:solidFill>
                  <a:schemeClr val="accent2">
                    <a:lumMod val="50000"/>
                  </a:schemeClr>
                </a:solidFill>
              </a:rPr>
              <a:t>Назва: Розробка            гри «Пожежники»</a:t>
            </a:r>
            <a:br>
              <a:rPr lang="uk-UA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uk-UA" sz="3200" dirty="0" smtClean="0">
                <a:solidFill>
                  <a:schemeClr val="accent2">
                    <a:lumMod val="50000"/>
                  </a:schemeClr>
                </a:solidFill>
              </a:rPr>
              <a:t>Керівник</a:t>
            </a:r>
            <a:r>
              <a:rPr lang="uk-UA" sz="3200" dirty="0">
                <a:solidFill>
                  <a:schemeClr val="accent2">
                    <a:lumMod val="50000"/>
                  </a:schemeClr>
                </a:solidFill>
              </a:rPr>
              <a:t>:</a:t>
            </a:r>
            <a:r>
              <a:rPr lang="uk-UA" sz="32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uk-UA" sz="32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uk-UA" sz="3200" dirty="0" err="1" smtClean="0">
                <a:solidFill>
                  <a:schemeClr val="accent2">
                    <a:lumMod val="50000"/>
                  </a:schemeClr>
                </a:solidFill>
              </a:rPr>
              <a:t>Дубан</a:t>
            </a:r>
            <a:r>
              <a:rPr lang="uk-UA" sz="3200" dirty="0" smtClean="0">
                <a:solidFill>
                  <a:schemeClr val="accent2">
                    <a:lumMod val="50000"/>
                  </a:schemeClr>
                </a:solidFill>
              </a:rPr>
              <a:t> Р.М.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146997"/>
            <a:ext cx="7766936" cy="2198469"/>
          </a:xfrm>
        </p:spPr>
        <p:txBody>
          <a:bodyPr>
            <a:normAutofit/>
          </a:bodyPr>
          <a:lstStyle/>
          <a:p>
            <a:r>
              <a:rPr lang="uk-UA" dirty="0" smtClean="0">
                <a:solidFill>
                  <a:schemeClr val="tx1"/>
                </a:solidFill>
              </a:rPr>
              <a:t>Виконав  </a:t>
            </a:r>
          </a:p>
          <a:p>
            <a:r>
              <a:rPr lang="uk-UA" dirty="0" smtClean="0">
                <a:solidFill>
                  <a:schemeClr val="tx1"/>
                </a:solidFill>
              </a:rPr>
              <a:t>Студент 1 курсу</a:t>
            </a:r>
          </a:p>
          <a:p>
            <a:r>
              <a:rPr lang="uk-UA" dirty="0" err="1" smtClean="0">
                <a:solidFill>
                  <a:schemeClr val="tx1"/>
                </a:solidFill>
              </a:rPr>
              <a:t>Пірогов</a:t>
            </a:r>
            <a:r>
              <a:rPr lang="uk-UA" dirty="0" smtClean="0">
                <a:solidFill>
                  <a:schemeClr val="tx1"/>
                </a:solidFill>
              </a:rPr>
              <a:t> В.М</a:t>
            </a:r>
            <a:r>
              <a:rPr lang="uk-UA" dirty="0" smtClean="0"/>
              <a:t>.</a:t>
            </a:r>
          </a:p>
          <a:p>
            <a:endParaRPr lang="uk-UA" dirty="0"/>
          </a:p>
          <a:p>
            <a:pPr algn="ctr"/>
            <a:r>
              <a:rPr lang="uk-UA" dirty="0" smtClean="0">
                <a:solidFill>
                  <a:schemeClr val="tx1"/>
                </a:solidFill>
              </a:rPr>
              <a:t>Кривий Ріг.2016 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76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437883"/>
            <a:ext cx="8596668" cy="5603480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№5: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Назва</a:t>
            </a:r>
            <a:r>
              <a:rPr lang="uk-UA" dirty="0" smtClean="0"/>
              <a:t>: Вивід балів в  інформаційному рядку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Опис: </a:t>
            </a:r>
            <a:r>
              <a:rPr lang="uk-UA" dirty="0" smtClean="0"/>
              <a:t>Рядок,  </a:t>
            </a:r>
            <a:r>
              <a:rPr lang="uk-UA" dirty="0"/>
              <a:t>в якому показуються бали гравця  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Передумова: Гра </a:t>
            </a:r>
            <a:r>
              <a:rPr lang="uk-UA" dirty="0" smtClean="0"/>
              <a:t>була запущена  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Тригер : Гра почалась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Основний сценарій : Користувач </a:t>
            </a:r>
            <a:r>
              <a:rPr lang="uk-UA" dirty="0" smtClean="0"/>
              <a:t>отримує  </a:t>
            </a:r>
            <a:r>
              <a:rPr lang="uk-UA" dirty="0"/>
              <a:t>бали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Результат: Бали відображаються на інформаційному рядку</a:t>
            </a:r>
            <a:endParaRPr lang="ru-RU" dirty="0"/>
          </a:p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z="2400" smtClean="0">
                <a:solidFill>
                  <a:schemeClr val="tx1"/>
                </a:solidFill>
              </a:rPr>
              <a:t>10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2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Умови гри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71192"/>
            <a:ext cx="8596668" cy="3880773"/>
          </a:xfrm>
        </p:spPr>
        <p:txBody>
          <a:bodyPr/>
          <a:lstStyle/>
          <a:p>
            <a:r>
              <a:rPr lang="uk-UA" dirty="0" smtClean="0"/>
              <a:t>Користувач повинен спіймати усіх людей, інакше він програє </a:t>
            </a:r>
          </a:p>
          <a:p>
            <a:r>
              <a:rPr lang="uk-UA" dirty="0" smtClean="0"/>
              <a:t>За врятування людей користувач отримує бали</a:t>
            </a:r>
          </a:p>
          <a:p>
            <a:r>
              <a:rPr lang="uk-UA" dirty="0" smtClean="0"/>
              <a:t>Бали можуть бути втрачені, якщо користувач зловить камінь </a:t>
            </a:r>
          </a:p>
          <a:p>
            <a:r>
              <a:rPr lang="uk-UA" dirty="0" smtClean="0"/>
              <a:t>Якщо кількість балів менше за 0, то </a:t>
            </a:r>
            <a:r>
              <a:rPr lang="uk-UA" dirty="0"/>
              <a:t>він програє </a:t>
            </a:r>
            <a:r>
              <a:rPr lang="uk-UA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z="2400" smtClean="0">
                <a:solidFill>
                  <a:schemeClr val="tx1"/>
                </a:solidFill>
              </a:rPr>
              <a:t>11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3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68988" y="133081"/>
            <a:ext cx="3813360" cy="884349"/>
          </a:xfrm>
        </p:spPr>
        <p:txBody>
          <a:bodyPr/>
          <a:lstStyle/>
          <a:p>
            <a:pPr algn="ctr"/>
            <a:r>
              <a:rPr lang="ru-RU" dirty="0" smtClean="0"/>
              <a:t> </a:t>
            </a:r>
            <a:r>
              <a:rPr lang="ru-RU" dirty="0" smtClean="0">
                <a:solidFill>
                  <a:schemeClr val="tx1"/>
                </a:solidFill>
              </a:rPr>
              <a:t>Дан</a:t>
            </a:r>
            <a:r>
              <a:rPr lang="uk-UA" dirty="0" smtClean="0">
                <a:solidFill>
                  <a:schemeClr val="tx1"/>
                </a:solidFill>
              </a:rPr>
              <a:t>і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029729"/>
              </p:ext>
            </p:extLst>
          </p:nvPr>
        </p:nvGraphicFramePr>
        <p:xfrm>
          <a:off x="1532587" y="1841679"/>
          <a:ext cx="7289442" cy="3902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6326"/>
                <a:gridCol w="2359440"/>
                <a:gridCol w="2195989"/>
                <a:gridCol w="1767687"/>
              </a:tblGrid>
              <a:tr h="11427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uk-UA" sz="1400">
                          <a:effectLst/>
                        </a:rPr>
                        <a:t>Клас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uk-UA" sz="1400">
                          <a:effectLst/>
                        </a:rPr>
                        <a:t>Метод/Функція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uk-UA" sz="1400">
                          <a:effectLst/>
                        </a:rPr>
                        <a:t>Графічне зображення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uk-UA" sz="1400">
                          <a:effectLst/>
                        </a:rPr>
                        <a:t>Унаслідуються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427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Example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“Start”</a:t>
                      </a:r>
                      <a:r>
                        <a:rPr lang="uk-UA" sz="1400">
                          <a:effectLst/>
                        </a:rPr>
                        <a:t>;</a:t>
                      </a:r>
                      <a:r>
                        <a:rPr lang="en-US" sz="1400">
                          <a:effectLst/>
                        </a:rPr>
                        <a:t>“Record List”</a:t>
                      </a:r>
                      <a:r>
                        <a:rPr lang="uk-UA" sz="1400">
                          <a:effectLst/>
                        </a:rPr>
                        <a:t>; </a:t>
                      </a:r>
                      <a:r>
                        <a:rPr lang="en-US" sz="1400">
                          <a:effectLst/>
                        </a:rPr>
                        <a:t>“Quit”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uk-UA" sz="1400">
                          <a:effectLst/>
                        </a:rPr>
                        <a:t>Вікно меню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QWidget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891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You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“left”; “right”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uk-UA" sz="1400">
                          <a:effectLst/>
                        </a:rPr>
                        <a:t>Батут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sprite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891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people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“update”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uk-UA" sz="1400">
                          <a:effectLst/>
                        </a:rPr>
                        <a:t>Падаючи люди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sprite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891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stone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“update”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uk-UA" sz="1400">
                          <a:effectLst/>
                        </a:rPr>
                        <a:t>Падаюче каміння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sprite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028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46740" y="0"/>
            <a:ext cx="4371184" cy="1352282"/>
          </a:xfrm>
        </p:spPr>
        <p:txBody>
          <a:bodyPr/>
          <a:lstStyle/>
          <a:p>
            <a:r>
              <a:rPr lang="uk-UA" dirty="0" smtClean="0">
                <a:solidFill>
                  <a:schemeClr val="tx1"/>
                </a:solidFill>
              </a:rPr>
              <a:t>Приклад Блок схем меню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0456" y="360609"/>
            <a:ext cx="7727324" cy="568075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mtClean="0"/>
              <a:t>13</a:t>
            </a:fld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500868"/>
              </p:ext>
            </p:extLst>
          </p:nvPr>
        </p:nvGraphicFramePr>
        <p:xfrm>
          <a:off x="1452173" y="0"/>
          <a:ext cx="4561366" cy="667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3" imgW="7099020" imgH="10444145" progId="Visio.Drawing.11">
                  <p:embed/>
                </p:oleObj>
              </mc:Choice>
              <mc:Fallback>
                <p:oleObj name="Visio" r:id="rId3" imgW="7099020" imgH="1044414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173" y="0"/>
                        <a:ext cx="4561366" cy="6674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3010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36973" y="296213"/>
            <a:ext cx="4023455" cy="566672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solidFill>
                  <a:schemeClr val="accent1">
                    <a:lumMod val="50000"/>
                  </a:schemeClr>
                </a:solidFill>
              </a:rPr>
              <a:t>Тестування</a:t>
            </a:r>
            <a:br>
              <a:rPr lang="uk-UA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517284" y="862885"/>
            <a:ext cx="10300970" cy="5402687"/>
          </a:xfrm>
        </p:spPr>
        <p:txBody>
          <a:bodyPr/>
          <a:lstStyle/>
          <a:p>
            <a:pPr marL="0" indent="0" algn="r">
              <a:buNone/>
            </a:pPr>
            <a:r>
              <a:rPr lang="uk-UA" dirty="0" smtClean="0">
                <a:solidFill>
                  <a:schemeClr val="accent1">
                    <a:lumMod val="50000"/>
                  </a:schemeClr>
                </a:solidFill>
              </a:rPr>
              <a:t>Основний сценарію                                                                                   Сценарій програшу  </a:t>
            </a:r>
            <a:endParaRPr lang="uk-UA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" t="3386" r="46479" b="24875"/>
          <a:stretch/>
        </p:blipFill>
        <p:spPr>
          <a:xfrm>
            <a:off x="5667769" y="1320084"/>
            <a:ext cx="5203065" cy="4056845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4" t="21323" r="36417" b="5856"/>
          <a:stretch/>
        </p:blipFill>
        <p:spPr>
          <a:xfrm>
            <a:off x="355632" y="1184856"/>
            <a:ext cx="4667916" cy="3721994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z="2400" smtClean="0">
                <a:solidFill>
                  <a:schemeClr val="tx1"/>
                </a:solidFill>
              </a:rPr>
              <a:t>14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86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" t="3220" r="46931" b="23947"/>
          <a:stretch/>
        </p:blipFill>
        <p:spPr>
          <a:xfrm>
            <a:off x="3000774" y="881256"/>
            <a:ext cx="5088123" cy="4076630"/>
          </a:xfrm>
        </p:spPr>
      </p:pic>
      <p:sp>
        <p:nvSpPr>
          <p:cNvPr id="10" name="Объект 9"/>
          <p:cNvSpPr>
            <a:spLocks noGrp="1"/>
          </p:cNvSpPr>
          <p:nvPr>
            <p:ph sz="half" idx="2"/>
          </p:nvPr>
        </p:nvSpPr>
        <p:spPr>
          <a:xfrm>
            <a:off x="698275" y="421940"/>
            <a:ext cx="4184034" cy="3880773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>
                <a:solidFill>
                  <a:schemeClr val="accent1">
                    <a:lumMod val="50000"/>
                  </a:schemeClr>
                </a:solidFill>
              </a:rPr>
              <a:t>Додатковий сценарій</a:t>
            </a:r>
            <a:endParaRPr lang="uk-UA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z="2400" smtClean="0">
                <a:solidFill>
                  <a:schemeClr val="tx1"/>
                </a:solidFill>
              </a:rPr>
              <a:t>15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2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9909" y="566671"/>
            <a:ext cx="8596668" cy="4882264"/>
          </a:xfrm>
        </p:spPr>
        <p:txBody>
          <a:bodyPr/>
          <a:lstStyle/>
          <a:p>
            <a:pPr marL="0" indent="0">
              <a:buNone/>
            </a:pPr>
            <a:r>
              <a:rPr lang="uk-UA" sz="3200" dirty="0" smtClean="0">
                <a:solidFill>
                  <a:schemeClr val="tx1"/>
                </a:solidFill>
              </a:rPr>
              <a:t>Висновки:</a:t>
            </a:r>
            <a:endParaRPr lang="uk-UA" sz="3200" dirty="0">
              <a:solidFill>
                <a:schemeClr val="tx1"/>
              </a:solidFill>
            </a:endParaRPr>
          </a:p>
          <a:p>
            <a:r>
              <a:rPr lang="uk-UA" sz="3200" dirty="0">
                <a:solidFill>
                  <a:schemeClr val="tx1"/>
                </a:solidFill>
              </a:rPr>
              <a:t> </a:t>
            </a:r>
            <a:r>
              <a:rPr lang="uk-UA" sz="3200" dirty="0" smtClean="0">
                <a:solidFill>
                  <a:schemeClr val="tx1"/>
                </a:solidFill>
              </a:rPr>
              <a:t>Проаналізовано існуючі </a:t>
            </a:r>
            <a:r>
              <a:rPr lang="uk-UA" sz="3200" dirty="0">
                <a:solidFill>
                  <a:schemeClr val="tx1"/>
                </a:solidFill>
              </a:rPr>
              <a:t>аналоги даної гри</a:t>
            </a:r>
          </a:p>
          <a:p>
            <a:r>
              <a:rPr lang="uk-UA" sz="3200" dirty="0">
                <a:solidFill>
                  <a:schemeClr val="tx1"/>
                </a:solidFill>
              </a:rPr>
              <a:t> </a:t>
            </a:r>
            <a:r>
              <a:rPr lang="uk-UA" sz="3200" dirty="0" smtClean="0">
                <a:solidFill>
                  <a:schemeClr val="tx1"/>
                </a:solidFill>
              </a:rPr>
              <a:t>Розроблено гру</a:t>
            </a:r>
            <a:endParaRPr lang="uk-UA" sz="3200" dirty="0">
              <a:solidFill>
                <a:schemeClr val="tx1"/>
              </a:solidFill>
            </a:endParaRPr>
          </a:p>
          <a:p>
            <a:r>
              <a:rPr lang="uk-UA" sz="3200" dirty="0">
                <a:solidFill>
                  <a:schemeClr val="tx1"/>
                </a:solidFill>
              </a:rPr>
              <a:t> </a:t>
            </a:r>
            <a:r>
              <a:rPr lang="uk-UA" sz="3200" dirty="0" smtClean="0">
                <a:solidFill>
                  <a:schemeClr val="tx1"/>
                </a:solidFill>
              </a:rPr>
              <a:t>Розроб</a:t>
            </a:r>
            <a:r>
              <a:rPr lang="uk-UA" sz="3200" dirty="0">
                <a:solidFill>
                  <a:schemeClr val="tx1"/>
                </a:solidFill>
              </a:rPr>
              <a:t>лено</a:t>
            </a:r>
            <a:r>
              <a:rPr lang="uk-UA" sz="3200" dirty="0" smtClean="0">
                <a:solidFill>
                  <a:schemeClr val="tx1"/>
                </a:solidFill>
              </a:rPr>
              <a:t> </a:t>
            </a:r>
            <a:r>
              <a:rPr lang="uk-UA" sz="3200" dirty="0">
                <a:solidFill>
                  <a:schemeClr val="tx1"/>
                </a:solidFill>
              </a:rPr>
              <a:t>інтерфейс гри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z="2400" smtClean="0">
                <a:solidFill>
                  <a:schemeClr val="tx1"/>
                </a:solidFill>
              </a:rPr>
              <a:t>16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99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9002" y="2009105"/>
            <a:ext cx="8596668" cy="1803042"/>
          </a:xfrm>
        </p:spPr>
        <p:txBody>
          <a:bodyPr>
            <a:normAutofit/>
          </a:bodyPr>
          <a:lstStyle/>
          <a:p>
            <a:pPr algn="ctr"/>
            <a:endParaRPr lang="uk-UA" sz="3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uk-UA" sz="3600" dirty="0" smtClean="0">
                <a:solidFill>
                  <a:schemeClr val="accent1">
                    <a:lumMod val="50000"/>
                  </a:schemeClr>
                </a:solidFill>
              </a:rPr>
              <a:t>Дякую за увагу!</a:t>
            </a:r>
            <a:endParaRPr lang="ru-RU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z="2400" smtClean="0">
                <a:solidFill>
                  <a:schemeClr val="tx1"/>
                </a:solidFill>
              </a:rPr>
              <a:t>17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2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31821"/>
            <a:ext cx="8596668" cy="5809542"/>
          </a:xfrm>
        </p:spPr>
        <p:txBody>
          <a:bodyPr>
            <a:normAutofit/>
          </a:bodyPr>
          <a:lstStyle/>
          <a:p>
            <a:r>
              <a:rPr lang="uk-UA" sz="3200" dirty="0" smtClean="0">
                <a:solidFill>
                  <a:schemeClr val="tx1"/>
                </a:solidFill>
              </a:rPr>
              <a:t>Мета роботи: Створення програмної  реалізацій гри </a:t>
            </a:r>
            <a:r>
              <a:rPr lang="uk-UA" sz="3200" smtClean="0">
                <a:solidFill>
                  <a:schemeClr val="tx1"/>
                </a:solidFill>
              </a:rPr>
              <a:t>«Пожежники»</a:t>
            </a:r>
            <a:endParaRPr lang="uk-UA" sz="32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uk-UA" sz="3200" dirty="0" smtClean="0">
                <a:solidFill>
                  <a:schemeClr val="tx1"/>
                </a:solidFill>
              </a:rPr>
              <a:t>Об’єкт:</a:t>
            </a:r>
          </a:p>
          <a:p>
            <a:pPr marL="0" indent="0">
              <a:buNone/>
            </a:pPr>
            <a:r>
              <a:rPr lang="uk-UA" sz="3200" dirty="0" smtClean="0">
                <a:solidFill>
                  <a:schemeClr val="tx1"/>
                </a:solidFill>
              </a:rPr>
              <a:t>Розробка гр</a:t>
            </a:r>
            <a:r>
              <a:rPr lang="uk-UA" sz="3200" dirty="0">
                <a:solidFill>
                  <a:schemeClr val="tx1"/>
                </a:solidFill>
              </a:rPr>
              <a:t>и</a:t>
            </a:r>
            <a:r>
              <a:rPr lang="uk-UA" sz="3200" dirty="0" smtClean="0">
                <a:solidFill>
                  <a:schemeClr val="tx1"/>
                </a:solidFill>
              </a:rPr>
              <a:t> </a:t>
            </a:r>
          </a:p>
          <a:p>
            <a:r>
              <a:rPr lang="uk-UA" sz="3200" dirty="0" smtClean="0">
                <a:solidFill>
                  <a:schemeClr val="tx1"/>
                </a:solidFill>
              </a:rPr>
              <a:t>Предмет:</a:t>
            </a:r>
          </a:p>
          <a:p>
            <a:pPr marL="0" indent="0">
              <a:buNone/>
            </a:pPr>
            <a:r>
              <a:rPr lang="uk-UA" sz="3200" dirty="0">
                <a:solidFill>
                  <a:schemeClr val="tx1"/>
                </a:solidFill>
              </a:rPr>
              <a:t>Розробка гри </a:t>
            </a:r>
            <a:r>
              <a:rPr lang="uk-UA" sz="3200" dirty="0" smtClean="0">
                <a:solidFill>
                  <a:schemeClr val="tx1"/>
                </a:solidFill>
              </a:rPr>
              <a:t>на </a:t>
            </a:r>
            <a:r>
              <a:rPr lang="en-US" sz="3200" dirty="0" err="1" smtClean="0">
                <a:solidFill>
                  <a:schemeClr val="tx1"/>
                </a:solidFill>
              </a:rPr>
              <a:t>Pygame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endParaRPr lang="uk-UA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438-23C0-49C5-8DFD-C3724CEBBE67}" type="slidenum">
              <a:rPr lang="ru-RU" sz="2400" smtClean="0">
                <a:solidFill>
                  <a:schemeClr val="tx1"/>
                </a:solidFill>
              </a:rPr>
              <a:t>2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37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3092" y="618186"/>
            <a:ext cx="8596668" cy="5436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3200" dirty="0" smtClean="0">
                <a:solidFill>
                  <a:schemeClr val="tx1"/>
                </a:solidFill>
              </a:rPr>
              <a:t>Завдання:</a:t>
            </a:r>
          </a:p>
          <a:p>
            <a:r>
              <a:rPr lang="uk-UA" sz="3200" dirty="0" smtClean="0">
                <a:solidFill>
                  <a:schemeClr val="tx1"/>
                </a:solidFill>
              </a:rPr>
              <a:t> Проаналізувати існуючі аналоги даної гри</a:t>
            </a:r>
          </a:p>
          <a:p>
            <a:r>
              <a:rPr lang="uk-UA" sz="3200" dirty="0">
                <a:solidFill>
                  <a:schemeClr val="tx1"/>
                </a:solidFill>
              </a:rPr>
              <a:t> </a:t>
            </a:r>
            <a:r>
              <a:rPr lang="uk-UA" sz="3200" dirty="0" smtClean="0">
                <a:solidFill>
                  <a:schemeClr val="tx1"/>
                </a:solidFill>
              </a:rPr>
              <a:t>Розробити алгоритм  гри</a:t>
            </a:r>
          </a:p>
          <a:p>
            <a:r>
              <a:rPr lang="uk-UA" sz="3200" dirty="0" smtClean="0">
                <a:solidFill>
                  <a:schemeClr val="tx1"/>
                </a:solidFill>
              </a:rPr>
              <a:t> </a:t>
            </a:r>
            <a:r>
              <a:rPr lang="uk-UA" sz="3200" dirty="0">
                <a:solidFill>
                  <a:schemeClr val="tx1"/>
                </a:solidFill>
              </a:rPr>
              <a:t>Розробити </a:t>
            </a:r>
            <a:r>
              <a:rPr lang="uk-UA" sz="3200" dirty="0" smtClean="0">
                <a:solidFill>
                  <a:schemeClr val="tx1"/>
                </a:solidFill>
              </a:rPr>
              <a:t>інтерфейс гри </a:t>
            </a:r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21EC-7E95-4BC3-BD6A-2C63BF07E886}" type="slidenum">
              <a:rPr lang="ru-RU" sz="2400" smtClean="0">
                <a:solidFill>
                  <a:schemeClr val="tx1"/>
                </a:solidFill>
              </a:rPr>
              <a:t>3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9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4540" y="99969"/>
            <a:ext cx="6002773" cy="3880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3200" dirty="0" smtClean="0">
                <a:solidFill>
                  <a:schemeClr val="tx1"/>
                </a:solidFill>
              </a:rPr>
              <a:t>Існуюче</a:t>
            </a:r>
            <a:r>
              <a:rPr lang="ru-RU" sz="3200" dirty="0" smtClean="0">
                <a:solidFill>
                  <a:schemeClr val="tx1"/>
                </a:solidFill>
              </a:rPr>
              <a:t> </a:t>
            </a:r>
            <a:r>
              <a:rPr lang="uk-UA" sz="3200" dirty="0" smtClean="0">
                <a:solidFill>
                  <a:schemeClr val="tx1"/>
                </a:solidFill>
              </a:rPr>
              <a:t>рішення:</a:t>
            </a:r>
            <a:r>
              <a:rPr lang="en-US" sz="2800" dirty="0" smtClean="0">
                <a:solidFill>
                  <a:schemeClr val="tx1"/>
                </a:solidFill>
              </a:rPr>
              <a:t>GARFIELD - </a:t>
            </a:r>
            <a:r>
              <a:rPr lang="en-US" sz="2800" dirty="0">
                <a:solidFill>
                  <a:schemeClr val="tx1"/>
                </a:solidFill>
              </a:rPr>
              <a:t>LASAGNA </a:t>
            </a:r>
            <a:r>
              <a:rPr lang="en-US" sz="2800" dirty="0" smtClean="0">
                <a:solidFill>
                  <a:schemeClr val="tx1"/>
                </a:solidFill>
              </a:rPr>
              <a:t>FROM HEAVEN</a:t>
            </a:r>
            <a:endParaRPr lang="uk-UA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sz="2800" dirty="0" smtClean="0">
                <a:solidFill>
                  <a:schemeClr val="tx1"/>
                </a:solidFill>
              </a:rPr>
              <a:t>Переваги:</a:t>
            </a:r>
            <a:endParaRPr lang="uk-UA" sz="3200" dirty="0">
              <a:solidFill>
                <a:schemeClr val="tx1"/>
              </a:solidFill>
            </a:endParaRPr>
          </a:p>
          <a:p>
            <a:r>
              <a:rPr lang="uk-UA" sz="3200" dirty="0" smtClean="0">
                <a:solidFill>
                  <a:schemeClr val="tx1"/>
                </a:solidFill>
              </a:rPr>
              <a:t>Різноманітність ігрових </a:t>
            </a:r>
          </a:p>
          <a:p>
            <a:pPr marL="0" indent="0">
              <a:buNone/>
            </a:pPr>
            <a:r>
              <a:rPr lang="uk-UA" sz="3200" dirty="0">
                <a:solidFill>
                  <a:schemeClr val="tx1"/>
                </a:solidFill>
              </a:rPr>
              <a:t>о</a:t>
            </a:r>
            <a:r>
              <a:rPr lang="uk-UA" sz="3200" dirty="0" smtClean="0">
                <a:solidFill>
                  <a:schemeClr val="tx1"/>
                </a:solidFill>
              </a:rPr>
              <a:t>б’єктів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xfrm>
            <a:off x="5483766" y="4163106"/>
            <a:ext cx="6046162" cy="2137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3200" dirty="0" smtClean="0">
                <a:solidFill>
                  <a:schemeClr val="tx1"/>
                </a:solidFill>
              </a:rPr>
              <a:t>Недоліки:</a:t>
            </a:r>
          </a:p>
          <a:p>
            <a:r>
              <a:rPr lang="uk-UA" sz="3200" dirty="0" smtClean="0">
                <a:solidFill>
                  <a:schemeClr val="tx1"/>
                </a:solidFill>
              </a:rPr>
              <a:t>Незрозумілий інтерфейс</a:t>
            </a:r>
          </a:p>
          <a:p>
            <a:r>
              <a:rPr lang="uk-UA" sz="3200" dirty="0" smtClean="0">
                <a:solidFill>
                  <a:schemeClr val="tx1"/>
                </a:solidFill>
              </a:rPr>
              <a:t>Незручне управління </a:t>
            </a:r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34" y="465700"/>
            <a:ext cx="4343327" cy="373487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95" y="3505757"/>
            <a:ext cx="3833671" cy="3198441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z="2400" smtClean="0">
                <a:solidFill>
                  <a:schemeClr val="tx1"/>
                </a:solidFill>
              </a:rPr>
              <a:t>4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81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8697" y="90152"/>
            <a:ext cx="3911656" cy="67678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sz="3200" dirty="0">
                <a:solidFill>
                  <a:schemeClr val="tx1"/>
                </a:solidFill>
              </a:rPr>
              <a:t>Існуюче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uk-UA" sz="3200" dirty="0">
                <a:solidFill>
                  <a:schemeClr val="tx1"/>
                </a:solidFill>
              </a:rPr>
              <a:t>рішення</a:t>
            </a:r>
            <a:r>
              <a:rPr lang="uk-UA" sz="3200" dirty="0" smtClean="0">
                <a:solidFill>
                  <a:schemeClr val="tx1"/>
                </a:solidFill>
              </a:rPr>
              <a:t>:</a:t>
            </a:r>
            <a:r>
              <a:rPr lang="en-US" sz="3200" b="1" dirty="0"/>
              <a:t> </a:t>
            </a:r>
            <a:r>
              <a:rPr lang="en-US" sz="3200" dirty="0"/>
              <a:t>MICO MACO</a:t>
            </a:r>
          </a:p>
          <a:p>
            <a:pPr marL="0" indent="0">
              <a:buNone/>
            </a:pPr>
            <a:r>
              <a:rPr lang="uk-UA" sz="3200" dirty="0">
                <a:solidFill>
                  <a:schemeClr val="tx1"/>
                </a:solidFill>
              </a:rPr>
              <a:t>Переваги:</a:t>
            </a:r>
            <a:endParaRPr lang="uk-UA" sz="3600" dirty="0">
              <a:solidFill>
                <a:schemeClr val="tx1"/>
              </a:solidFill>
            </a:endParaRPr>
          </a:p>
          <a:p>
            <a:r>
              <a:rPr lang="uk-UA" sz="3200" dirty="0">
                <a:solidFill>
                  <a:schemeClr val="tx1"/>
                </a:solidFill>
              </a:rPr>
              <a:t>Різноманітність </a:t>
            </a:r>
            <a:endParaRPr lang="uk-UA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sz="3200" dirty="0" smtClean="0">
                <a:solidFill>
                  <a:schemeClr val="tx1"/>
                </a:solidFill>
              </a:rPr>
              <a:t>ігрових об’єктів </a:t>
            </a:r>
          </a:p>
          <a:p>
            <a:r>
              <a:rPr lang="uk-UA" sz="3200" dirty="0" smtClean="0">
                <a:solidFill>
                  <a:schemeClr val="tx1"/>
                </a:solidFill>
              </a:rPr>
              <a:t>Різноманітність</a:t>
            </a:r>
          </a:p>
          <a:p>
            <a:pPr marL="0" indent="0">
              <a:buNone/>
            </a:pPr>
            <a:r>
              <a:rPr lang="uk-UA" sz="3200" dirty="0" smtClean="0">
                <a:solidFill>
                  <a:schemeClr val="tx1"/>
                </a:solidFill>
              </a:rPr>
              <a:t> </a:t>
            </a:r>
            <a:r>
              <a:rPr lang="uk-UA" sz="3200" dirty="0">
                <a:solidFill>
                  <a:schemeClr val="tx1"/>
                </a:solidFill>
              </a:rPr>
              <a:t>ігрового </a:t>
            </a:r>
            <a:r>
              <a:rPr lang="uk-UA" sz="3200" dirty="0" smtClean="0">
                <a:solidFill>
                  <a:schemeClr val="tx1"/>
                </a:solidFill>
              </a:rPr>
              <a:t>процесу </a:t>
            </a:r>
          </a:p>
          <a:p>
            <a:pPr marL="0" indent="0">
              <a:buNone/>
            </a:pPr>
            <a:r>
              <a:rPr lang="uk-UA" sz="3200" dirty="0">
                <a:solidFill>
                  <a:schemeClr val="tx1"/>
                </a:solidFill>
              </a:rPr>
              <a:t>Недоліки:</a:t>
            </a:r>
          </a:p>
          <a:p>
            <a:r>
              <a:rPr lang="uk-UA" sz="3200" dirty="0" smtClean="0">
                <a:solidFill>
                  <a:schemeClr val="tx1"/>
                </a:solidFill>
              </a:rPr>
              <a:t>Досить не зрозумілі умови гри</a:t>
            </a:r>
            <a:endParaRPr lang="uk-UA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sz="3200" dirty="0" smtClean="0">
                <a:solidFill>
                  <a:schemeClr val="tx1"/>
                </a:solidFill>
              </a:rPr>
              <a:t> </a:t>
            </a:r>
            <a:endParaRPr lang="uk-UA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533" y="90152"/>
            <a:ext cx="6439799" cy="5401429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z="2400" smtClean="0">
                <a:solidFill>
                  <a:schemeClr val="tx1"/>
                </a:solidFill>
              </a:rPr>
              <a:t>5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21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33082"/>
            <a:ext cx="8596668" cy="858591"/>
          </a:xfrm>
        </p:spPr>
        <p:txBody>
          <a:bodyPr/>
          <a:lstStyle/>
          <a:p>
            <a:pPr algn="ctr"/>
            <a:r>
              <a:rPr lang="uk-UA" b="1" dirty="0" err="1">
                <a:solidFill>
                  <a:schemeClr val="accent1">
                    <a:lumMod val="50000"/>
                  </a:schemeClr>
                </a:solidFill>
              </a:rPr>
              <a:t>use</a:t>
            </a:r>
            <a:r>
              <a:rPr lang="uk-UA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uk-UA" b="1" dirty="0" err="1">
                <a:solidFill>
                  <a:schemeClr val="accent1">
                    <a:lumMod val="50000"/>
                  </a:schemeClr>
                </a:solidFill>
              </a:rPr>
              <a:t>case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107583"/>
            <a:ext cx="8596668" cy="4933779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№1 :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Назва: </a:t>
            </a:r>
            <a:r>
              <a:rPr lang="uk-UA" dirty="0" smtClean="0"/>
              <a:t>Камінь, </a:t>
            </a:r>
            <a:r>
              <a:rPr lang="uk-UA" dirty="0"/>
              <a:t>що падає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Опис: </a:t>
            </a:r>
            <a:r>
              <a:rPr lang="uk-UA" dirty="0" smtClean="0"/>
              <a:t>Камінь, </a:t>
            </a:r>
            <a:r>
              <a:rPr lang="uk-UA" dirty="0"/>
              <a:t>що падає з гори екрана 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Передумова: гра триває 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Тригер :  Користувач набрав достатню кількість очок 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Основний сценарій : Камінь падає з гори екрана, користувач ухиляється від нього 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Результат: Користувач залишається при своїх </a:t>
            </a:r>
            <a:r>
              <a:rPr lang="uk-UA" dirty="0" smtClean="0"/>
              <a:t>балах, </a:t>
            </a:r>
            <a:r>
              <a:rPr lang="uk-UA" dirty="0"/>
              <a:t>гра продовжується.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Додатковий  сценарій : Камінь падає з гори екрана, користувач  не ухиляється від нього 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Додатковий результат: Користувач втрачає 15 балів , якщо у користувача було менше 15 </a:t>
            </a:r>
            <a:r>
              <a:rPr lang="uk-UA" dirty="0" smtClean="0"/>
              <a:t>балів, </a:t>
            </a:r>
            <a:r>
              <a:rPr lang="uk-UA" dirty="0"/>
              <a:t>гра завершується   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z="2400" smtClean="0">
                <a:solidFill>
                  <a:schemeClr val="tx1"/>
                </a:solidFill>
              </a:rPr>
              <a:t>6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14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489397"/>
            <a:ext cx="8596668" cy="5551965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№2 :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Назва: </a:t>
            </a:r>
            <a:r>
              <a:rPr lang="uk-UA" dirty="0" smtClean="0"/>
              <a:t>Людина, </a:t>
            </a:r>
            <a:r>
              <a:rPr lang="uk-UA" dirty="0"/>
              <a:t>що падає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Опис: </a:t>
            </a:r>
            <a:r>
              <a:rPr lang="uk-UA" dirty="0" smtClean="0"/>
              <a:t>Людина, </a:t>
            </a:r>
            <a:r>
              <a:rPr lang="uk-UA" dirty="0"/>
              <a:t>що падає з гори екрана 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Передумова: гра почалась 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Тригер : гра почалась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Основний сценарій : Людина падає з гори екрана, користувач її ловить 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Результат: Користувач отримує один  </a:t>
            </a:r>
            <a:r>
              <a:rPr lang="uk-UA" dirty="0" smtClean="0"/>
              <a:t>бал, </a:t>
            </a:r>
            <a:r>
              <a:rPr lang="uk-UA" dirty="0"/>
              <a:t>гра продовжується.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Додатковий  сценарій : Людина падає з гори екрана, користувач  не ловить її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Додатковий результат: гра завершується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z="2400" smtClean="0">
                <a:solidFill>
                  <a:schemeClr val="tx1"/>
                </a:solidFill>
              </a:rPr>
              <a:t>7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605307"/>
            <a:ext cx="8596668" cy="5436056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№3 :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Назва: </a:t>
            </a:r>
            <a:r>
              <a:rPr lang="uk-UA" dirty="0" smtClean="0"/>
              <a:t>Батут,  </a:t>
            </a:r>
            <a:r>
              <a:rPr lang="uk-UA" dirty="0"/>
              <a:t>що рухається 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Опис: </a:t>
            </a:r>
            <a:r>
              <a:rPr lang="uk-UA" dirty="0" smtClean="0"/>
              <a:t>Батут,  </a:t>
            </a:r>
            <a:r>
              <a:rPr lang="uk-UA" dirty="0"/>
              <a:t>що рухається вздовж екрану 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Передумова: Гра почалась 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Тригер : Гра почалась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Основний сценарій : Гравець тисне на </a:t>
            </a:r>
            <a:r>
              <a:rPr lang="uk-UA" dirty="0" smtClean="0"/>
              <a:t>клавіши(стрілка ліво, стрілка право), </a:t>
            </a:r>
            <a:r>
              <a:rPr lang="uk-UA" dirty="0"/>
              <a:t>батут рухається 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Результат: Користувач отримує можливість ловити об’єкти .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Додатковий  сценарій : Гравець не тисне на клавіши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Додатковий результат: Батут не рухається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z="2400" smtClean="0">
                <a:solidFill>
                  <a:schemeClr val="tx1"/>
                </a:solidFill>
              </a:rPr>
              <a:t>8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07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618187"/>
            <a:ext cx="8596668" cy="5423176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№4 :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Назва: Меню </a:t>
            </a:r>
            <a:r>
              <a:rPr lang="uk-UA" dirty="0" smtClean="0"/>
              <a:t>запуску 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Опис: </a:t>
            </a:r>
            <a:r>
              <a:rPr lang="uk-UA" dirty="0" smtClean="0"/>
              <a:t>Меню, в </a:t>
            </a:r>
            <a:r>
              <a:rPr lang="uk-UA" dirty="0"/>
              <a:t>якому користувач обирає складність та починає гру  </a:t>
            </a:r>
            <a:endParaRPr lang="ru-RU" dirty="0"/>
          </a:p>
          <a:p>
            <a:pPr marL="0" indent="0">
              <a:buNone/>
            </a:pPr>
            <a:r>
              <a:rPr lang="uk-UA" dirty="0" smtClean="0"/>
              <a:t>Передумова: Гра була запущена </a:t>
            </a:r>
            <a:endParaRPr lang="ru-RU" dirty="0"/>
          </a:p>
          <a:p>
            <a:pPr marL="0" indent="0">
              <a:buNone/>
            </a:pPr>
            <a:r>
              <a:rPr lang="uk-UA" dirty="0" smtClean="0"/>
              <a:t>Основний </a:t>
            </a:r>
            <a:r>
              <a:rPr lang="uk-UA" dirty="0"/>
              <a:t>сценарій : Гравець обирає складність та запускає гру 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Результат: Запускається гра з обраним рівнем складності 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Додатковий  сценарій : Гравець вимикає меню 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Додатковий результат: </a:t>
            </a:r>
            <a:r>
              <a:rPr lang="uk-UA" dirty="0" smtClean="0"/>
              <a:t>Гра закривається 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2521-3C23-4974-B647-735AEAF387E4}" type="slidenum">
              <a:rPr lang="ru-RU" sz="2400" smtClean="0">
                <a:solidFill>
                  <a:schemeClr val="tx1"/>
                </a:solidFill>
              </a:rPr>
              <a:t>9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4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1022</TotalTime>
  <Words>526</Words>
  <Application>Microsoft Office PowerPoint</Application>
  <PresentationFormat>Широкоэкранный</PresentationFormat>
  <Paragraphs>128</Paragraphs>
  <Slides>17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Wingdings 3</vt:lpstr>
      <vt:lpstr>Грань</vt:lpstr>
      <vt:lpstr>Документ Microsoft Office Visio</vt:lpstr>
      <vt:lpstr>Курсова робота Назва: Розробка            гри «Пожежники» Керівник: Дубан Р.М.</vt:lpstr>
      <vt:lpstr>Презентация PowerPoint</vt:lpstr>
      <vt:lpstr>Презентация PowerPoint</vt:lpstr>
      <vt:lpstr>Презентация PowerPoint</vt:lpstr>
      <vt:lpstr>Презентация PowerPoint</vt:lpstr>
      <vt:lpstr>use case</vt:lpstr>
      <vt:lpstr>Презентация PowerPoint</vt:lpstr>
      <vt:lpstr>Презентация PowerPoint</vt:lpstr>
      <vt:lpstr>Презентация PowerPoint</vt:lpstr>
      <vt:lpstr>Презентация PowerPoint</vt:lpstr>
      <vt:lpstr>Умови гри</vt:lpstr>
      <vt:lpstr> Дані</vt:lpstr>
      <vt:lpstr>Приклад Блок схем меню </vt:lpstr>
      <vt:lpstr>Тестування 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 Назва: «Пожежники» Викладач:</dc:title>
  <dc:creator>Влад</dc:creator>
  <cp:lastModifiedBy>Влад</cp:lastModifiedBy>
  <cp:revision>38</cp:revision>
  <dcterms:created xsi:type="dcterms:W3CDTF">2016-04-21T06:08:11Z</dcterms:created>
  <dcterms:modified xsi:type="dcterms:W3CDTF">2016-06-02T23:55:13Z</dcterms:modified>
</cp:coreProperties>
</file>