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D4A5E-6100-4E12-A2F5-B7CA60B5902F}" v="2" dt="2020-11-12T23:21:53.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6357" autoAdjust="0"/>
  </p:normalViewPr>
  <p:slideViewPr>
    <p:cSldViewPr snapToGrid="0">
      <p:cViewPr varScale="1">
        <p:scale>
          <a:sx n="95" d="100"/>
          <a:sy n="95" d="100"/>
        </p:scale>
        <p:origin x="11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lyn Scofield-Marlowe (s5226367)" userId="cb70a0f1-3aba-4b5d-9729-55ceb14ab364" providerId="ADAL" clId="{626D4A5E-6100-4E12-A2F5-B7CA60B5902F}"/>
    <pc:docChg chg="modSld">
      <pc:chgData name="Marilyn Scofield-Marlowe (s5226367)" userId="cb70a0f1-3aba-4b5d-9729-55ceb14ab364" providerId="ADAL" clId="{626D4A5E-6100-4E12-A2F5-B7CA60B5902F}" dt="2020-11-12T23:21:53.664" v="1"/>
      <pc:docMkLst>
        <pc:docMk/>
      </pc:docMkLst>
      <pc:sldChg chg="modAnim">
        <pc:chgData name="Marilyn Scofield-Marlowe (s5226367)" userId="cb70a0f1-3aba-4b5d-9729-55ceb14ab364" providerId="ADAL" clId="{626D4A5E-6100-4E12-A2F5-B7CA60B5902F}" dt="2020-11-12T23:21:53.664" v="1"/>
        <pc:sldMkLst>
          <pc:docMk/>
          <pc:sldMk cId="1300957443"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84EB-2BD5-446B-BFF1-C8D1A89D1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2737C5D-3816-4CC5-A922-F59C75598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BC94ECF-4F6F-49AA-8B7B-BBD90BCCF22D}"/>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5" name="Footer Placeholder 4">
            <a:extLst>
              <a:ext uri="{FF2B5EF4-FFF2-40B4-BE49-F238E27FC236}">
                <a16:creationId xmlns:a16="http://schemas.microsoft.com/office/drawing/2014/main" id="{82E0FA47-1BA8-4A8A-B87F-0E43DA9938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9F3BEA-382C-4075-A7C0-1B0CA36F5822}"/>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366367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F26-F5AC-48A0-89E3-9D4055F7FB7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6DF9BB-B4D1-409E-B1C4-F0DC12180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CC7AB4-8D02-4F48-A946-5B3069C6EE92}"/>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5" name="Footer Placeholder 4">
            <a:extLst>
              <a:ext uri="{FF2B5EF4-FFF2-40B4-BE49-F238E27FC236}">
                <a16:creationId xmlns:a16="http://schemas.microsoft.com/office/drawing/2014/main" id="{D3B5FD66-4A53-400F-9C39-18774A0340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63111-DA8F-497A-A393-5CF464CE8C36}"/>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8413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8C12E-600F-45B1-800E-A0293BFCB3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89B122-BDB6-47C6-99B1-E0656191D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C47547-3CF9-464C-BBF5-D3B91722D8E0}"/>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5" name="Footer Placeholder 4">
            <a:extLst>
              <a:ext uri="{FF2B5EF4-FFF2-40B4-BE49-F238E27FC236}">
                <a16:creationId xmlns:a16="http://schemas.microsoft.com/office/drawing/2014/main" id="{0AA810C4-C52C-4343-8200-87703F8CB1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98D408-1FBB-4FF3-991A-E6D6A97CC84B}"/>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222530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A298-CD7B-4449-B840-DE791BB96F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A08D4D-5DE7-476C-A9A8-ECDD516984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BF7EB5-8FBA-4E00-A95F-3FA1149424F9}"/>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5" name="Footer Placeholder 4">
            <a:extLst>
              <a:ext uri="{FF2B5EF4-FFF2-40B4-BE49-F238E27FC236}">
                <a16:creationId xmlns:a16="http://schemas.microsoft.com/office/drawing/2014/main" id="{5DEF8152-0DFB-4D05-82BC-154155C40D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D7E02C-9BB8-4911-9BD1-0435D3692476}"/>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66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F88B-4A85-4D0F-875E-F2AF0C577F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D71151-BD9D-4997-9F76-930A86FAF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43FFE-CE46-4B01-BC80-B6A1A902C042}"/>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5" name="Footer Placeholder 4">
            <a:extLst>
              <a:ext uri="{FF2B5EF4-FFF2-40B4-BE49-F238E27FC236}">
                <a16:creationId xmlns:a16="http://schemas.microsoft.com/office/drawing/2014/main" id="{03C70EFA-CF06-473D-9C69-C18D5411B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BEA66-B7FC-44C9-B65C-7C85A67DC73A}"/>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199302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CB0D-29D0-46D5-9F54-9F9C79C79E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8A217B-07A1-4A36-9907-FD992D6F4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8FE513-C4D4-400E-921E-EFFA25B7C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935CEC-0075-4824-B994-B31F9F06F01C}"/>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6" name="Footer Placeholder 5">
            <a:extLst>
              <a:ext uri="{FF2B5EF4-FFF2-40B4-BE49-F238E27FC236}">
                <a16:creationId xmlns:a16="http://schemas.microsoft.com/office/drawing/2014/main" id="{1D990311-86D9-4E52-8009-06F6FA5013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FB7F2B-FCEF-4DBE-9973-A1D7DE305729}"/>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745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5E31-CB71-45C7-AF44-564D52E93D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1E36BB-B259-4B03-A420-6E4877443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16093-64BB-4F8D-B566-76A27A4571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B3C92D-609D-44D3-B9E7-C5EE4955F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09C40-D1FD-47CD-AE5A-5896A5EEF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CF605A-F712-4793-8611-D6AF37623B31}"/>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8" name="Footer Placeholder 7">
            <a:extLst>
              <a:ext uri="{FF2B5EF4-FFF2-40B4-BE49-F238E27FC236}">
                <a16:creationId xmlns:a16="http://schemas.microsoft.com/office/drawing/2014/main" id="{05713188-4297-42B2-8D7A-01EF2C5E2F9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088A5B-4BC8-47FE-842E-66FC726C2789}"/>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372553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309A-AFF2-45B7-A005-6302409EA4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426951C-579E-4D19-BD8D-E51B3C1B31B7}"/>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4" name="Footer Placeholder 3">
            <a:extLst>
              <a:ext uri="{FF2B5EF4-FFF2-40B4-BE49-F238E27FC236}">
                <a16:creationId xmlns:a16="http://schemas.microsoft.com/office/drawing/2014/main" id="{E8C8B3CF-3B9C-4548-8273-EBAA2F2F0B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11F04F-446B-4873-BF6B-170179B1EDF2}"/>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378645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78E91-E252-4EE4-AC73-9D35D4FF9FCA}"/>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3" name="Footer Placeholder 2">
            <a:extLst>
              <a:ext uri="{FF2B5EF4-FFF2-40B4-BE49-F238E27FC236}">
                <a16:creationId xmlns:a16="http://schemas.microsoft.com/office/drawing/2014/main" id="{EA8FCF47-E642-4600-A16A-FB835B6661C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E8247D3-B189-4DB3-A968-582C9F5A85F7}"/>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51276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7D6C-C073-4596-9060-D97DE54E4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8D600D-31AC-4745-B75D-7E9985BD4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053323D-235D-45B6-B585-D26428323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CA631-8C9F-481A-A0A9-6927B745D7A9}"/>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6" name="Footer Placeholder 5">
            <a:extLst>
              <a:ext uri="{FF2B5EF4-FFF2-40B4-BE49-F238E27FC236}">
                <a16:creationId xmlns:a16="http://schemas.microsoft.com/office/drawing/2014/main" id="{8FDF0253-8724-4A57-A401-CDCBE56825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8FCEDB-DCA7-473D-B9BD-F5BEE8B317FA}"/>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125365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E3E3-A7E5-42AA-A126-2B858A1F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E54915-23AF-46F6-BCA2-CD63704E0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C8FEE9-A2AA-4295-808A-615AAE50C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85E47-38AF-43DD-AB67-2A3040B50373}"/>
              </a:ext>
            </a:extLst>
          </p:cNvPr>
          <p:cNvSpPr>
            <a:spLocks noGrp="1"/>
          </p:cNvSpPr>
          <p:nvPr>
            <p:ph type="dt" sz="half" idx="10"/>
          </p:nvPr>
        </p:nvSpPr>
        <p:spPr/>
        <p:txBody>
          <a:bodyPr/>
          <a:lstStyle/>
          <a:p>
            <a:fld id="{155E1906-A2E4-4F98-9C08-A0A8544B5CC5}" type="datetimeFigureOut">
              <a:rPr lang="en-GB" smtClean="0"/>
              <a:t>12/11/2020</a:t>
            </a:fld>
            <a:endParaRPr lang="en-GB"/>
          </a:p>
        </p:txBody>
      </p:sp>
      <p:sp>
        <p:nvSpPr>
          <p:cNvPr id="6" name="Footer Placeholder 5">
            <a:extLst>
              <a:ext uri="{FF2B5EF4-FFF2-40B4-BE49-F238E27FC236}">
                <a16:creationId xmlns:a16="http://schemas.microsoft.com/office/drawing/2014/main" id="{67678C6E-759A-49B9-91DC-36C149606C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4DD47-7E27-4D33-9EFF-29C0CD613461}"/>
              </a:ext>
            </a:extLst>
          </p:cNvPr>
          <p:cNvSpPr>
            <a:spLocks noGrp="1"/>
          </p:cNvSpPr>
          <p:nvPr>
            <p:ph type="sldNum" sz="quarter" idx="12"/>
          </p:nvPr>
        </p:nvSpPr>
        <p:spPr/>
        <p:txBody>
          <a:bodyPr/>
          <a:lstStyle/>
          <a:p>
            <a:fld id="{9281AD19-0F6D-4686-B2B1-B6DEBEADF7EE}" type="slidenum">
              <a:rPr lang="en-GB" smtClean="0"/>
              <a:t>‹#›</a:t>
            </a:fld>
            <a:endParaRPr lang="en-GB"/>
          </a:p>
        </p:txBody>
      </p:sp>
    </p:spTree>
    <p:extLst>
      <p:ext uri="{BB962C8B-B14F-4D97-AF65-F5344CB8AC3E}">
        <p14:creationId xmlns:p14="http://schemas.microsoft.com/office/powerpoint/2010/main" val="169486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7BCE8-834E-4B0A-B1B4-F736237DB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207A46-5538-4363-AFA0-8C42F8670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3CB424-F1CB-47D5-969E-426AB0910B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E1906-A2E4-4F98-9C08-A0A8544B5CC5}" type="datetimeFigureOut">
              <a:rPr lang="en-GB" smtClean="0"/>
              <a:t>12/11/2020</a:t>
            </a:fld>
            <a:endParaRPr lang="en-GB"/>
          </a:p>
        </p:txBody>
      </p:sp>
      <p:sp>
        <p:nvSpPr>
          <p:cNvPr id="5" name="Footer Placeholder 4">
            <a:extLst>
              <a:ext uri="{FF2B5EF4-FFF2-40B4-BE49-F238E27FC236}">
                <a16:creationId xmlns:a16="http://schemas.microsoft.com/office/drawing/2014/main" id="{B9E785A1-B71E-41E5-AFEA-EE31DBF4E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B6E8061-2C7A-4187-8C9C-3BB5D0043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1AD19-0F6D-4686-B2B1-B6DEBEADF7EE}" type="slidenum">
              <a:rPr lang="en-GB" smtClean="0"/>
              <a:t>‹#›</a:t>
            </a:fld>
            <a:endParaRPr lang="en-GB"/>
          </a:p>
        </p:txBody>
      </p:sp>
    </p:spTree>
    <p:extLst>
      <p:ext uri="{BB962C8B-B14F-4D97-AF65-F5344CB8AC3E}">
        <p14:creationId xmlns:p14="http://schemas.microsoft.com/office/powerpoint/2010/main" val="2896594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C7655F-91A3-41F4-B9DC-9B04F4F41541}"/>
              </a:ext>
            </a:extLst>
          </p:cNvPr>
          <p:cNvPicPr>
            <a:picLocks noChangeAspect="1"/>
          </p:cNvPicPr>
          <p:nvPr/>
        </p:nvPicPr>
        <p:blipFill rotWithShape="1">
          <a:blip r:embed="rId2">
            <a:alphaModFix amt="50000"/>
          </a:blip>
          <a:srcRect l="24001" t="20142" r="3154" b="8356"/>
          <a:stretch/>
        </p:blipFill>
        <p:spPr>
          <a:xfrm>
            <a:off x="0" y="0"/>
            <a:ext cx="12192000" cy="6857999"/>
          </a:xfrm>
          <a:prstGeom prst="rect">
            <a:avLst/>
          </a:prstGeom>
        </p:spPr>
      </p:pic>
      <p:sp>
        <p:nvSpPr>
          <p:cNvPr id="2" name="Title 1">
            <a:extLst>
              <a:ext uri="{FF2B5EF4-FFF2-40B4-BE49-F238E27FC236}">
                <a16:creationId xmlns:a16="http://schemas.microsoft.com/office/drawing/2014/main" id="{BD7B5DCD-CE9F-411E-B1F5-CA44A8F06110}"/>
              </a:ext>
            </a:extLst>
          </p:cNvPr>
          <p:cNvSpPr>
            <a:spLocks noGrp="1"/>
          </p:cNvSpPr>
          <p:nvPr>
            <p:ph type="ctrTitle"/>
          </p:nvPr>
        </p:nvSpPr>
        <p:spPr>
          <a:xfrm>
            <a:off x="1232170" y="1514042"/>
            <a:ext cx="9144000" cy="1223963"/>
          </a:xfrm>
        </p:spPr>
        <p:txBody>
          <a:bodyPr/>
          <a:lstStyle/>
          <a:p>
            <a:r>
              <a:rPr lang="en-GB" b="1" dirty="0"/>
              <a:t>Maps with MPG</a:t>
            </a:r>
          </a:p>
        </p:txBody>
      </p:sp>
      <p:sp>
        <p:nvSpPr>
          <p:cNvPr id="3" name="Subtitle 2">
            <a:extLst>
              <a:ext uri="{FF2B5EF4-FFF2-40B4-BE49-F238E27FC236}">
                <a16:creationId xmlns:a16="http://schemas.microsoft.com/office/drawing/2014/main" id="{402BD43F-A951-4931-B031-ED7C7DCCD83C}"/>
              </a:ext>
            </a:extLst>
          </p:cNvPr>
          <p:cNvSpPr>
            <a:spLocks noGrp="1"/>
          </p:cNvSpPr>
          <p:nvPr>
            <p:ph type="subTitle" idx="1"/>
          </p:nvPr>
        </p:nvSpPr>
        <p:spPr>
          <a:xfrm>
            <a:off x="1232170" y="2940472"/>
            <a:ext cx="9144000" cy="1655762"/>
          </a:xfrm>
        </p:spPr>
        <p:txBody>
          <a:bodyPr>
            <a:normAutofit/>
          </a:bodyPr>
          <a:lstStyle/>
          <a:p>
            <a:r>
              <a:rPr lang="en-GB" sz="3200" b="1" dirty="0"/>
              <a:t>Our idea!</a:t>
            </a:r>
          </a:p>
        </p:txBody>
      </p:sp>
      <p:sp>
        <p:nvSpPr>
          <p:cNvPr id="6" name="TextBox 5">
            <a:extLst>
              <a:ext uri="{FF2B5EF4-FFF2-40B4-BE49-F238E27FC236}">
                <a16:creationId xmlns:a16="http://schemas.microsoft.com/office/drawing/2014/main" id="{44E1FF8C-79DE-4878-8076-A565AD09314D}"/>
              </a:ext>
            </a:extLst>
          </p:cNvPr>
          <p:cNvSpPr txBox="1"/>
          <p:nvPr/>
        </p:nvSpPr>
        <p:spPr>
          <a:xfrm>
            <a:off x="2975042" y="5343958"/>
            <a:ext cx="6669932" cy="461665"/>
          </a:xfrm>
          <a:prstGeom prst="rect">
            <a:avLst/>
          </a:prstGeom>
          <a:noFill/>
        </p:spPr>
        <p:txBody>
          <a:bodyPr wrap="square" rtlCol="0">
            <a:spAutoFit/>
          </a:bodyPr>
          <a:lstStyle/>
          <a:p>
            <a:r>
              <a:rPr lang="en-GB" sz="2400" dirty="0"/>
              <a:t>A special </a:t>
            </a:r>
            <a:r>
              <a:rPr lang="en-GB" sz="2400" dirty="0" err="1"/>
              <a:t>pugly</a:t>
            </a:r>
            <a:r>
              <a:rPr lang="en-GB" sz="2400" dirty="0"/>
              <a:t> production by the Moonshiners</a:t>
            </a:r>
          </a:p>
        </p:txBody>
      </p:sp>
    </p:spTree>
    <p:extLst>
      <p:ext uri="{BB962C8B-B14F-4D97-AF65-F5344CB8AC3E}">
        <p14:creationId xmlns:p14="http://schemas.microsoft.com/office/powerpoint/2010/main" val="270212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CDBD5-3448-43B4-8E15-1080AC10D0AA}"/>
              </a:ext>
            </a:extLst>
          </p:cNvPr>
          <p:cNvPicPr>
            <a:picLocks noChangeAspect="1"/>
          </p:cNvPicPr>
          <p:nvPr/>
        </p:nvPicPr>
        <p:blipFill>
          <a:blip r:embed="rId2">
            <a:alphaModFix amt="35000"/>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48755F40-1679-4C56-99FF-4EB5A36D35DD}"/>
              </a:ext>
            </a:extLst>
          </p:cNvPr>
          <p:cNvSpPr>
            <a:spLocks noGrp="1"/>
          </p:cNvSpPr>
          <p:nvPr>
            <p:ph type="title"/>
          </p:nvPr>
        </p:nvSpPr>
        <p:spPr/>
        <p:txBody>
          <a:bodyPr/>
          <a:lstStyle/>
          <a:p>
            <a:r>
              <a:rPr lang="en-GB" dirty="0"/>
              <a:t>The concept ….</a:t>
            </a:r>
          </a:p>
        </p:txBody>
      </p:sp>
      <p:sp>
        <p:nvSpPr>
          <p:cNvPr id="3" name="Content Placeholder 2">
            <a:extLst>
              <a:ext uri="{FF2B5EF4-FFF2-40B4-BE49-F238E27FC236}">
                <a16:creationId xmlns:a16="http://schemas.microsoft.com/office/drawing/2014/main" id="{236B0719-AA0E-45F9-898B-DFA47A07831C}"/>
              </a:ext>
            </a:extLst>
          </p:cNvPr>
          <p:cNvSpPr>
            <a:spLocks noGrp="1"/>
          </p:cNvSpPr>
          <p:nvPr>
            <p:ph idx="1"/>
          </p:nvPr>
        </p:nvSpPr>
        <p:spPr/>
        <p:txBody>
          <a:bodyPr/>
          <a:lstStyle/>
          <a:p>
            <a:r>
              <a:rPr lang="en-GB" dirty="0"/>
              <a:t>Google Maps has no way to calculate routes based on the efficiency of the vehicle, only on the efficiency of the roads (fastest route, shortest route, types of roads)</a:t>
            </a:r>
          </a:p>
          <a:p>
            <a:pPr marL="0" indent="0">
              <a:buNone/>
            </a:pPr>
            <a:endParaRPr lang="en-GB" dirty="0"/>
          </a:p>
          <a:p>
            <a:r>
              <a:rPr lang="en-GB" dirty="0"/>
              <a:t>Wouldn’t it be great if you could choose a route that would save you money?</a:t>
            </a:r>
          </a:p>
          <a:p>
            <a:endParaRPr lang="en-GB" dirty="0"/>
          </a:p>
          <a:p>
            <a:r>
              <a:rPr lang="en-GB" dirty="0"/>
              <a:t>It would be like having a smart meter for your car, telling you if you were spending more than you needed to. </a:t>
            </a:r>
          </a:p>
        </p:txBody>
      </p:sp>
    </p:spTree>
    <p:extLst>
      <p:ext uri="{BB962C8B-B14F-4D97-AF65-F5344CB8AC3E}">
        <p14:creationId xmlns:p14="http://schemas.microsoft.com/office/powerpoint/2010/main" val="14920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CE756C-7F5B-495E-A181-75E0FA68B86B}"/>
              </a:ext>
            </a:extLst>
          </p:cNvPr>
          <p:cNvPicPr>
            <a:picLocks noChangeAspect="1"/>
          </p:cNvPicPr>
          <p:nvPr/>
        </p:nvPicPr>
        <p:blipFill>
          <a:blip r:embed="rId2">
            <a:alphaModFix amt="35000"/>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D3075407-897A-4221-BA37-CFC808AB1CE4}"/>
              </a:ext>
            </a:extLst>
          </p:cNvPr>
          <p:cNvSpPr>
            <a:spLocks noGrp="1"/>
          </p:cNvSpPr>
          <p:nvPr>
            <p:ph type="title"/>
          </p:nvPr>
        </p:nvSpPr>
        <p:spPr/>
        <p:txBody>
          <a:bodyPr/>
          <a:lstStyle/>
          <a:p>
            <a:r>
              <a:rPr lang="en-GB" dirty="0"/>
              <a:t>But why would we want maps to do this?  Surely it isn’t hard to work out?</a:t>
            </a:r>
          </a:p>
        </p:txBody>
      </p:sp>
      <p:sp>
        <p:nvSpPr>
          <p:cNvPr id="3" name="Content Placeholder 2">
            <a:extLst>
              <a:ext uri="{FF2B5EF4-FFF2-40B4-BE49-F238E27FC236}">
                <a16:creationId xmlns:a16="http://schemas.microsoft.com/office/drawing/2014/main" id="{E82794D2-6B1F-49CD-A2FC-9C2421A64F27}"/>
              </a:ext>
            </a:extLst>
          </p:cNvPr>
          <p:cNvSpPr>
            <a:spLocks noGrp="1"/>
          </p:cNvSpPr>
          <p:nvPr>
            <p:ph idx="1"/>
          </p:nvPr>
        </p:nvSpPr>
        <p:spPr>
          <a:xfrm>
            <a:off x="838200" y="2248249"/>
            <a:ext cx="10515600" cy="3928713"/>
          </a:xfrm>
        </p:spPr>
        <p:txBody>
          <a:bodyPr/>
          <a:lstStyle/>
          <a:p>
            <a:pPr marL="0" indent="0">
              <a:buNone/>
            </a:pPr>
            <a:r>
              <a:rPr lang="en-GB" dirty="0"/>
              <a:t>Working out which route is cheapest by yourself is really hard, because you need to know:</a:t>
            </a:r>
          </a:p>
          <a:p>
            <a:pPr marL="0" indent="0">
              <a:buNone/>
            </a:pPr>
            <a:endParaRPr lang="en-GB" sz="1600" dirty="0"/>
          </a:p>
          <a:p>
            <a:r>
              <a:rPr lang="en-GB" dirty="0"/>
              <a:t>How many miles per gallon (MPG) your car can do </a:t>
            </a:r>
          </a:p>
          <a:p>
            <a:r>
              <a:rPr lang="en-GB" dirty="0"/>
              <a:t>How congested the roads are on different routes – start-stop journeys waste a lot of fuel</a:t>
            </a:r>
          </a:p>
          <a:p>
            <a:r>
              <a:rPr lang="en-GB" dirty="0"/>
              <a:t>How hilly the roads are – going uphill is way more expensive than downhill.</a:t>
            </a:r>
          </a:p>
          <a:p>
            <a:endParaRPr lang="en-GB" dirty="0"/>
          </a:p>
        </p:txBody>
      </p:sp>
    </p:spTree>
    <p:extLst>
      <p:ext uri="{BB962C8B-B14F-4D97-AF65-F5344CB8AC3E}">
        <p14:creationId xmlns:p14="http://schemas.microsoft.com/office/powerpoint/2010/main" val="274537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88818-1396-496B-A54E-DFB48B10102C}"/>
              </a:ext>
            </a:extLst>
          </p:cNvPr>
          <p:cNvPicPr>
            <a:picLocks noChangeAspect="1"/>
          </p:cNvPicPr>
          <p:nvPr/>
        </p:nvPicPr>
        <p:blipFill>
          <a:blip r:embed="rId2">
            <a:alphaModFix amt="35000"/>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DF03DA2D-6299-48DF-8F4F-1F690F76EF02}"/>
              </a:ext>
            </a:extLst>
          </p:cNvPr>
          <p:cNvSpPr>
            <a:spLocks noGrp="1"/>
          </p:cNvSpPr>
          <p:nvPr>
            <p:ph type="title"/>
          </p:nvPr>
        </p:nvSpPr>
        <p:spPr/>
        <p:txBody>
          <a:bodyPr/>
          <a:lstStyle/>
          <a:p>
            <a:r>
              <a:rPr lang="en-GB" dirty="0"/>
              <a:t>Google Maps already knows most of these things!</a:t>
            </a:r>
          </a:p>
        </p:txBody>
      </p:sp>
      <p:sp>
        <p:nvSpPr>
          <p:cNvPr id="3" name="Content Placeholder 2">
            <a:extLst>
              <a:ext uri="{FF2B5EF4-FFF2-40B4-BE49-F238E27FC236}">
                <a16:creationId xmlns:a16="http://schemas.microsoft.com/office/drawing/2014/main" id="{24F3B34E-1294-4737-A754-0554D99DBE8A}"/>
              </a:ext>
            </a:extLst>
          </p:cNvPr>
          <p:cNvSpPr>
            <a:spLocks noGrp="1"/>
          </p:cNvSpPr>
          <p:nvPr>
            <p:ph idx="1"/>
          </p:nvPr>
        </p:nvSpPr>
        <p:spPr>
          <a:xfrm>
            <a:off x="838200" y="2298583"/>
            <a:ext cx="10515600" cy="3878380"/>
          </a:xfrm>
        </p:spPr>
        <p:txBody>
          <a:bodyPr/>
          <a:lstStyle/>
          <a:p>
            <a:pPr marL="0" indent="0">
              <a:buNone/>
            </a:pPr>
            <a:r>
              <a:rPr lang="en-GB" dirty="0"/>
              <a:t>The only thing that Google Maps doesn’t know is how efficient your car is.</a:t>
            </a:r>
          </a:p>
          <a:p>
            <a:endParaRPr lang="en-GB" dirty="0"/>
          </a:p>
          <a:p>
            <a:r>
              <a:rPr lang="en-GB" dirty="0"/>
              <a:t>It already knows how busy the roads are and how quickly traffic is moving</a:t>
            </a:r>
          </a:p>
          <a:p>
            <a:r>
              <a:rPr lang="en-GB" dirty="0"/>
              <a:t>It already knows elevation and so knows if there are steep hills</a:t>
            </a:r>
          </a:p>
          <a:p>
            <a:endParaRPr lang="en-GB" dirty="0"/>
          </a:p>
          <a:p>
            <a:pPr marL="0" indent="0">
              <a:buNone/>
            </a:pPr>
            <a:r>
              <a:rPr lang="en-GB" dirty="0"/>
              <a:t>You would just need to use the data differently.</a:t>
            </a:r>
          </a:p>
          <a:p>
            <a:pPr marL="0" indent="0">
              <a:buNone/>
            </a:pPr>
            <a:endParaRPr lang="en-GB" dirty="0"/>
          </a:p>
        </p:txBody>
      </p:sp>
    </p:spTree>
    <p:extLst>
      <p:ext uri="{BB962C8B-B14F-4D97-AF65-F5344CB8AC3E}">
        <p14:creationId xmlns:p14="http://schemas.microsoft.com/office/powerpoint/2010/main" val="289749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E9000-B5EF-4B66-A741-37D8E2DDED48}"/>
              </a:ext>
            </a:extLst>
          </p:cNvPr>
          <p:cNvPicPr>
            <a:picLocks noChangeAspect="1"/>
          </p:cNvPicPr>
          <p:nvPr/>
        </p:nvPicPr>
        <p:blipFill>
          <a:blip r:embed="rId2"/>
          <a:stretch>
            <a:fillRect/>
          </a:stretch>
        </p:blipFill>
        <p:spPr>
          <a:xfrm>
            <a:off x="-87086" y="45311"/>
            <a:ext cx="12192000" cy="6857999"/>
          </a:xfrm>
          <a:prstGeom prst="rect">
            <a:avLst/>
          </a:prstGeom>
        </p:spPr>
      </p:pic>
      <p:sp>
        <p:nvSpPr>
          <p:cNvPr id="2" name="Title 1">
            <a:extLst>
              <a:ext uri="{FF2B5EF4-FFF2-40B4-BE49-F238E27FC236}">
                <a16:creationId xmlns:a16="http://schemas.microsoft.com/office/drawing/2014/main" id="{863B9E76-979E-45A0-A6FB-0D6BA3180B0D}"/>
              </a:ext>
            </a:extLst>
          </p:cNvPr>
          <p:cNvSpPr>
            <a:spLocks noGrp="1"/>
          </p:cNvSpPr>
          <p:nvPr>
            <p:ph type="title"/>
          </p:nvPr>
        </p:nvSpPr>
        <p:spPr/>
        <p:txBody>
          <a:bodyPr/>
          <a:lstStyle/>
          <a:p>
            <a:r>
              <a:rPr lang="en-GB" dirty="0"/>
              <a:t>What would be the benefits of looking at mapping data this way instead?</a:t>
            </a:r>
          </a:p>
        </p:txBody>
      </p:sp>
      <p:sp>
        <p:nvSpPr>
          <p:cNvPr id="3" name="Content Placeholder 2">
            <a:extLst>
              <a:ext uri="{FF2B5EF4-FFF2-40B4-BE49-F238E27FC236}">
                <a16:creationId xmlns:a16="http://schemas.microsoft.com/office/drawing/2014/main" id="{62C02CD9-4FBB-4986-A90C-6168CBF46F75}"/>
              </a:ext>
            </a:extLst>
          </p:cNvPr>
          <p:cNvSpPr>
            <a:spLocks noGrp="1"/>
          </p:cNvSpPr>
          <p:nvPr>
            <p:ph idx="1"/>
          </p:nvPr>
        </p:nvSpPr>
        <p:spPr>
          <a:xfrm>
            <a:off x="838200" y="2281645"/>
            <a:ext cx="10515600" cy="3895317"/>
          </a:xfrm>
        </p:spPr>
        <p:txBody>
          <a:bodyPr>
            <a:normAutofit lnSpcReduction="10000"/>
          </a:bodyPr>
          <a:lstStyle/>
          <a:p>
            <a:r>
              <a:rPr lang="en-GB" dirty="0"/>
              <a:t>The user saves money by choosing more fuel efficient routes</a:t>
            </a:r>
          </a:p>
          <a:p>
            <a:r>
              <a:rPr lang="en-GB" dirty="0"/>
              <a:t>Google Maps would route to avoid congestion more aggressively, which would reduce congestion in hotspots</a:t>
            </a:r>
          </a:p>
          <a:p>
            <a:pPr marL="0" indent="0">
              <a:buNone/>
            </a:pPr>
            <a:endParaRPr lang="en-GB" sz="1200" dirty="0"/>
          </a:p>
          <a:p>
            <a:pPr marL="0" indent="0">
              <a:buNone/>
            </a:pPr>
            <a:r>
              <a:rPr lang="en-GB" dirty="0"/>
              <a:t>And </a:t>
            </a:r>
          </a:p>
          <a:p>
            <a:pPr marL="0" indent="0">
              <a:buNone/>
            </a:pPr>
            <a:endParaRPr lang="en-GB" sz="1200" dirty="0"/>
          </a:p>
          <a:p>
            <a:r>
              <a:rPr lang="en-GB" dirty="0"/>
              <a:t>Less fuel used means less pollution</a:t>
            </a:r>
          </a:p>
          <a:p>
            <a:r>
              <a:rPr lang="en-GB" dirty="0"/>
              <a:t>Less congestion mean less pollution</a:t>
            </a:r>
          </a:p>
          <a:p>
            <a:r>
              <a:rPr lang="en-GB" dirty="0"/>
              <a:t>Everybody wins!</a:t>
            </a:r>
          </a:p>
          <a:p>
            <a:endParaRPr lang="en-GB" dirty="0"/>
          </a:p>
        </p:txBody>
      </p:sp>
    </p:spTree>
    <p:extLst>
      <p:ext uri="{BB962C8B-B14F-4D97-AF65-F5344CB8AC3E}">
        <p14:creationId xmlns:p14="http://schemas.microsoft.com/office/powerpoint/2010/main" val="319809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E9000-B5EF-4B66-A741-37D8E2DDED48}"/>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3B9E76-979E-45A0-A6FB-0D6BA3180B0D}"/>
              </a:ext>
            </a:extLst>
          </p:cNvPr>
          <p:cNvSpPr>
            <a:spLocks noGrp="1"/>
          </p:cNvSpPr>
          <p:nvPr>
            <p:ph type="title"/>
          </p:nvPr>
        </p:nvSpPr>
        <p:spPr/>
        <p:txBody>
          <a:bodyPr/>
          <a:lstStyle/>
          <a:p>
            <a:r>
              <a:rPr lang="en-GB" dirty="0"/>
              <a:t>What we did …</a:t>
            </a:r>
          </a:p>
        </p:txBody>
      </p:sp>
      <p:sp>
        <p:nvSpPr>
          <p:cNvPr id="3" name="Content Placeholder 2">
            <a:extLst>
              <a:ext uri="{FF2B5EF4-FFF2-40B4-BE49-F238E27FC236}">
                <a16:creationId xmlns:a16="http://schemas.microsoft.com/office/drawing/2014/main" id="{62C02CD9-4FBB-4986-A90C-6168CBF46F75}"/>
              </a:ext>
            </a:extLst>
          </p:cNvPr>
          <p:cNvSpPr>
            <a:spLocks noGrp="1"/>
          </p:cNvSpPr>
          <p:nvPr>
            <p:ph idx="1"/>
          </p:nvPr>
        </p:nvSpPr>
        <p:spPr/>
        <p:txBody>
          <a:bodyPr/>
          <a:lstStyle/>
          <a:p>
            <a:pPr marL="0" indent="0">
              <a:buNone/>
            </a:pPr>
            <a:r>
              <a:rPr lang="en-GB" dirty="0"/>
              <a:t>We looked at how you could get vehicle data into Google Maps and how this could be handled.</a:t>
            </a:r>
          </a:p>
          <a:p>
            <a:pPr marL="0" indent="0">
              <a:buNone/>
            </a:pPr>
            <a:endParaRPr lang="en-GB" dirty="0"/>
          </a:p>
          <a:p>
            <a:r>
              <a:rPr lang="en-GB" dirty="0"/>
              <a:t>There are vehicle databases available with vehicle registration numbers and MPG stats.</a:t>
            </a:r>
          </a:p>
          <a:p>
            <a:r>
              <a:rPr lang="en-GB" dirty="0"/>
              <a:t>So you could have a user put in their vehicle registration number and Google Maps would have the data it needed to work out how efficient that car would be on any given trip</a:t>
            </a:r>
          </a:p>
          <a:p>
            <a:endParaRPr lang="en-GB" dirty="0"/>
          </a:p>
          <a:p>
            <a:endParaRPr lang="en-GB" dirty="0"/>
          </a:p>
        </p:txBody>
      </p:sp>
    </p:spTree>
    <p:extLst>
      <p:ext uri="{BB962C8B-B14F-4D97-AF65-F5344CB8AC3E}">
        <p14:creationId xmlns:p14="http://schemas.microsoft.com/office/powerpoint/2010/main" val="82894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E9000-B5EF-4B66-A741-37D8E2DDED48}"/>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3B9E76-979E-45A0-A6FB-0D6BA3180B0D}"/>
              </a:ext>
            </a:extLst>
          </p:cNvPr>
          <p:cNvSpPr>
            <a:spLocks noGrp="1"/>
          </p:cNvSpPr>
          <p:nvPr>
            <p:ph type="title"/>
          </p:nvPr>
        </p:nvSpPr>
        <p:spPr/>
        <p:txBody>
          <a:bodyPr/>
          <a:lstStyle/>
          <a:p>
            <a:r>
              <a:rPr lang="en-GB" dirty="0"/>
              <a:t>What we did …</a:t>
            </a:r>
          </a:p>
        </p:txBody>
      </p:sp>
      <p:sp>
        <p:nvSpPr>
          <p:cNvPr id="3" name="Content Placeholder 2">
            <a:extLst>
              <a:ext uri="{FF2B5EF4-FFF2-40B4-BE49-F238E27FC236}">
                <a16:creationId xmlns:a16="http://schemas.microsoft.com/office/drawing/2014/main" id="{62C02CD9-4FBB-4986-A90C-6168CBF46F75}"/>
              </a:ext>
            </a:extLst>
          </p:cNvPr>
          <p:cNvSpPr>
            <a:spLocks noGrp="1"/>
          </p:cNvSpPr>
          <p:nvPr>
            <p:ph idx="1"/>
          </p:nvPr>
        </p:nvSpPr>
        <p:spPr/>
        <p:txBody>
          <a:bodyPr/>
          <a:lstStyle/>
          <a:p>
            <a:pPr marL="0" indent="0">
              <a:buNone/>
            </a:pPr>
            <a:r>
              <a:rPr lang="en-GB" dirty="0"/>
              <a:t>We looked at how you could integrate vehicle registration entry and choosing the most efficient route within the existing Google Maps app.</a:t>
            </a:r>
          </a:p>
          <a:p>
            <a:pPr marL="0" indent="0">
              <a:buNone/>
            </a:pPr>
            <a:endParaRPr lang="en-GB" dirty="0"/>
          </a:p>
          <a:p>
            <a:r>
              <a:rPr lang="en-GB" dirty="0"/>
              <a:t>Vehicle registration entry could be included in the settings of the app, so users would only need to enter this once whilst they remained signed in, or they could easily change details if they were using a different vehicle.</a:t>
            </a:r>
          </a:p>
          <a:p>
            <a:r>
              <a:rPr lang="en-GB" dirty="0"/>
              <a:t>Adding the option of the most efficient route would sit well alongside the existing setting for fastest and shortest routes.</a:t>
            </a:r>
          </a:p>
          <a:p>
            <a:endParaRPr lang="en-GB" dirty="0"/>
          </a:p>
          <a:p>
            <a:endParaRPr lang="en-GB" dirty="0"/>
          </a:p>
          <a:p>
            <a:endParaRPr lang="en-GB" dirty="0"/>
          </a:p>
        </p:txBody>
      </p:sp>
    </p:spTree>
    <p:extLst>
      <p:ext uri="{BB962C8B-B14F-4D97-AF65-F5344CB8AC3E}">
        <p14:creationId xmlns:p14="http://schemas.microsoft.com/office/powerpoint/2010/main" val="185052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E9000-B5EF-4B66-A741-37D8E2DDED48}"/>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3B9E76-979E-45A0-A6FB-0D6BA3180B0D}"/>
              </a:ext>
            </a:extLst>
          </p:cNvPr>
          <p:cNvSpPr>
            <a:spLocks noGrp="1"/>
          </p:cNvSpPr>
          <p:nvPr>
            <p:ph type="title"/>
          </p:nvPr>
        </p:nvSpPr>
        <p:spPr/>
        <p:txBody>
          <a:bodyPr/>
          <a:lstStyle/>
          <a:p>
            <a:r>
              <a:rPr lang="en-GB" dirty="0"/>
              <a:t>What we did …</a:t>
            </a:r>
          </a:p>
        </p:txBody>
      </p:sp>
      <p:sp>
        <p:nvSpPr>
          <p:cNvPr id="3" name="Content Placeholder 2">
            <a:extLst>
              <a:ext uri="{FF2B5EF4-FFF2-40B4-BE49-F238E27FC236}">
                <a16:creationId xmlns:a16="http://schemas.microsoft.com/office/drawing/2014/main" id="{62C02CD9-4FBB-4986-A90C-6168CBF46F75}"/>
              </a:ext>
            </a:extLst>
          </p:cNvPr>
          <p:cNvSpPr>
            <a:spLocks noGrp="1"/>
          </p:cNvSpPr>
          <p:nvPr>
            <p:ph idx="1"/>
          </p:nvPr>
        </p:nvSpPr>
        <p:spPr/>
        <p:txBody>
          <a:bodyPr/>
          <a:lstStyle/>
          <a:p>
            <a:pPr marL="0" indent="0">
              <a:buNone/>
            </a:pPr>
            <a:r>
              <a:rPr lang="en-GB" dirty="0"/>
              <a:t>We looked at the coding that would be needed.</a:t>
            </a:r>
          </a:p>
          <a:p>
            <a:pPr marL="0" indent="0">
              <a:buNone/>
            </a:pPr>
            <a:endParaRPr lang="en-GB" dirty="0"/>
          </a:p>
          <a:p>
            <a:r>
              <a:rPr lang="en-GB" dirty="0"/>
              <a:t>We worked on the Google Developers mapping APIs and started to see how it works.</a:t>
            </a:r>
          </a:p>
          <a:p>
            <a:r>
              <a:rPr lang="en-GB" dirty="0"/>
              <a:t>We looked at the calculations that need to be done in order to calculate the most efficient routes, using Urban, Extra-Urban and Combined MPG figures.</a:t>
            </a:r>
          </a:p>
          <a:p>
            <a:r>
              <a:rPr lang="en-GB" dirty="0"/>
              <a:t>We made a UI in Adobe XD to see how the new settings would fit in with the existing UI.</a:t>
            </a:r>
          </a:p>
          <a:p>
            <a:endParaRPr lang="en-GB" dirty="0"/>
          </a:p>
          <a:p>
            <a:endParaRPr lang="en-GB" dirty="0"/>
          </a:p>
        </p:txBody>
      </p:sp>
    </p:spTree>
    <p:extLst>
      <p:ext uri="{BB962C8B-B14F-4D97-AF65-F5344CB8AC3E}">
        <p14:creationId xmlns:p14="http://schemas.microsoft.com/office/powerpoint/2010/main" val="23858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E9000-B5EF-4B66-A741-37D8E2DDED48}"/>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3B9E76-979E-45A0-A6FB-0D6BA3180B0D}"/>
              </a:ext>
            </a:extLst>
          </p:cNvPr>
          <p:cNvSpPr>
            <a:spLocks noGrp="1"/>
          </p:cNvSpPr>
          <p:nvPr>
            <p:ph type="title"/>
          </p:nvPr>
        </p:nvSpPr>
        <p:spPr/>
        <p:txBody>
          <a:bodyPr/>
          <a:lstStyle/>
          <a:p>
            <a:r>
              <a:rPr lang="en-GB" dirty="0"/>
              <a:t>What we found …</a:t>
            </a:r>
          </a:p>
        </p:txBody>
      </p:sp>
      <p:sp>
        <p:nvSpPr>
          <p:cNvPr id="3" name="Content Placeholder 2">
            <a:extLst>
              <a:ext uri="{FF2B5EF4-FFF2-40B4-BE49-F238E27FC236}">
                <a16:creationId xmlns:a16="http://schemas.microsoft.com/office/drawing/2014/main" id="{62C02CD9-4FBB-4986-A90C-6168CBF46F75}"/>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GB" dirty="0"/>
              <a:t>We didn’t have time to completely re-engineer Google Maps in the time we had but …</a:t>
            </a:r>
          </a:p>
          <a:p>
            <a:pPr marL="0" indent="0">
              <a:buNone/>
            </a:pPr>
            <a:endParaRPr lang="en-GB" dirty="0"/>
          </a:p>
          <a:p>
            <a:r>
              <a:rPr lang="en-GB" dirty="0"/>
              <a:t>We are sure from our work that it is possible to do and that the resources are there to make the changes without needing to compile vehicle stat lists from scratch</a:t>
            </a:r>
          </a:p>
          <a:p>
            <a:r>
              <a:rPr lang="en-GB" dirty="0"/>
              <a:t>We really think that this is a useful project and that it would be used</a:t>
            </a:r>
          </a:p>
          <a:p>
            <a:r>
              <a:rPr lang="en-GB" dirty="0"/>
              <a:t>Working in a team was really fun</a:t>
            </a:r>
          </a:p>
          <a:p>
            <a:pPr marL="0" indent="0">
              <a:buNone/>
            </a:pPr>
            <a:endParaRPr lang="en-GB" dirty="0"/>
          </a:p>
          <a:p>
            <a:pPr marL="0" indent="0">
              <a:buNone/>
            </a:pPr>
            <a:r>
              <a:rPr lang="en-GB" dirty="0"/>
              <a:t>And lastly ….</a:t>
            </a:r>
          </a:p>
          <a:p>
            <a:pPr marL="0" indent="0">
              <a:buNone/>
            </a:pPr>
            <a:r>
              <a:rPr lang="en-GB" i="1" dirty="0"/>
              <a:t>Pugs in Pugs are awesome! </a:t>
            </a:r>
          </a:p>
          <a:p>
            <a:endParaRPr lang="en-GB" dirty="0"/>
          </a:p>
        </p:txBody>
      </p:sp>
      <p:pic>
        <p:nvPicPr>
          <p:cNvPr id="6" name="Picture 5">
            <a:extLst>
              <a:ext uri="{FF2B5EF4-FFF2-40B4-BE49-F238E27FC236}">
                <a16:creationId xmlns:a16="http://schemas.microsoft.com/office/drawing/2014/main" id="{BA89C019-1C87-4BC0-AA9A-8F7D13D44E52}"/>
              </a:ext>
            </a:extLst>
          </p:cNvPr>
          <p:cNvPicPr>
            <a:picLocks noChangeAspect="1"/>
          </p:cNvPicPr>
          <p:nvPr/>
        </p:nvPicPr>
        <p:blipFill>
          <a:blip r:embed="rId3"/>
          <a:stretch>
            <a:fillRect/>
          </a:stretch>
        </p:blipFill>
        <p:spPr>
          <a:xfrm>
            <a:off x="8177501" y="4527397"/>
            <a:ext cx="3439756" cy="2100415"/>
          </a:xfrm>
          <a:prstGeom prst="rect">
            <a:avLst/>
          </a:prstGeom>
        </p:spPr>
      </p:pic>
    </p:spTree>
    <p:extLst>
      <p:ext uri="{BB962C8B-B14F-4D97-AF65-F5344CB8AC3E}">
        <p14:creationId xmlns:p14="http://schemas.microsoft.com/office/powerpoint/2010/main" val="130095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605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Maps with MPG</vt:lpstr>
      <vt:lpstr>The concept ….</vt:lpstr>
      <vt:lpstr>But why would we want maps to do this?  Surely it isn’t hard to work out?</vt:lpstr>
      <vt:lpstr>Google Maps already knows most of these things!</vt:lpstr>
      <vt:lpstr>What would be the benefits of looking at mapping data this way instead?</vt:lpstr>
      <vt:lpstr>What we did …</vt:lpstr>
      <vt:lpstr>What we did …</vt:lpstr>
      <vt:lpstr>What we did …</vt:lpstr>
      <vt:lpstr>What we found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Maps with MPG</dc:title>
  <dc:creator>Marilyn Scofield-Marlowe (s5226367)</dc:creator>
  <cp:lastModifiedBy>Marilyn Scofield-Marlowe (s5226367)</cp:lastModifiedBy>
  <cp:revision>6</cp:revision>
  <dcterms:created xsi:type="dcterms:W3CDTF">2020-11-12T22:30:12Z</dcterms:created>
  <dcterms:modified xsi:type="dcterms:W3CDTF">2020-11-12T23:22:03Z</dcterms:modified>
</cp:coreProperties>
</file>