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Helvetica Neue"/>
      <p:regular r:id="rId23"/>
      <p:bold r:id="rId24"/>
      <p:italic r:id="rId25"/>
      <p:boldItalic r:id="rId26"/>
    </p:embeddedFon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hXg/ZtrkTMDJww5SUJJ7Q8825Y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34433E-7D95-490D-909B-89135D66C411}">
  <a:tblStyle styleId="{A734433E-7D95-490D-909B-89135D66C41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CCCB"/>
          </a:solidFill>
        </a:fill>
      </a:tcStyle>
    </a:wholeTbl>
    <a:band1H>
      <a:tcTxStyle/>
    </a:band1H>
    <a:band2H>
      <a:tcTxStyle b="off" i="off"/>
      <a:tcStyle>
        <a:fill>
          <a:solidFill>
            <a:srgbClr val="F9E7E7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bg>
      <p:bgPr>
        <a:solidFill>
          <a:schemeClr val="accent3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0"/>
          <p:cNvSpPr txBox="1"/>
          <p:nvPr>
            <p:ph type="title"/>
          </p:nvPr>
        </p:nvSpPr>
        <p:spPr>
          <a:xfrm>
            <a:off x="1388625" y="772725"/>
            <a:ext cx="6366901" cy="1863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Century Gothic"/>
              <a:buNone/>
              <a:defRPr sz="8000"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0"/>
          <p:cNvSpPr txBox="1"/>
          <p:nvPr>
            <p:ph idx="1" type="body"/>
          </p:nvPr>
        </p:nvSpPr>
        <p:spPr>
          <a:xfrm>
            <a:off x="1388625" y="2712298"/>
            <a:ext cx="6366901" cy="1111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normAutofit/>
          </a:bodyPr>
          <a:lstStyle>
            <a:lvl1pPr indent="-3302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2" type="sldNum"/>
          </p:nvPr>
        </p:nvSpPr>
        <p:spPr>
          <a:xfrm>
            <a:off x="8705710" y="4785225"/>
            <a:ext cx="294038" cy="297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9"/>
          <p:cNvSpPr txBox="1"/>
          <p:nvPr>
            <p:ph type="title"/>
          </p:nvPr>
        </p:nvSpPr>
        <p:spPr>
          <a:xfrm>
            <a:off x="514350" y="1143000"/>
            <a:ext cx="30861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entury Gothic"/>
              <a:buNone/>
              <a:defRPr sz="2400"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" type="body"/>
          </p:nvPr>
        </p:nvSpPr>
        <p:spPr>
          <a:xfrm>
            <a:off x="3746686" y="560069"/>
            <a:ext cx="4882964" cy="41039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2" type="body"/>
          </p:nvPr>
        </p:nvSpPr>
        <p:spPr>
          <a:xfrm>
            <a:off x="514350" y="2343150"/>
            <a:ext cx="3086100" cy="2320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12" type="sldNum"/>
          </p:nvPr>
        </p:nvSpPr>
        <p:spPr>
          <a:xfrm>
            <a:off x="8427013" y="319821"/>
            <a:ext cx="202638" cy="205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0"/>
          <p:cNvSpPr txBox="1"/>
          <p:nvPr>
            <p:ph type="title"/>
          </p:nvPr>
        </p:nvSpPr>
        <p:spPr>
          <a:xfrm>
            <a:off x="514350" y="1143000"/>
            <a:ext cx="515493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entury Gothic"/>
              <a:buNone/>
              <a:defRPr sz="2400"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30"/>
          <p:cNvSpPr/>
          <p:nvPr>
            <p:ph idx="2" type="pic"/>
          </p:nvPr>
        </p:nvSpPr>
        <p:spPr>
          <a:xfrm>
            <a:off x="5895928" y="563431"/>
            <a:ext cx="2733724" cy="4100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Google Shape;54;p30"/>
          <p:cNvSpPr txBox="1"/>
          <p:nvPr>
            <p:ph idx="1" type="body"/>
          </p:nvPr>
        </p:nvSpPr>
        <p:spPr>
          <a:xfrm>
            <a:off x="514350" y="2343150"/>
            <a:ext cx="5154930" cy="2320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entury Gothic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entury Gothic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entury Gothic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entury Gothic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entury Gothic"/>
              <a:buNone/>
              <a:defRPr sz="1200"/>
            </a:lvl5pPr>
            <a:lvl6pPr indent="-3302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12" type="sldNum"/>
          </p:nvPr>
        </p:nvSpPr>
        <p:spPr>
          <a:xfrm>
            <a:off x="8427013" y="319821"/>
            <a:ext cx="202638" cy="205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 txBox="1"/>
          <p:nvPr>
            <p:ph type="title"/>
          </p:nvPr>
        </p:nvSpPr>
        <p:spPr>
          <a:xfrm>
            <a:off x="514331" y="3523021"/>
            <a:ext cx="8116529" cy="614516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entury Gothic"/>
              <a:buNone/>
              <a:defRPr sz="2400"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58" name="Google Shape;58;p31"/>
          <p:cNvSpPr/>
          <p:nvPr>
            <p:ph idx="2" type="pic"/>
          </p:nvPr>
        </p:nvSpPr>
        <p:spPr>
          <a:xfrm>
            <a:off x="511295" y="706080"/>
            <a:ext cx="8116380" cy="2608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Google Shape;59;p31"/>
          <p:cNvSpPr txBox="1"/>
          <p:nvPr>
            <p:ph idx="1" type="body"/>
          </p:nvPr>
        </p:nvSpPr>
        <p:spPr>
          <a:xfrm>
            <a:off x="514350" y="4137535"/>
            <a:ext cx="8115300" cy="526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entury Gothic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entury Gothic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entury Gothic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entury Gothic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entury Gothic"/>
              <a:buNone/>
              <a:defRPr sz="1200"/>
            </a:lvl5pPr>
            <a:lvl6pPr indent="-3302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8427013" y="319821"/>
            <a:ext cx="202638" cy="205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4" id="62" name="Google Shape;6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2"/>
            <a:ext cx="9144000" cy="186214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2"/>
          <p:cNvSpPr txBox="1"/>
          <p:nvPr>
            <p:ph type="title"/>
          </p:nvPr>
        </p:nvSpPr>
        <p:spPr>
          <a:xfrm>
            <a:off x="514350" y="565150"/>
            <a:ext cx="8115300" cy="210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entury Gothic"/>
              <a:buNone/>
              <a:defRPr sz="2400"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" type="body"/>
          </p:nvPr>
        </p:nvSpPr>
        <p:spPr>
          <a:xfrm>
            <a:off x="768350" y="2736850"/>
            <a:ext cx="7597887" cy="7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entury Gothic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entury Gothic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entury Gothic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entury Gothic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entury Gothic"/>
              <a:buNone/>
              <a:defRPr sz="1200"/>
            </a:lvl5pPr>
            <a:lvl6pPr indent="-3302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65" name="Google Shape;65;p32"/>
          <p:cNvSpPr txBox="1"/>
          <p:nvPr>
            <p:ph idx="12" type="sldNum"/>
          </p:nvPr>
        </p:nvSpPr>
        <p:spPr>
          <a:xfrm>
            <a:off x="8427014" y="319821"/>
            <a:ext cx="202638" cy="205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7;p15" id="67" name="Google Shape;67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2"/>
            <a:ext cx="9144000" cy="186214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3"/>
          <p:cNvSpPr txBox="1"/>
          <p:nvPr>
            <p:ph type="title"/>
          </p:nvPr>
        </p:nvSpPr>
        <p:spPr>
          <a:xfrm>
            <a:off x="768351" y="565150"/>
            <a:ext cx="7613651" cy="19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entury Gothic"/>
              <a:buNone/>
              <a:defRPr sz="2400"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69" name="Google Shape;69;p33"/>
          <p:cNvSpPr txBox="1"/>
          <p:nvPr>
            <p:ph idx="1" type="body"/>
          </p:nvPr>
        </p:nvSpPr>
        <p:spPr>
          <a:xfrm>
            <a:off x="977899" y="2524168"/>
            <a:ext cx="7194554" cy="333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/>
            </a:lvl1pPr>
            <a:lvl2pPr indent="-2286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entury Gothic"/>
              <a:buNone/>
              <a:defRPr sz="1000"/>
            </a:lvl5pPr>
            <a:lvl6pPr indent="-3302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2" type="body"/>
          </p:nvPr>
        </p:nvSpPr>
        <p:spPr>
          <a:xfrm>
            <a:off x="768351" y="2969897"/>
            <a:ext cx="7613651" cy="5099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71" name="Google Shape;71;p33"/>
          <p:cNvSpPr txBox="1"/>
          <p:nvPr/>
        </p:nvSpPr>
        <p:spPr>
          <a:xfrm>
            <a:off x="357188" y="421537"/>
            <a:ext cx="457202" cy="995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entury Gothic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72" name="Google Shape;72;p33"/>
          <p:cNvSpPr txBox="1"/>
          <p:nvPr/>
        </p:nvSpPr>
        <p:spPr>
          <a:xfrm>
            <a:off x="8238173" y="1747418"/>
            <a:ext cx="457202" cy="995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entury Gothic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73" name="Google Shape;73;p33"/>
          <p:cNvSpPr txBox="1"/>
          <p:nvPr>
            <p:ph idx="12" type="sldNum"/>
          </p:nvPr>
        </p:nvSpPr>
        <p:spPr>
          <a:xfrm>
            <a:off x="8427014" y="319821"/>
            <a:ext cx="202638" cy="205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75;p16" id="75" name="Google Shape;7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2"/>
            <a:ext cx="9144000" cy="186214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4"/>
          <p:cNvSpPr txBox="1"/>
          <p:nvPr>
            <p:ph type="title"/>
          </p:nvPr>
        </p:nvSpPr>
        <p:spPr>
          <a:xfrm>
            <a:off x="768370" y="843526"/>
            <a:ext cx="7609642" cy="1883878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entury Gothic"/>
              <a:buNone/>
              <a:defRPr sz="2400"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" type="body"/>
          </p:nvPr>
        </p:nvSpPr>
        <p:spPr>
          <a:xfrm>
            <a:off x="768350" y="2736237"/>
            <a:ext cx="7608491" cy="749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entury Gothic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entury Gothic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entury Gothic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entury Gothic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entury Gothic"/>
              <a:buNone/>
              <a:defRPr sz="1200"/>
            </a:lvl5pPr>
            <a:lvl6pPr indent="-3302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2" type="sldNum"/>
          </p:nvPr>
        </p:nvSpPr>
        <p:spPr>
          <a:xfrm>
            <a:off x="8427014" y="319821"/>
            <a:ext cx="202638" cy="205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5"/>
          <p:cNvSpPr txBox="1"/>
          <p:nvPr>
            <p:ph type="title"/>
          </p:nvPr>
        </p:nvSpPr>
        <p:spPr>
          <a:xfrm>
            <a:off x="2171700" y="571500"/>
            <a:ext cx="6457950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" type="body"/>
          </p:nvPr>
        </p:nvSpPr>
        <p:spPr>
          <a:xfrm>
            <a:off x="514350" y="1651560"/>
            <a:ext cx="2592324" cy="462992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  <a:defRPr sz="1800"/>
            </a:lvl5pPr>
            <a:lvl6pPr indent="-3302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2" type="body"/>
          </p:nvPr>
        </p:nvSpPr>
        <p:spPr>
          <a:xfrm>
            <a:off x="514347" y="2178423"/>
            <a:ext cx="2592328" cy="2485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3" type="body"/>
          </p:nvPr>
        </p:nvSpPr>
        <p:spPr>
          <a:xfrm>
            <a:off x="3276598" y="1650999"/>
            <a:ext cx="2592327" cy="469903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84" name="Google Shape;84;p35"/>
          <p:cNvSpPr txBox="1"/>
          <p:nvPr>
            <p:ph idx="4" type="body"/>
          </p:nvPr>
        </p:nvSpPr>
        <p:spPr>
          <a:xfrm>
            <a:off x="3275143" y="2178050"/>
            <a:ext cx="2592325" cy="2485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85" name="Google Shape;85;p35"/>
          <p:cNvSpPr txBox="1"/>
          <p:nvPr>
            <p:ph idx="5" type="body"/>
          </p:nvPr>
        </p:nvSpPr>
        <p:spPr>
          <a:xfrm>
            <a:off x="6038848" y="1644649"/>
            <a:ext cx="2592327" cy="469903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86" name="Google Shape;86;p35"/>
          <p:cNvSpPr txBox="1"/>
          <p:nvPr>
            <p:ph idx="6" type="body"/>
          </p:nvPr>
        </p:nvSpPr>
        <p:spPr>
          <a:xfrm>
            <a:off x="6038851" y="2178423"/>
            <a:ext cx="2592325" cy="2485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87" name="Google Shape;87;p35"/>
          <p:cNvSpPr txBox="1"/>
          <p:nvPr>
            <p:ph idx="12" type="sldNum"/>
          </p:nvPr>
        </p:nvSpPr>
        <p:spPr>
          <a:xfrm>
            <a:off x="8427013" y="319821"/>
            <a:ext cx="202638" cy="205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6"/>
          <p:cNvSpPr txBox="1"/>
          <p:nvPr>
            <p:ph type="title"/>
          </p:nvPr>
        </p:nvSpPr>
        <p:spPr>
          <a:xfrm>
            <a:off x="2171700" y="571500"/>
            <a:ext cx="6457950" cy="971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90" name="Google Shape;90;p36"/>
          <p:cNvSpPr txBox="1"/>
          <p:nvPr>
            <p:ph idx="1" type="body"/>
          </p:nvPr>
        </p:nvSpPr>
        <p:spPr>
          <a:xfrm>
            <a:off x="516463" y="3143250"/>
            <a:ext cx="2588687" cy="512074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  <a:defRPr sz="1800"/>
            </a:lvl5pPr>
            <a:lvl6pPr indent="-3302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91" name="Google Shape;91;p36"/>
          <p:cNvSpPr/>
          <p:nvPr>
            <p:ph idx="2" type="pic"/>
          </p:nvPr>
        </p:nvSpPr>
        <p:spPr>
          <a:xfrm>
            <a:off x="516463" y="1771650"/>
            <a:ext cx="2588687" cy="1143000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50800">
              <a:srgbClr val="000000">
                <a:alpha val="4235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Google Shape;92;p36"/>
          <p:cNvSpPr txBox="1"/>
          <p:nvPr>
            <p:ph idx="3" type="body"/>
          </p:nvPr>
        </p:nvSpPr>
        <p:spPr>
          <a:xfrm>
            <a:off x="516463" y="3655321"/>
            <a:ext cx="2588687" cy="1008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93" name="Google Shape;93;p36"/>
          <p:cNvSpPr txBox="1"/>
          <p:nvPr>
            <p:ph idx="4" type="body"/>
          </p:nvPr>
        </p:nvSpPr>
        <p:spPr>
          <a:xfrm>
            <a:off x="3280697" y="3143249"/>
            <a:ext cx="2586703" cy="51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94" name="Google Shape;94;p36"/>
          <p:cNvSpPr/>
          <p:nvPr>
            <p:ph idx="5" type="pic"/>
          </p:nvPr>
        </p:nvSpPr>
        <p:spPr>
          <a:xfrm>
            <a:off x="3280697" y="1771650"/>
            <a:ext cx="2586703" cy="1143000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50800">
              <a:srgbClr val="000000">
                <a:alpha val="4235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Google Shape;95;p36"/>
          <p:cNvSpPr txBox="1"/>
          <p:nvPr>
            <p:ph idx="6" type="body"/>
          </p:nvPr>
        </p:nvSpPr>
        <p:spPr>
          <a:xfrm>
            <a:off x="3280697" y="3655321"/>
            <a:ext cx="2586703" cy="1008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96" name="Google Shape;96;p36"/>
          <p:cNvSpPr txBox="1"/>
          <p:nvPr>
            <p:ph idx="7" type="body"/>
          </p:nvPr>
        </p:nvSpPr>
        <p:spPr>
          <a:xfrm>
            <a:off x="6037298" y="3143249"/>
            <a:ext cx="2592354" cy="51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97" name="Google Shape;97;p36"/>
          <p:cNvSpPr/>
          <p:nvPr>
            <p:ph idx="8" type="pic"/>
          </p:nvPr>
        </p:nvSpPr>
        <p:spPr>
          <a:xfrm>
            <a:off x="6037391" y="1771650"/>
            <a:ext cx="2585911" cy="1143000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50800">
              <a:srgbClr val="000000">
                <a:alpha val="4235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8" name="Google Shape;98;p36"/>
          <p:cNvSpPr txBox="1"/>
          <p:nvPr>
            <p:ph idx="9" type="body"/>
          </p:nvPr>
        </p:nvSpPr>
        <p:spPr>
          <a:xfrm>
            <a:off x="6037298" y="3655321"/>
            <a:ext cx="2589336" cy="1008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12" type="sldNum"/>
          </p:nvPr>
        </p:nvSpPr>
        <p:spPr>
          <a:xfrm>
            <a:off x="8427013" y="319821"/>
            <a:ext cx="202638" cy="205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1"/>
          <p:cNvSpPr txBox="1"/>
          <p:nvPr>
            <p:ph type="title"/>
          </p:nvPr>
        </p:nvSpPr>
        <p:spPr>
          <a:xfrm>
            <a:off x="1303799" y="598573"/>
            <a:ext cx="7030502" cy="999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" type="body"/>
          </p:nvPr>
        </p:nvSpPr>
        <p:spPr>
          <a:xfrm>
            <a:off x="1303799" y="1990050"/>
            <a:ext cx="7030502" cy="2541602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2" type="sldNum"/>
          </p:nvPr>
        </p:nvSpPr>
        <p:spPr>
          <a:xfrm>
            <a:off x="8705710" y="4785225"/>
            <a:ext cx="294038" cy="297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 txBox="1"/>
          <p:nvPr>
            <p:ph idx="12" type="sldNum"/>
          </p:nvPr>
        </p:nvSpPr>
        <p:spPr>
          <a:xfrm>
            <a:off x="8427013" y="319821"/>
            <a:ext cx="202638" cy="205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9;p4" id="21" name="Google Shape;2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2"/>
            <a:ext cx="9144000" cy="186214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3"/>
          <p:cNvSpPr txBox="1"/>
          <p:nvPr>
            <p:ph type="title"/>
          </p:nvPr>
        </p:nvSpPr>
        <p:spPr>
          <a:xfrm>
            <a:off x="1028700" y="1352553"/>
            <a:ext cx="7086600" cy="1368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Century Gothic"/>
              <a:buNone/>
              <a:defRPr sz="4500"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1028700" y="2724150"/>
            <a:ext cx="7086600" cy="51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entury Gothic"/>
              <a:buNone/>
              <a:defRPr sz="1500"/>
            </a:lvl1pPr>
            <a:lvl2pPr indent="-2286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entury Gothic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entury Gothic"/>
              <a:buNone/>
              <a:defRPr sz="1500"/>
            </a:lvl3pPr>
            <a:lvl4pPr indent="-2286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entury Gothic"/>
              <a:buNone/>
              <a:defRPr sz="1500"/>
            </a:lvl4pPr>
            <a:lvl5pPr indent="-2286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Century Gothic"/>
              <a:buNone/>
              <a:defRPr sz="1500"/>
            </a:lvl5pPr>
            <a:lvl6pPr indent="-3302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7912663" y="1107221"/>
            <a:ext cx="202638" cy="205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title"/>
          </p:nvPr>
        </p:nvSpPr>
        <p:spPr>
          <a:xfrm>
            <a:off x="2171700" y="573279"/>
            <a:ext cx="6457950" cy="969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" type="body"/>
          </p:nvPr>
        </p:nvSpPr>
        <p:spPr>
          <a:xfrm>
            <a:off x="514350" y="1645920"/>
            <a:ext cx="8115300" cy="301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2" type="sldNum"/>
          </p:nvPr>
        </p:nvSpPr>
        <p:spPr>
          <a:xfrm>
            <a:off x="8427013" y="319821"/>
            <a:ext cx="202638" cy="205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28;p6" id="30" name="Google Shape;3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2"/>
            <a:ext cx="9144000" cy="186214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5"/>
          <p:cNvSpPr txBox="1"/>
          <p:nvPr>
            <p:ph type="title"/>
          </p:nvPr>
        </p:nvSpPr>
        <p:spPr>
          <a:xfrm>
            <a:off x="514351" y="565150"/>
            <a:ext cx="8115301" cy="2101451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" type="body"/>
          </p:nvPr>
        </p:nvSpPr>
        <p:spPr>
          <a:xfrm>
            <a:off x="768350" y="2731292"/>
            <a:ext cx="7867650" cy="7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indent="-228600" lvl="1" marL="914400" algn="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indent="-228600" lvl="2" marL="1371600" algn="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indent="-228600" lvl="3" marL="1828800" algn="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indent="-228600" lvl="4" marL="2286000" algn="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indent="-3302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2" type="sldNum"/>
          </p:nvPr>
        </p:nvSpPr>
        <p:spPr>
          <a:xfrm>
            <a:off x="8427014" y="319821"/>
            <a:ext cx="202638" cy="205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6"/>
          <p:cNvSpPr txBox="1"/>
          <p:nvPr>
            <p:ph type="title"/>
          </p:nvPr>
        </p:nvSpPr>
        <p:spPr>
          <a:xfrm>
            <a:off x="2171700" y="573279"/>
            <a:ext cx="6457950" cy="969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" type="body"/>
          </p:nvPr>
        </p:nvSpPr>
        <p:spPr>
          <a:xfrm>
            <a:off x="514350" y="1645920"/>
            <a:ext cx="4000500" cy="3018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2" type="sldNum"/>
          </p:nvPr>
        </p:nvSpPr>
        <p:spPr>
          <a:xfrm>
            <a:off x="8427013" y="319821"/>
            <a:ext cx="202638" cy="205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 txBox="1"/>
          <p:nvPr>
            <p:ph type="title"/>
          </p:nvPr>
        </p:nvSpPr>
        <p:spPr>
          <a:xfrm>
            <a:off x="2171700" y="571500"/>
            <a:ext cx="6457950" cy="971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" type="body"/>
          </p:nvPr>
        </p:nvSpPr>
        <p:spPr>
          <a:xfrm>
            <a:off x="685806" y="1637850"/>
            <a:ext cx="3809995" cy="617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entury Gothic"/>
              <a:buNone/>
              <a:defRPr sz="2100"/>
            </a:lvl1pPr>
            <a:lvl2pPr indent="-2286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entury Gothic"/>
              <a:buNone/>
              <a:defRPr sz="2100"/>
            </a:lvl2pPr>
            <a:lvl3pPr indent="-2286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entury Gothic"/>
              <a:buNone/>
              <a:defRPr sz="2100"/>
            </a:lvl3pPr>
            <a:lvl4pPr indent="-2286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entury Gothic"/>
              <a:buNone/>
              <a:defRPr sz="2100"/>
            </a:lvl4pPr>
            <a:lvl5pPr indent="-2286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entury Gothic"/>
              <a:buNone/>
              <a:defRPr sz="2100"/>
            </a:lvl5pPr>
            <a:lvl6pPr indent="-3302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2" type="body"/>
          </p:nvPr>
        </p:nvSpPr>
        <p:spPr>
          <a:xfrm>
            <a:off x="4800600" y="1637850"/>
            <a:ext cx="3829050" cy="617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2" type="sldNum"/>
          </p:nvPr>
        </p:nvSpPr>
        <p:spPr>
          <a:xfrm>
            <a:off x="8427013" y="319821"/>
            <a:ext cx="202638" cy="205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 txBox="1"/>
          <p:nvPr>
            <p:ph type="title"/>
          </p:nvPr>
        </p:nvSpPr>
        <p:spPr>
          <a:xfrm>
            <a:off x="2171700" y="573279"/>
            <a:ext cx="6457950" cy="969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2" type="sldNum"/>
          </p:nvPr>
        </p:nvSpPr>
        <p:spPr>
          <a:xfrm>
            <a:off x="8427013" y="319821"/>
            <a:ext cx="202638" cy="205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sz="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;p1" id="6" name="Google Shape;6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10810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9"/>
          <p:cNvSpPr txBox="1"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entury Gothic"/>
              <a:buNone/>
              <a:defRPr b="0" i="0" sz="3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entury Gothic"/>
              <a:buNone/>
              <a:defRPr b="0" i="0" sz="3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entury Gothic"/>
              <a:buNone/>
              <a:defRPr b="0" i="0" sz="3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entury Gothic"/>
              <a:buNone/>
              <a:defRPr b="0" i="0" sz="3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entury Gothic"/>
              <a:buNone/>
              <a:defRPr b="0" i="0" sz="3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entury Gothic"/>
              <a:buNone/>
              <a:defRPr b="0" i="0" sz="3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entury Gothic"/>
              <a:buNone/>
              <a:defRPr b="0" i="0" sz="3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entury Gothic"/>
              <a:buNone/>
              <a:defRPr b="0" i="0" sz="3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entury Gothic"/>
              <a:buNone/>
              <a:defRPr b="0" i="0" sz="3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" type="body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2" type="sldNum"/>
          </p:nvPr>
        </p:nvSpPr>
        <p:spPr>
          <a:xfrm>
            <a:off x="8427013" y="319821"/>
            <a:ext cx="202638" cy="205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b="0" i="0" sz="7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b="0" i="0" sz="7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b="0" i="0" sz="7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b="0" i="0" sz="7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b="0" i="0" sz="7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b="0" i="0" sz="7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b="0" i="0" sz="7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b="0" i="0" sz="7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entury Gothic"/>
              <a:buNone/>
              <a:defRPr b="0" i="0" sz="7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20" Type="http://schemas.openxmlformats.org/officeDocument/2006/relationships/hyperlink" Target="https://docs.google.com/document/d/13q9lnDvMPhNuhhSbNVcF2L4pijU7Rv4rEEtU4FXcHRE/edit?usp=sharing" TargetMode="External"/><Relationship Id="rId11" Type="http://schemas.openxmlformats.org/officeDocument/2006/relationships/hyperlink" Target="https://docs.aws.amazon.com/AmazonElastiCache/latest/red-ug/ParameterGroups.Redis.html#ParameterGroups.Redis.NodeSpecific" TargetMode="External"/><Relationship Id="rId10" Type="http://schemas.openxmlformats.org/officeDocument/2006/relationships/hyperlink" Target="https://www.datadoghq.com/pdf/Understanding-the-Top-5-Redis-Performance-Metrics.pdf" TargetMode="External"/><Relationship Id="rId13" Type="http://schemas.openxmlformats.org/officeDocument/2006/relationships/hyperlink" Target="https://discovery.hgdata.com/product/redis" TargetMode="External"/><Relationship Id="rId12" Type="http://schemas.openxmlformats.org/officeDocument/2006/relationships/hyperlink" Target="http://hgdata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hyperlink" Target="https://db-engines.com/en/ranking" TargetMode="External"/><Relationship Id="rId9" Type="http://schemas.openxmlformats.org/officeDocument/2006/relationships/hyperlink" Target="https://stackoverflow.com/questions/10004565/redis-10x-more-memory-usage-than-data" TargetMode="External"/><Relationship Id="rId15" Type="http://schemas.openxmlformats.org/officeDocument/2006/relationships/hyperlink" Target="http://highscalability.com/blog/2014/9/8/how-twitter-uses-redis-to-scale-105tb-ram-39mm-qps-10000-ins.html" TargetMode="External"/><Relationship Id="rId14" Type="http://schemas.openxmlformats.org/officeDocument/2006/relationships/hyperlink" Target="https://discovery.hgdata.com/product/elasticsearch" TargetMode="External"/><Relationship Id="rId17" Type="http://schemas.openxmlformats.org/officeDocument/2006/relationships/hyperlink" Target="https://www.techzine.eu/news/cloud/44089/seven-open-source-companies-thought-about-suing-aws/" TargetMode="External"/><Relationship Id="rId16" Type="http://schemas.openxmlformats.org/officeDocument/2006/relationships/hyperlink" Target="https://docs.google.com/document/d/1KVeZcG0n9JbNf3zDBbppoc-bDLpTQhpTXdUktRYwhD8/edit?usp=sharing" TargetMode="External"/><Relationship Id="rId5" Type="http://schemas.openxmlformats.org/officeDocument/2006/relationships/hyperlink" Target="https://www.theregister.com/2020/11/23/redis_the_most_popular_db_on_aws/" TargetMode="External"/><Relationship Id="rId19" Type="http://schemas.openxmlformats.org/officeDocument/2006/relationships/hyperlink" Target="https://redislabs.com/ebook/part-2-core-concepts/chapter-4-keeping-data-safe-and-ensuring-performance/4-1-persistence-options/4-1-1-persisting-to-disk-with-snapshots/" TargetMode="External"/><Relationship Id="rId6" Type="http://schemas.openxmlformats.org/officeDocument/2006/relationships/hyperlink" Target="https://discovery.hgdata.com/product/amazon-elasticache" TargetMode="External"/><Relationship Id="rId18" Type="http://schemas.openxmlformats.org/officeDocument/2006/relationships/hyperlink" Target="https://ycj28c.github.io/database/2017/07/06/redis-bgsave-troubleshoot/" TargetMode="External"/><Relationship Id="rId7" Type="http://schemas.openxmlformats.org/officeDocument/2006/relationships/hyperlink" Target="https://www.reuters.com/article/us-redis-labs-funding/cloud-firm-redis-labs-valued-at-2-billion-as-softbank-tiger-global-invest-idUSKBN2BU1WT" TargetMode="External"/><Relationship Id="rId8" Type="http://schemas.openxmlformats.org/officeDocument/2006/relationships/hyperlink" Target="https://discovery.hgdata.com/product/azure-redis-cach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mailto:vladrodionov@gmail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50000">
              <a:srgbClr val="2A2A2A"/>
            </a:gs>
            <a:gs pos="100000">
              <a:srgbClr val="000000"/>
            </a:gs>
          </a:gsLst>
          <a:lin ang="5400000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04;p19" id="104" name="Google Shape;10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10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05;p19" id="105" name="Google Shape;10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281362"/>
            <a:ext cx="9144000" cy="186214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/>
          <p:nvPr/>
        </p:nvSpPr>
        <p:spPr>
          <a:xfrm>
            <a:off x="0" y="3446236"/>
            <a:ext cx="9144000" cy="1697266"/>
          </a:xfrm>
          <a:prstGeom prst="rect">
            <a:avLst/>
          </a:prstGeom>
          <a:gradFill>
            <a:gsLst>
              <a:gs pos="0">
                <a:srgbClr val="CC241E"/>
              </a:gs>
              <a:gs pos="23000">
                <a:srgbClr val="CC241E"/>
              </a:gs>
              <a:gs pos="69000">
                <a:srgbClr val="AC1E1A"/>
              </a:gs>
              <a:gs pos="97000">
                <a:srgbClr val="A01C18"/>
              </a:gs>
              <a:gs pos="100000">
                <a:srgbClr val="A01C18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  <a:effectLst>
            <a:outerShdw blurRad="50800" rotWithShape="0" dir="5400000" dist="381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1"/>
          <p:cNvSpPr txBox="1"/>
          <p:nvPr>
            <p:ph idx="1" type="body"/>
          </p:nvPr>
        </p:nvSpPr>
        <p:spPr>
          <a:xfrm>
            <a:off x="1028700" y="4047704"/>
            <a:ext cx="7086600" cy="51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lang="en-US" sz="1500"/>
              <a:t>With Redis 6.x compatibility</a:t>
            </a:r>
            <a:endParaRPr/>
          </a:p>
        </p:txBody>
      </p:sp>
      <p:sp>
        <p:nvSpPr>
          <p:cNvPr id="108" name="Google Shape;108;p1"/>
          <p:cNvSpPr txBox="1"/>
          <p:nvPr>
            <p:ph type="title"/>
          </p:nvPr>
        </p:nvSpPr>
        <p:spPr>
          <a:xfrm>
            <a:off x="482599" y="482600"/>
            <a:ext cx="8178801" cy="2714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entury Gothic"/>
              <a:buNone/>
            </a:pPr>
            <a:r>
              <a:rPr lang="en-US" sz="5400"/>
              <a:t>CARROT </a:t>
            </a:r>
            <a:br>
              <a:rPr lang="en-US" sz="5400"/>
            </a:br>
            <a:r>
              <a:rPr lang="en-US" sz="5400"/>
              <a:t> </a:t>
            </a:r>
            <a:r>
              <a:rPr lang="en-US" sz="3600"/>
              <a:t>IN MEMORY </a:t>
            </a:r>
            <a:br>
              <a:rPr lang="en-US" sz="3600"/>
            </a:br>
            <a:r>
              <a:rPr lang="en-US" sz="3600"/>
              <a:t>  DATA-TYPE STORE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1720950" y="4756775"/>
            <a:ext cx="558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2442850" y="4698750"/>
            <a:ext cx="430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2021-current, Vladimir Rodionov. Confidential.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/>
          <p:nvPr>
            <p:ph type="title"/>
          </p:nvPr>
        </p:nvSpPr>
        <p:spPr>
          <a:xfrm>
            <a:off x="561091" y="273832"/>
            <a:ext cx="7030502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375" lIns="91375" spcFirstLastPara="1" rIns="91375" wrap="square" tIns="91375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 Gothic"/>
              <a:buNone/>
            </a:pPr>
            <a:r>
              <a:rPr lang="en-US" sz="3200"/>
              <a:t>CARROT VS REDIS TEST RESULTS</a:t>
            </a:r>
            <a:endParaRPr/>
          </a:p>
        </p:txBody>
      </p:sp>
      <p:pic>
        <p:nvPicPr>
          <p:cNvPr descr="Google Shape;194;p28" id="202" name="Google Shape;20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2823" y="1154124"/>
            <a:ext cx="5547574" cy="344567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0"/>
          <p:cNvSpPr txBox="1"/>
          <p:nvPr/>
        </p:nvSpPr>
        <p:spPr>
          <a:xfrm>
            <a:off x="2442850" y="4698750"/>
            <a:ext cx="430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2021-current, Vladimir Rodionov. Confidential.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 txBox="1"/>
          <p:nvPr/>
        </p:nvSpPr>
        <p:spPr>
          <a:xfrm>
            <a:off x="919470" y="609528"/>
            <a:ext cx="7305000" cy="49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i="1" lang="en-US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 2</a:t>
            </a:r>
            <a:r>
              <a:rPr b="0" i="0" lang="en-US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Test Results Redis Book [16]. Carrot - no comp (no compression), Carrot with LZ4 compression and Redis 6.0.10 memory usage relative to Carrot with LZ4HC compression. </a:t>
            </a:r>
            <a:endParaRPr/>
          </a:p>
        </p:txBody>
      </p:sp>
      <p:graphicFrame>
        <p:nvGraphicFramePr>
          <p:cNvPr id="209" name="Google Shape;209;p11"/>
          <p:cNvGraphicFramePr/>
          <p:nvPr/>
        </p:nvGraphicFramePr>
        <p:xfrm>
          <a:off x="1240464" y="1298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{A734433E-7D95-490D-909B-89135D66C411}</a:tableStyleId>
              </a:tblPr>
              <a:tblGrid>
                <a:gridCol w="2562150"/>
                <a:gridCol w="1458075"/>
                <a:gridCol w="1409375"/>
                <a:gridCol w="1233475"/>
              </a:tblGrid>
              <a:tr h="30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</a:rPr>
                        <a:t>Test Number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</a:rPr>
                        <a:t>Redis 6.0.10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</a:rPr>
                        <a:t>Carrot -no comp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</a:rPr>
                        <a:t>Carrot -LZ4</a:t>
                      </a:r>
                      <a:endParaRPr/>
                    </a:p>
                  </a:txBody>
                  <a:tcPr marT="9375" marB="9375" marR="9375" marL="9375" anchor="b"/>
                </a:tc>
              </a:tr>
              <a:tr h="30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Test 1 - Inverted Index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11.7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1.0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1.0</a:t>
                      </a:r>
                      <a:endParaRPr/>
                    </a:p>
                  </a:txBody>
                  <a:tcPr marT="9375" marB="9375" marR="9375" marL="9375" anchor="b"/>
                </a:tc>
              </a:tr>
              <a:tr h="30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Test 2 - App statistics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3.1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2.14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1.03</a:t>
                      </a:r>
                      <a:endParaRPr/>
                    </a:p>
                  </a:txBody>
                  <a:tcPr marT="9375" marB="9375" marR="9375" marL="9375" anchor="b"/>
                </a:tc>
              </a:tr>
              <a:tr h="30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Test 3 - GeoIP lookup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11.2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2.0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1.02</a:t>
                      </a:r>
                      <a:endParaRPr/>
                    </a:p>
                  </a:txBody>
                  <a:tcPr marT="9375" marB="9375" marR="9375" marL="9375" anchor="b"/>
                </a:tc>
              </a:tr>
              <a:tr h="30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Test 4 - Social Network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4.1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1.95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1.03</a:t>
                      </a:r>
                      <a:endParaRPr/>
                    </a:p>
                  </a:txBody>
                  <a:tcPr marT="9375" marB="9375" marR="9375" marL="9375" anchor="b"/>
                </a:tc>
              </a:tr>
              <a:tr h="30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Test 5 - Ad server (indexing)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12.26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2.14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1.01</a:t>
                      </a:r>
                      <a:endParaRPr/>
                    </a:p>
                  </a:txBody>
                  <a:tcPr marT="9375" marB="9375" marR="9375" marL="9375" anchor="b"/>
                </a:tc>
              </a:tr>
              <a:tr h="30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Test 6 - Ad server (user targeting)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4.36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1.12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1.03</a:t>
                      </a:r>
                      <a:endParaRPr/>
                    </a:p>
                  </a:txBody>
                  <a:tcPr marT="9375" marB="9375" marR="9375" marL="9375" anchor="b"/>
                </a:tc>
              </a:tr>
              <a:tr h="30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Test 7 - Ad server (ads performance)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3.58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1.49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1.07</a:t>
                      </a:r>
                      <a:endParaRPr/>
                    </a:p>
                  </a:txBody>
                  <a:tcPr marT="9375" marB="9375" marR="9375" marL="9375" anchor="b"/>
                </a:tc>
              </a:tr>
              <a:tr h="30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Test 8 - Ad server (site performance)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3.6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1.06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</a:t>
                      </a:r>
                      <a:endParaRPr/>
                    </a:p>
                  </a:txBody>
                  <a:tcPr marT="9375" marB="9375" marR="9375" marL="9375" anchor="b"/>
                </a:tc>
              </a:tr>
              <a:tr h="30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Geometric Mean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5.72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1.54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1.03</a:t>
                      </a:r>
                      <a:endParaRPr/>
                    </a:p>
                  </a:txBody>
                  <a:tcPr marT="9375" marB="9375" marR="9375" marL="9375" anchor="b"/>
                </a:tc>
              </a:tr>
            </a:tbl>
          </a:graphicData>
        </a:graphic>
      </p:graphicFrame>
      <p:sp>
        <p:nvSpPr>
          <p:cNvPr id="210" name="Google Shape;210;p11"/>
          <p:cNvSpPr txBox="1"/>
          <p:nvPr/>
        </p:nvSpPr>
        <p:spPr>
          <a:xfrm>
            <a:off x="2442850" y="4698750"/>
            <a:ext cx="430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2021-current, Vladimir Rodionov. Confidential.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209;p30" id="215" name="Google Shape;21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108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3"/>
          <p:cNvSpPr/>
          <p:nvPr/>
        </p:nvSpPr>
        <p:spPr>
          <a:xfrm>
            <a:off x="3477004" y="0"/>
            <a:ext cx="5666996" cy="51435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p13"/>
          <p:cNvSpPr/>
          <p:nvPr/>
        </p:nvSpPr>
        <p:spPr>
          <a:xfrm>
            <a:off x="0" y="0"/>
            <a:ext cx="3477006" cy="51435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rotWithShape="0" dist="381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Google Shape;212;p30" id="218" name="Google Shape;218;p13"/>
          <p:cNvPicPr preferRelativeResize="0"/>
          <p:nvPr/>
        </p:nvPicPr>
        <p:blipFill rotWithShape="1">
          <a:blip r:embed="rId4">
            <a:alphaModFix/>
          </a:blip>
          <a:srcRect b="0" l="0" r="61974" t="0"/>
          <a:stretch/>
        </p:blipFill>
        <p:spPr>
          <a:xfrm>
            <a:off x="-2" y="3281362"/>
            <a:ext cx="3477009" cy="186214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3"/>
          <p:cNvSpPr txBox="1"/>
          <p:nvPr>
            <p:ph type="title"/>
          </p:nvPr>
        </p:nvSpPr>
        <p:spPr>
          <a:xfrm>
            <a:off x="499441" y="740463"/>
            <a:ext cx="2661202" cy="3523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entury Gothic"/>
              <a:buNone/>
            </a:pPr>
            <a:r>
              <a:rPr lang="en-US" sz="2700"/>
              <a:t>BUSINESS MODEL</a:t>
            </a:r>
            <a:endParaRPr/>
          </a:p>
        </p:txBody>
      </p:sp>
      <p:sp>
        <p:nvSpPr>
          <p:cNvPr id="220" name="Google Shape;220;p13"/>
          <p:cNvSpPr txBox="1"/>
          <p:nvPr>
            <p:ph idx="1" type="body"/>
          </p:nvPr>
        </p:nvSpPr>
        <p:spPr>
          <a:xfrm>
            <a:off x="3805285" y="619398"/>
            <a:ext cx="4525054" cy="3904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-223520" lvl="0" marL="4343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Provide Carrot as a Service (with full Redis compatibility 6.x onwards) for all major clouds: AWS, Azure, Google, Oracle, IBM.</a:t>
            </a:r>
            <a:endParaRPr/>
          </a:p>
          <a:p>
            <a:pPr indent="-223520" lvl="0" marL="4343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Carrot SaaS will be protected with a server-side license, which won’t allow cloud behemoths to compete by providing their own version of Carrot -as-a-Service.</a:t>
            </a:r>
            <a:endParaRPr/>
          </a:p>
          <a:p>
            <a:pPr indent="-223520" lvl="0" marL="4343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Carrot has significant advantage over Redis (several Redis servers can be replaced by one Carrot server to hold the same data set) - </a:t>
            </a:r>
            <a:r>
              <a:rPr b="1" lang="en-US"/>
              <a:t>this is going to be our major selling point</a:t>
            </a:r>
            <a:r>
              <a:rPr lang="en-US" sz="1300"/>
              <a:t>.</a:t>
            </a:r>
            <a:endParaRPr/>
          </a:p>
          <a:p>
            <a:pPr indent="-223520" lvl="0" marL="4343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We will go after large customers such as Twitter, who has huge farms of Redis in their own data centers [11].  This is from 2014, but at that time Twitter Redis cluster was over 10K servers with 100TB+ data</a:t>
            </a:r>
            <a:endParaRPr/>
          </a:p>
          <a:p>
            <a:pPr indent="-223520" lvl="0" marL="4343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In a first phase of business expansion we will focus on SaaS and big customers.</a:t>
            </a:r>
            <a:endParaRPr/>
          </a:p>
        </p:txBody>
      </p:sp>
      <p:sp>
        <p:nvSpPr>
          <p:cNvPr id="221" name="Google Shape;221;p13"/>
          <p:cNvSpPr txBox="1"/>
          <p:nvPr/>
        </p:nvSpPr>
        <p:spPr>
          <a:xfrm>
            <a:off x="2442850" y="4698750"/>
            <a:ext cx="430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2021-current, Vladimir Rodionov. Confidential.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219;p31" id="226" name="Google Shape;2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1088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4"/>
          <p:cNvSpPr/>
          <p:nvPr/>
        </p:nvSpPr>
        <p:spPr>
          <a:xfrm>
            <a:off x="3477004" y="0"/>
            <a:ext cx="5666996" cy="51435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Google Shape;228;p14"/>
          <p:cNvSpPr/>
          <p:nvPr/>
        </p:nvSpPr>
        <p:spPr>
          <a:xfrm>
            <a:off x="0" y="0"/>
            <a:ext cx="3477006" cy="51435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rotWithShape="0" dist="381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Google Shape;222;p31" id="229" name="Google Shape;229;p14"/>
          <p:cNvPicPr preferRelativeResize="0"/>
          <p:nvPr/>
        </p:nvPicPr>
        <p:blipFill rotWithShape="1">
          <a:blip r:embed="rId4">
            <a:alphaModFix/>
          </a:blip>
          <a:srcRect b="0" l="0" r="61974" t="0"/>
          <a:stretch/>
        </p:blipFill>
        <p:spPr>
          <a:xfrm>
            <a:off x="-2" y="3281362"/>
            <a:ext cx="3477009" cy="18621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4"/>
          <p:cNvSpPr txBox="1"/>
          <p:nvPr>
            <p:ph type="title"/>
          </p:nvPr>
        </p:nvSpPr>
        <p:spPr>
          <a:xfrm>
            <a:off x="499441" y="740463"/>
            <a:ext cx="2661202" cy="3523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entury Gothic"/>
              <a:buNone/>
            </a:pPr>
            <a:r>
              <a:rPr lang="en-US" sz="2700"/>
              <a:t>LICENSING</a:t>
            </a:r>
            <a:endParaRPr/>
          </a:p>
        </p:txBody>
      </p:sp>
      <p:sp>
        <p:nvSpPr>
          <p:cNvPr id="231" name="Google Shape;231;p14"/>
          <p:cNvSpPr txBox="1"/>
          <p:nvPr>
            <p:ph idx="1" type="body"/>
          </p:nvPr>
        </p:nvSpPr>
        <p:spPr>
          <a:xfrm>
            <a:off x="3793368" y="740463"/>
            <a:ext cx="4316963" cy="3523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-224026" lvl="0" marL="44805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Permissive, but not fully open source</a:t>
            </a:r>
            <a:endParaRPr/>
          </a:p>
          <a:p>
            <a:pPr indent="-224026" lvl="0" marL="44805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Open Source license does not allow to build successful sustainable business or at least make it much harder [13]</a:t>
            </a:r>
            <a:endParaRPr/>
          </a:p>
          <a:p>
            <a:pPr indent="-224026" lvl="0" marL="44805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Restrictions on usage Carrot to provide paid service to other customers</a:t>
            </a:r>
            <a:endParaRPr/>
          </a:p>
          <a:p>
            <a:pPr indent="-224026" lvl="0" marL="44805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Restrictions on usage Carrot - core to develop products which can compete with Carrot’s own product line (in memory data store, caching engine, search engines). As an example - Redis Available Source License</a:t>
            </a:r>
            <a:endParaRPr/>
          </a:p>
          <a:p>
            <a:pPr indent="-224026" lvl="0" marL="44805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We will evaluate MongoDB, Confluent, Elastic and new Redis module licensing to come up with our own licensing terms. </a:t>
            </a:r>
            <a:endParaRPr/>
          </a:p>
          <a:p>
            <a:pPr indent="-224026" lvl="0" marL="44805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The Goal - protect intellectual property from a cloud providers in a first turn.</a:t>
            </a:r>
            <a:endParaRPr/>
          </a:p>
        </p:txBody>
      </p:sp>
      <p:sp>
        <p:nvSpPr>
          <p:cNvPr id="232" name="Google Shape;232;p14"/>
          <p:cNvSpPr txBox="1"/>
          <p:nvPr/>
        </p:nvSpPr>
        <p:spPr>
          <a:xfrm>
            <a:off x="2442850" y="4698750"/>
            <a:ext cx="430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2021-current, Vladimir Rodionov. Confidential.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229;p32" id="237" name="Google Shape;23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1088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5"/>
          <p:cNvSpPr/>
          <p:nvPr/>
        </p:nvSpPr>
        <p:spPr>
          <a:xfrm>
            <a:off x="3477004" y="0"/>
            <a:ext cx="5667002" cy="51435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p15"/>
          <p:cNvSpPr/>
          <p:nvPr/>
        </p:nvSpPr>
        <p:spPr>
          <a:xfrm>
            <a:off x="-1" y="0"/>
            <a:ext cx="3477002" cy="51435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rotWithShape="0" dist="381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Google Shape;232;p32" id="240" name="Google Shape;240;p15"/>
          <p:cNvPicPr preferRelativeResize="0"/>
          <p:nvPr/>
        </p:nvPicPr>
        <p:blipFill rotWithShape="1">
          <a:blip r:embed="rId4">
            <a:alphaModFix/>
          </a:blip>
          <a:srcRect b="0" l="0" r="61974" t="0"/>
          <a:stretch/>
        </p:blipFill>
        <p:spPr>
          <a:xfrm>
            <a:off x="-1" y="3281362"/>
            <a:ext cx="3477010" cy="186214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5"/>
          <p:cNvSpPr txBox="1"/>
          <p:nvPr>
            <p:ph type="title"/>
          </p:nvPr>
        </p:nvSpPr>
        <p:spPr>
          <a:xfrm>
            <a:off x="499440" y="740464"/>
            <a:ext cx="2661301" cy="3523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entury Gothic"/>
              <a:buNone/>
            </a:pPr>
            <a:r>
              <a:rPr lang="en-US" sz="2700"/>
              <a:t>PROJECT STATE</a:t>
            </a:r>
            <a:endParaRPr/>
          </a:p>
        </p:txBody>
      </p:sp>
      <p:sp>
        <p:nvSpPr>
          <p:cNvPr id="242" name="Google Shape;242;p15"/>
          <p:cNvSpPr txBox="1"/>
          <p:nvPr>
            <p:ph idx="1" type="body"/>
          </p:nvPr>
        </p:nvSpPr>
        <p:spPr>
          <a:xfrm>
            <a:off x="3793368" y="740464"/>
            <a:ext cx="4317001" cy="3523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-224026" lvl="0" marL="44805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Release 0.1 (MVP) is done on Sept 3rd 2021</a:t>
            </a:r>
            <a:endParaRPr sz="1200"/>
          </a:p>
          <a:p>
            <a:pPr indent="-228724" lvl="0" marL="44805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In memory data store engine is done</a:t>
            </a:r>
            <a:endParaRPr sz="1200"/>
          </a:p>
          <a:p>
            <a:pPr indent="-228724" lvl="0" marL="44805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Network server is done.</a:t>
            </a:r>
            <a:endParaRPr sz="1200"/>
          </a:p>
          <a:p>
            <a:pPr indent="-228723" lvl="0" marL="44805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Tested with Redis clients and redis-cli </a:t>
            </a:r>
            <a:endParaRPr sz="1200"/>
          </a:p>
          <a:p>
            <a:pPr indent="-228723" lvl="0" marL="44805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Over 106 Redis commands (Sets, Lists, Strings, Hashes, ZSets) are complete (out of approximately 240 commands in Redis 6.x). </a:t>
            </a:r>
            <a:endParaRPr/>
          </a:p>
          <a:p>
            <a:pPr indent="-228723" lvl="0" marL="44805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90</a:t>
            </a:r>
            <a:r>
              <a:rPr lang="en-US" sz="1200"/>
              <a:t>K LOC (Java, C)</a:t>
            </a:r>
            <a:endParaRPr/>
          </a:p>
          <a:p>
            <a:pPr indent="-228723" lvl="0" marL="44805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Looking for financing to hire developers and testers to finish first release in 9-12 month timeframe. </a:t>
            </a:r>
            <a:endParaRPr/>
          </a:p>
        </p:txBody>
      </p:sp>
      <p:sp>
        <p:nvSpPr>
          <p:cNvPr id="243" name="Google Shape;243;p15"/>
          <p:cNvSpPr txBox="1"/>
          <p:nvPr/>
        </p:nvSpPr>
        <p:spPr>
          <a:xfrm>
            <a:off x="2442850" y="4698750"/>
            <a:ext cx="430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2021-current, Vladimir Rodionov. Confidential.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239;p33" id="248" name="Google Shape;24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1088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6"/>
          <p:cNvSpPr/>
          <p:nvPr/>
        </p:nvSpPr>
        <p:spPr>
          <a:xfrm>
            <a:off x="3477004" y="0"/>
            <a:ext cx="5666996" cy="51435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16"/>
          <p:cNvSpPr/>
          <p:nvPr/>
        </p:nvSpPr>
        <p:spPr>
          <a:xfrm>
            <a:off x="0" y="0"/>
            <a:ext cx="3477006" cy="51435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rotWithShape="0" dist="381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Google Shape;242;p33" id="251" name="Google Shape;251;p16"/>
          <p:cNvPicPr preferRelativeResize="0"/>
          <p:nvPr/>
        </p:nvPicPr>
        <p:blipFill rotWithShape="1">
          <a:blip r:embed="rId4">
            <a:alphaModFix/>
          </a:blip>
          <a:srcRect b="0" l="0" r="61974" t="0"/>
          <a:stretch/>
        </p:blipFill>
        <p:spPr>
          <a:xfrm>
            <a:off x="-2" y="3281362"/>
            <a:ext cx="3477009" cy="186214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6"/>
          <p:cNvSpPr txBox="1"/>
          <p:nvPr>
            <p:ph type="title"/>
          </p:nvPr>
        </p:nvSpPr>
        <p:spPr>
          <a:xfrm>
            <a:off x="593613" y="749009"/>
            <a:ext cx="2661202" cy="3523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entury Gothic"/>
              <a:buNone/>
            </a:pPr>
            <a:r>
              <a:rPr lang="en-US" sz="2700"/>
              <a:t>WHY CARROT? </a:t>
            </a:r>
            <a:endParaRPr/>
          </a:p>
        </p:txBody>
      </p:sp>
      <p:sp>
        <p:nvSpPr>
          <p:cNvPr id="253" name="Google Shape;253;p16"/>
          <p:cNvSpPr txBox="1"/>
          <p:nvPr>
            <p:ph idx="1" type="body"/>
          </p:nvPr>
        </p:nvSpPr>
        <p:spPr>
          <a:xfrm>
            <a:off x="3921929" y="612879"/>
            <a:ext cx="4316964" cy="40455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Saves money to customers (up to 5-8x times) with its optimized memory engine.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More vertically scalable than Redis. Redis recommended data size is 20GB [14][15]. Carrot can easily handle 100’s of GBs in RAM, even TB - provides better utilization of a high-end server boxes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Carrot is able to save/load data with a speed in excess of multiple GB/s and saturate IO system.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Better manageability than Redis: 1 Carrot server per box or 1 Redis server per CPU core.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Carrot provides additional API such as B+tree to support use cases that are not even possible with Redis. Implementing B+ tree data structure with a good memory footprint and locality in Redis is not even on a roadmap.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Why call it Carrot? Redis in Russian is radish, and carrot is also a vegetable :) </a:t>
            </a:r>
            <a:endParaRPr/>
          </a:p>
        </p:txBody>
      </p:sp>
      <p:sp>
        <p:nvSpPr>
          <p:cNvPr id="254" name="Google Shape;254;p16"/>
          <p:cNvSpPr txBox="1"/>
          <p:nvPr/>
        </p:nvSpPr>
        <p:spPr>
          <a:xfrm>
            <a:off x="2442850" y="4698750"/>
            <a:ext cx="430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2021-current, Vladimir Rodionov. Confidential.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239;p33" id="259" name="Google Shape;25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108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7"/>
          <p:cNvSpPr/>
          <p:nvPr/>
        </p:nvSpPr>
        <p:spPr>
          <a:xfrm>
            <a:off x="3477004" y="0"/>
            <a:ext cx="5666996" cy="51435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Google Shape;261;p17"/>
          <p:cNvSpPr/>
          <p:nvPr/>
        </p:nvSpPr>
        <p:spPr>
          <a:xfrm>
            <a:off x="0" y="0"/>
            <a:ext cx="3477006" cy="51435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rotWithShape="0" dist="381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Google Shape;242;p33" id="262" name="Google Shape;262;p17"/>
          <p:cNvPicPr preferRelativeResize="0"/>
          <p:nvPr/>
        </p:nvPicPr>
        <p:blipFill rotWithShape="1">
          <a:blip r:embed="rId4">
            <a:alphaModFix/>
          </a:blip>
          <a:srcRect b="0" l="0" r="61974" t="0"/>
          <a:stretch/>
        </p:blipFill>
        <p:spPr>
          <a:xfrm>
            <a:off x="-2" y="3281362"/>
            <a:ext cx="3477009" cy="186214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7"/>
          <p:cNvSpPr txBox="1"/>
          <p:nvPr>
            <p:ph type="title"/>
          </p:nvPr>
        </p:nvSpPr>
        <p:spPr>
          <a:xfrm>
            <a:off x="593613" y="749009"/>
            <a:ext cx="2661202" cy="3523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entury Gothic"/>
              <a:buNone/>
            </a:pPr>
            <a:r>
              <a:rPr lang="en-US" sz="2700"/>
              <a:t>The Ask </a:t>
            </a:r>
            <a:endParaRPr/>
          </a:p>
        </p:txBody>
      </p:sp>
      <p:sp>
        <p:nvSpPr>
          <p:cNvPr id="264" name="Google Shape;264;p17"/>
          <p:cNvSpPr txBox="1"/>
          <p:nvPr>
            <p:ph idx="1" type="body"/>
          </p:nvPr>
        </p:nvSpPr>
        <p:spPr>
          <a:xfrm>
            <a:off x="3921929" y="612879"/>
            <a:ext cx="4316964" cy="40455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I</a:t>
            </a:r>
            <a:r>
              <a:rPr lang="en-US" sz="1300"/>
              <a:t> am seeking for 5-7M seed financing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I</a:t>
            </a:r>
            <a:r>
              <a:rPr lang="en-US" sz="1300"/>
              <a:t> believe this round of financing will last approximately 15-18 months.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With this round of financing we will:</a:t>
            </a:r>
            <a:endParaRPr/>
          </a:p>
          <a:p>
            <a:pPr indent="-228600" lvl="1" marL="812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Ramp up hiring</a:t>
            </a:r>
            <a:endParaRPr/>
          </a:p>
          <a:p>
            <a:pPr indent="-228600" lvl="1" marL="812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Finish first GA version of a Carrot server with full Redis 6.x compatibility (6-8 months).</a:t>
            </a:r>
            <a:endParaRPr/>
          </a:p>
          <a:p>
            <a:pPr indent="-228600" lvl="1" marL="812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Implement Carrot - Redis as a Service for AWS with all features (autoscaling, high availability, backup) - 12-15 months.</a:t>
            </a:r>
            <a:endParaRPr/>
          </a:p>
          <a:p>
            <a:pPr indent="-228600" lvl="1" marL="812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Ramp up technology to add new features</a:t>
            </a:r>
            <a:endParaRPr/>
          </a:p>
          <a:p>
            <a:pPr indent="-228600" lvl="1" marL="812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Commence broader marketing.</a:t>
            </a:r>
            <a:endParaRPr/>
          </a:p>
          <a:p>
            <a:pPr indent="-228600" lvl="1" marL="812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Acquire first customers.</a:t>
            </a:r>
            <a:endParaRPr/>
          </a:p>
        </p:txBody>
      </p:sp>
      <p:sp>
        <p:nvSpPr>
          <p:cNvPr id="265" name="Google Shape;265;p17"/>
          <p:cNvSpPr txBox="1"/>
          <p:nvPr/>
        </p:nvSpPr>
        <p:spPr>
          <a:xfrm>
            <a:off x="2442850" y="4698750"/>
            <a:ext cx="430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2021-current, Vladimir Rodionov. Confidential.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50000">
              <a:srgbClr val="2A2A2A"/>
            </a:gs>
            <a:gs pos="100000">
              <a:srgbClr val="000000"/>
            </a:gs>
          </a:gsLst>
          <a:lin ang="5400000" scaled="0"/>
        </a:gra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249;p34" id="270" name="Google Shape;27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1088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8"/>
          <p:cNvSpPr txBox="1"/>
          <p:nvPr>
            <p:ph type="title"/>
          </p:nvPr>
        </p:nvSpPr>
        <p:spPr>
          <a:xfrm>
            <a:off x="512706" y="573279"/>
            <a:ext cx="2380267" cy="3912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</a:pPr>
            <a:r>
              <a:rPr lang="en-US" sz="2800"/>
              <a:t>REFERENCES</a:t>
            </a:r>
            <a:endParaRPr/>
          </a:p>
        </p:txBody>
      </p:sp>
      <p:cxnSp>
        <p:nvCxnSpPr>
          <p:cNvPr id="272" name="Google Shape;272;p18"/>
          <p:cNvCxnSpPr/>
          <p:nvPr/>
        </p:nvCxnSpPr>
        <p:spPr>
          <a:xfrm flipH="1">
            <a:off x="3095395" y="1442671"/>
            <a:ext cx="3" cy="2263143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3" name="Google Shape;273;p18"/>
          <p:cNvSpPr txBox="1"/>
          <p:nvPr>
            <p:ph idx="1" type="body"/>
          </p:nvPr>
        </p:nvSpPr>
        <p:spPr>
          <a:xfrm>
            <a:off x="3277603" y="339074"/>
            <a:ext cx="5314952" cy="43804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-224472" lvl="0" marL="48339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AutoNum type="arabicPeriod"/>
            </a:pPr>
            <a:r>
              <a:rPr lang="en-US" sz="1300"/>
              <a:t>DB-Engines ranking – </a:t>
            </a:r>
            <a:r>
              <a:rPr lang="en-US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/>
          </a:p>
          <a:p>
            <a:pPr indent="-224472" lvl="0" marL="483393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entury Gothic"/>
              <a:buAutoNum type="arabicPeriod"/>
            </a:pPr>
            <a:r>
              <a:rPr lang="en-US" sz="1300"/>
              <a:t>Redis becomes the most popular database on AWS - </a:t>
            </a:r>
            <a:r>
              <a:rPr lang="en-US" u="sng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/>
          </a:p>
          <a:p>
            <a:pPr indent="-224472" lvl="0" marL="483392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entury Gothic"/>
              <a:buAutoNum type="arabicPeriod"/>
            </a:pPr>
            <a:r>
              <a:rPr lang="en-US" sz="1300"/>
              <a:t>Companies using Amazon ElastiCache   - </a:t>
            </a:r>
            <a:r>
              <a:rPr lang="en-US" u="sng">
                <a:solidFill>
                  <a:srgbClr val="0000FF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/>
          </a:p>
          <a:p>
            <a:pPr indent="-224472" lvl="0" marL="483392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entury Gothic"/>
              <a:buAutoNum type="arabicPeriod"/>
            </a:pPr>
            <a:r>
              <a:rPr lang="en-US" sz="1300"/>
              <a:t>Reuters</a:t>
            </a:r>
            <a:r>
              <a:rPr lang="en-US" sz="1300"/>
              <a:t> -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link</a:t>
            </a:r>
            <a:endParaRPr/>
          </a:p>
          <a:p>
            <a:pPr indent="-224472" lvl="0" marL="495142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entury Gothic"/>
              <a:buAutoNum type="arabicPeriod"/>
            </a:pPr>
            <a:r>
              <a:rPr lang="en-US" sz="1300"/>
              <a:t>Companies using Azure Redis for Cache - </a:t>
            </a:r>
            <a:r>
              <a:rPr lang="en-US" u="sng">
                <a:solidFill>
                  <a:srgbClr val="0000FF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/>
          </a:p>
          <a:p>
            <a:pPr indent="-224472" lvl="0" marL="495142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entury Gothic"/>
              <a:buAutoNum type="arabicPeriod"/>
            </a:pPr>
            <a:r>
              <a:rPr lang="en-US" sz="1300"/>
              <a:t>Redis 10x more memory usage than data - </a:t>
            </a:r>
            <a:r>
              <a:rPr lang="en-US" u="sng">
                <a:solidFill>
                  <a:srgbClr val="0000FF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/>
          </a:p>
          <a:p>
            <a:pPr indent="-224472" lvl="0" marL="495142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entury Gothic"/>
              <a:buAutoNum type="arabicPeriod"/>
            </a:pPr>
            <a:r>
              <a:rPr lang="en-US" sz="1300"/>
              <a:t>Understanding top 5 Redis performance metrics - </a:t>
            </a:r>
            <a:r>
              <a:rPr lang="en-US" u="sng">
                <a:solidFill>
                  <a:srgbClr val="0000FF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/>
          </a:p>
          <a:p>
            <a:pPr indent="-224472" lvl="0" marL="495142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entury Gothic"/>
              <a:buAutoNum type="arabicPeriod"/>
            </a:pPr>
            <a:r>
              <a:rPr lang="en-US" sz="1300"/>
              <a:t>ElastiCache Redis Node-Type specific parameters - </a:t>
            </a:r>
            <a:r>
              <a:rPr lang="en-US" u="sng">
                <a:solidFill>
                  <a:srgbClr val="0000FF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n-US" sz="1300"/>
              <a:t> </a:t>
            </a:r>
            <a:endParaRPr/>
          </a:p>
          <a:p>
            <a:pPr indent="-224472" lvl="0" marL="495142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entury Gothic"/>
              <a:buAutoNum type="arabicPeriod"/>
            </a:pPr>
            <a:r>
              <a:rPr lang="en-US" sz="1300"/>
              <a:t>Total Redis users according to </a:t>
            </a:r>
            <a:r>
              <a:rPr lang="en-US" u="sng">
                <a:solidFill>
                  <a:srgbClr val="0000FF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hgdata.com</a:t>
            </a:r>
            <a:r>
              <a:rPr lang="en-US" sz="1300"/>
              <a:t> - </a:t>
            </a:r>
            <a:r>
              <a:rPr lang="en-US" u="sng">
                <a:solidFill>
                  <a:srgbClr val="0000FF"/>
                </a:solid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/>
          </a:p>
          <a:p>
            <a:pPr indent="-224472" lvl="0" marL="495142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entury Gothic"/>
              <a:buAutoNum type="arabicPeriod"/>
            </a:pPr>
            <a:r>
              <a:rPr lang="en-US" sz="1300"/>
              <a:t>Total ElasticSearch users according to hgdata.com - </a:t>
            </a:r>
            <a:r>
              <a:rPr lang="en-US" u="sng">
                <a:solidFill>
                  <a:srgbClr val="0000FF"/>
                </a:solid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/>
          </a:p>
          <a:p>
            <a:pPr indent="-224472" lvl="0" marL="495142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entury Gothic"/>
              <a:buAutoNum type="arabicPeriod"/>
            </a:pPr>
            <a:r>
              <a:rPr lang="en-US" sz="1300"/>
              <a:t>How Twitter uses Redis  - </a:t>
            </a:r>
            <a:r>
              <a:rPr lang="en-US" u="sng">
                <a:solidFill>
                  <a:srgbClr val="0000FF"/>
                </a:solid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/>
          </a:p>
          <a:p>
            <a:pPr indent="-224472" lvl="0" marL="495142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entury Gothic"/>
              <a:buAutoNum type="arabicPeriod"/>
            </a:pPr>
            <a:r>
              <a:rPr lang="en-US" sz="1300"/>
              <a:t>Carrot vs Redis 6.0.10 memory usage tests results - </a:t>
            </a:r>
            <a:r>
              <a:rPr lang="en-US" u="sng">
                <a:solidFill>
                  <a:srgbClr val="0000FF"/>
                </a:solid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/>
          </a:p>
          <a:p>
            <a:pPr indent="-224472" lvl="0" marL="495142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entury Gothic"/>
              <a:buAutoNum type="arabicPeriod"/>
            </a:pPr>
            <a:r>
              <a:rPr lang="en-US" sz="1300"/>
              <a:t>Seven Open Source companies thought ...-</a:t>
            </a:r>
            <a:r>
              <a:rPr lang="en-US" u="sng">
                <a:solidFill>
                  <a:srgbClr val="0000FF"/>
                </a:solidFill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/>
          </a:p>
          <a:p>
            <a:pPr indent="-224472" lvl="0" marL="495142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entury Gothic"/>
              <a:buAutoNum type="arabicPeriod"/>
            </a:pPr>
            <a:r>
              <a:rPr lang="en-US" sz="1300"/>
              <a:t>Redis BGSAVE troubleshoot - </a:t>
            </a:r>
            <a:r>
              <a:rPr lang="en-US" u="sng">
                <a:solidFill>
                  <a:srgbClr val="0000FF"/>
                </a:solidFill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n-US" sz="1300"/>
              <a:t> </a:t>
            </a:r>
            <a:endParaRPr/>
          </a:p>
          <a:p>
            <a:pPr indent="-224472" lvl="0" marL="495142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entury Gothic"/>
              <a:buAutoNum type="arabicPeriod"/>
            </a:pPr>
            <a:r>
              <a:rPr lang="en-US" sz="1300"/>
              <a:t>Persisting to disks with snapshots - </a:t>
            </a:r>
            <a:r>
              <a:rPr lang="en-US" u="sng">
                <a:solidFill>
                  <a:srgbClr val="0000FF"/>
                </a:solidFill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/>
          </a:p>
          <a:p>
            <a:pPr indent="-224472" lvl="0" marL="495142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entury Gothic"/>
              <a:buAutoNum type="arabicPeriod"/>
            </a:pPr>
            <a:r>
              <a:rPr lang="en-US" sz="1300"/>
              <a:t>Redis Book test results - </a:t>
            </a:r>
            <a:r>
              <a:rPr lang="en-US" u="sng">
                <a:solidFill>
                  <a:srgbClr val="0000FF"/>
                </a:solidFill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/>
          </a:p>
        </p:txBody>
      </p:sp>
      <p:sp>
        <p:nvSpPr>
          <p:cNvPr id="274" name="Google Shape;274;p18"/>
          <p:cNvSpPr txBox="1"/>
          <p:nvPr/>
        </p:nvSpPr>
        <p:spPr>
          <a:xfrm>
            <a:off x="2442850" y="4698750"/>
            <a:ext cx="430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2021-current, Vladimir Rodionov. Confidential.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50000">
              <a:srgbClr val="2A2A2A"/>
            </a:gs>
            <a:gs pos="100000">
              <a:srgbClr val="000000"/>
            </a:gs>
          </a:gsLst>
          <a:lin ang="5400000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14;p20" id="115" name="Google Shape;1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108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"/>
          <p:cNvSpPr txBox="1"/>
          <p:nvPr>
            <p:ph type="title"/>
          </p:nvPr>
        </p:nvSpPr>
        <p:spPr>
          <a:xfrm>
            <a:off x="512706" y="573279"/>
            <a:ext cx="2380267" cy="3912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Century Gothic"/>
              <a:buNone/>
            </a:pPr>
            <a:r>
              <a:rPr lang="en-US" sz="3700"/>
              <a:t>AGENDA</a:t>
            </a:r>
            <a:endParaRPr/>
          </a:p>
        </p:txBody>
      </p:sp>
      <p:cxnSp>
        <p:nvCxnSpPr>
          <p:cNvPr id="117" name="Google Shape;117;p2"/>
          <p:cNvCxnSpPr/>
          <p:nvPr/>
        </p:nvCxnSpPr>
        <p:spPr>
          <a:xfrm flipH="1">
            <a:off x="3095395" y="1442671"/>
            <a:ext cx="3" cy="2263143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2"/>
          <p:cNvSpPr txBox="1"/>
          <p:nvPr>
            <p:ph idx="1" type="body"/>
          </p:nvPr>
        </p:nvSpPr>
        <p:spPr>
          <a:xfrm>
            <a:off x="3277603" y="573279"/>
            <a:ext cx="5314952" cy="3912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About team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Redis?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Redis Market overview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Redis limitations 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Here comes the Carrot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Carrot vs Redis 6.0.10 test results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TAM (estimate)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model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Licensing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state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Why Carrot? 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The Ask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b="0" i="0" lang="en-US" sz="1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References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2442850" y="4698750"/>
            <a:ext cx="430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2021-current, Vladimir Rodionov. Confidential.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23;p21" id="124" name="Google Shape;1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108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"/>
          <p:cNvSpPr/>
          <p:nvPr/>
        </p:nvSpPr>
        <p:spPr>
          <a:xfrm>
            <a:off x="3477004" y="0"/>
            <a:ext cx="5666996" cy="51435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0" y="0"/>
            <a:ext cx="3477006" cy="51435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rotWithShape="0" dist="381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Google Shape;126;p21" id="127" name="Google Shape;127;p3"/>
          <p:cNvPicPr preferRelativeResize="0"/>
          <p:nvPr/>
        </p:nvPicPr>
        <p:blipFill rotWithShape="1">
          <a:blip r:embed="rId4">
            <a:alphaModFix/>
          </a:blip>
          <a:srcRect b="0" l="0" r="61974" t="0"/>
          <a:stretch/>
        </p:blipFill>
        <p:spPr>
          <a:xfrm>
            <a:off x="-2" y="3281362"/>
            <a:ext cx="3477009" cy="186214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 txBox="1"/>
          <p:nvPr>
            <p:ph type="title"/>
          </p:nvPr>
        </p:nvSpPr>
        <p:spPr>
          <a:xfrm>
            <a:off x="499441" y="740463"/>
            <a:ext cx="2661202" cy="3523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entury Gothic"/>
              <a:buNone/>
            </a:pPr>
            <a:r>
              <a:rPr lang="en-US" sz="2700"/>
              <a:t>ABOUT TEAM</a:t>
            </a:r>
            <a:endParaRPr/>
          </a:p>
        </p:txBody>
      </p:sp>
      <p:sp>
        <p:nvSpPr>
          <p:cNvPr id="129" name="Google Shape;129;p3"/>
          <p:cNvSpPr txBox="1"/>
          <p:nvPr>
            <p:ph idx="1" type="body"/>
          </p:nvPr>
        </p:nvSpPr>
        <p:spPr>
          <a:xfrm>
            <a:off x="3793368" y="659958"/>
            <a:ext cx="4682724" cy="3603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-133348" lvl="0" marL="1333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Vladimir Rodionov - Big Data/Hadoop   developer and advocate, Apache Committer, long-term Apache HBase developer and contributor, former Staff Software Engineer @Cloudera and @Hortonworks. Founder of bigbase.org. I have been working on in-memory data store engines and caching solutions for several years (as a side projects). </a:t>
            </a:r>
            <a:endParaRPr/>
          </a:p>
          <a:p>
            <a:pPr indent="-8255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E-mail: </a:t>
            </a:r>
            <a:r>
              <a:rPr lang="en-US" sz="1600" u="sng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vladrodionov@gmail.com</a:t>
            </a:r>
            <a:endParaRPr/>
          </a:p>
          <a:p>
            <a:pPr indent="-8255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LinkedIn: https://www.linkedin.com/in/vladrodionov/</a:t>
            </a:r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2442850" y="4698750"/>
            <a:ext cx="430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2021-current, Vladimir Rodionov. Confidential.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33;p22" id="135" name="Google Shape;1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108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/>
          <p:nvPr/>
        </p:nvSpPr>
        <p:spPr>
          <a:xfrm>
            <a:off x="3477004" y="0"/>
            <a:ext cx="5666996" cy="51435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0" y="0"/>
            <a:ext cx="3477006" cy="51435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rotWithShape="0" dist="381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Google Shape;136;p22" id="138" name="Google Shape;138;p4"/>
          <p:cNvPicPr preferRelativeResize="0"/>
          <p:nvPr/>
        </p:nvPicPr>
        <p:blipFill rotWithShape="1">
          <a:blip r:embed="rId4">
            <a:alphaModFix/>
          </a:blip>
          <a:srcRect b="0" l="0" r="61974" t="0"/>
          <a:stretch/>
        </p:blipFill>
        <p:spPr>
          <a:xfrm>
            <a:off x="-2" y="3281362"/>
            <a:ext cx="3477009" cy="186214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 txBox="1"/>
          <p:nvPr>
            <p:ph type="title"/>
          </p:nvPr>
        </p:nvSpPr>
        <p:spPr>
          <a:xfrm>
            <a:off x="-469179" y="740463"/>
            <a:ext cx="3788006" cy="3523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entury Gothic"/>
              <a:buNone/>
            </a:pPr>
            <a:r>
              <a:rPr lang="en-US" sz="2700"/>
              <a:t>WHAT IS REDIS?</a:t>
            </a:r>
            <a:endParaRPr/>
          </a:p>
        </p:txBody>
      </p:sp>
      <p:sp>
        <p:nvSpPr>
          <p:cNvPr id="140" name="Google Shape;140;p4"/>
          <p:cNvSpPr txBox="1"/>
          <p:nvPr>
            <p:ph idx="1" type="body"/>
          </p:nvPr>
        </p:nvSpPr>
        <p:spPr>
          <a:xfrm>
            <a:off x="3788002" y="962654"/>
            <a:ext cx="4316963" cy="3523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-228600" lvl="0" marL="419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In-memory data structure store, used as database, cache and message broker</a:t>
            </a:r>
            <a:endParaRPr/>
          </a:p>
          <a:p>
            <a:pPr indent="-228600" lvl="0" marL="419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Popular open-source project founded in 2009</a:t>
            </a:r>
            <a:endParaRPr/>
          </a:p>
          <a:p>
            <a:pPr indent="-228600" lvl="0" marL="419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#6 in the list of  a top DB engines according to DB-Engines ranking [1]</a:t>
            </a:r>
            <a:endParaRPr/>
          </a:p>
          <a:p>
            <a:pPr indent="-228600" lvl="0" marL="419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Created big market for real-time analytics</a:t>
            </a:r>
            <a:endParaRPr/>
          </a:p>
          <a:p>
            <a:pPr indent="-228600" lvl="0" marL="419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Redis as a Service is provided by all cloud providers (AWS - ElastiCache,    Google - MemoryStore, Microsoft Azure - Azure Cache for Redis, Oracle Cloud, IBM and even Alibaba offers ApsaraDB for Redis)</a:t>
            </a:r>
            <a:endParaRPr/>
          </a:p>
          <a:p>
            <a:pPr indent="-228600" lvl="0" marL="419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Highly popular, has a big community of users. </a:t>
            </a:r>
            <a:endParaRPr/>
          </a:p>
          <a:p>
            <a:pPr indent="-228600" lvl="0" marL="4191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Redis is the most popular database on Amazon AWS [2]</a:t>
            </a:r>
            <a:endParaRPr/>
          </a:p>
        </p:txBody>
      </p:sp>
      <p:sp>
        <p:nvSpPr>
          <p:cNvPr id="141" name="Google Shape;141;p4"/>
          <p:cNvSpPr txBox="1"/>
          <p:nvPr/>
        </p:nvSpPr>
        <p:spPr>
          <a:xfrm>
            <a:off x="2442850" y="4698750"/>
            <a:ext cx="430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2021-current, Vladimir Rodionov. Confidential.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43;p23" id="146" name="Google Shape;1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108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/>
          <p:nvPr/>
        </p:nvSpPr>
        <p:spPr>
          <a:xfrm>
            <a:off x="3477004" y="0"/>
            <a:ext cx="5666996" cy="51435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0" y="0"/>
            <a:ext cx="3477006" cy="51435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rotWithShape="0" dist="381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Google Shape;146;p23" id="149" name="Google Shape;149;p5"/>
          <p:cNvPicPr preferRelativeResize="0"/>
          <p:nvPr/>
        </p:nvPicPr>
        <p:blipFill rotWithShape="1">
          <a:blip r:embed="rId4">
            <a:alphaModFix/>
          </a:blip>
          <a:srcRect b="0" l="0" r="61974" t="0"/>
          <a:stretch/>
        </p:blipFill>
        <p:spPr>
          <a:xfrm>
            <a:off x="-2" y="3281362"/>
            <a:ext cx="3477009" cy="186214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5"/>
          <p:cNvSpPr txBox="1"/>
          <p:nvPr>
            <p:ph type="title"/>
          </p:nvPr>
        </p:nvSpPr>
        <p:spPr>
          <a:xfrm>
            <a:off x="499441" y="740463"/>
            <a:ext cx="2661202" cy="3523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entury Gothic"/>
              <a:buNone/>
            </a:pPr>
            <a:r>
              <a:rPr lang="en-US" sz="2700"/>
              <a:t>REDIS MARKET OVERVIEW</a:t>
            </a:r>
            <a:endParaRPr/>
          </a:p>
        </p:txBody>
      </p:sp>
      <p:sp>
        <p:nvSpPr>
          <p:cNvPr id="151" name="Google Shape;151;p5"/>
          <p:cNvSpPr txBox="1"/>
          <p:nvPr>
            <p:ph idx="1" type="body"/>
          </p:nvPr>
        </p:nvSpPr>
        <p:spPr>
          <a:xfrm>
            <a:off x="3793368" y="810037"/>
            <a:ext cx="4316963" cy="3523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-223520" lvl="0" marL="4343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RedisLabs is the company behind the project</a:t>
            </a:r>
            <a:endParaRPr/>
          </a:p>
          <a:p>
            <a:pPr indent="-223520" lvl="0" marL="4343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Recently valuated at $2B with new financing round [4]</a:t>
            </a:r>
            <a:endParaRPr/>
          </a:p>
          <a:p>
            <a:pPr indent="-223520" lvl="0" marL="4343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RedisLabs has over 8,000 paying customers.</a:t>
            </a:r>
            <a:endParaRPr/>
          </a:p>
          <a:p>
            <a:pPr indent="-223520" lvl="0" marL="4343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There are 5200+ companies using Redis-ElastiCache on AWS [3]</a:t>
            </a:r>
            <a:endParaRPr/>
          </a:p>
          <a:p>
            <a:pPr indent="-223520" lvl="0" marL="4343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Relatively low valuation is explained by a fierce competition with all cloud providers due to open source unrestricted license (BSD) of Redis.</a:t>
            </a:r>
            <a:endParaRPr/>
          </a:p>
          <a:p>
            <a:pPr indent="-223520" lvl="0" marL="4343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With a proper licensing must be on par with Elastic at least (#8 in DB engine popularity index, just behind Redis)</a:t>
            </a:r>
            <a:endParaRPr/>
          </a:p>
          <a:p>
            <a:pPr indent="-223520" lvl="0" marL="4343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Elastic market capitalization is $14.6B as of 09-10-2021 </a:t>
            </a:r>
            <a:endParaRPr/>
          </a:p>
          <a:p>
            <a:pPr indent="-223520" lvl="0" marL="4343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Between $2B and $14B is a huge gap, Carrot is going to fill it in :)</a:t>
            </a:r>
            <a:endParaRPr/>
          </a:p>
        </p:txBody>
      </p:sp>
      <p:sp>
        <p:nvSpPr>
          <p:cNvPr id="152" name="Google Shape;152;p5"/>
          <p:cNvSpPr txBox="1"/>
          <p:nvPr/>
        </p:nvSpPr>
        <p:spPr>
          <a:xfrm>
            <a:off x="2442850" y="4698750"/>
            <a:ext cx="430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2021-current, Vladimir Rodionov. Confidential.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53;p24" id="157" name="Google Shape;15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108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6"/>
          <p:cNvSpPr/>
          <p:nvPr/>
        </p:nvSpPr>
        <p:spPr>
          <a:xfrm>
            <a:off x="3477004" y="0"/>
            <a:ext cx="5666996" cy="51435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0" y="0"/>
            <a:ext cx="3477006" cy="51435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rotWithShape="0" dist="381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Google Shape;156;p24" id="160" name="Google Shape;160;p6"/>
          <p:cNvPicPr preferRelativeResize="0"/>
          <p:nvPr/>
        </p:nvPicPr>
        <p:blipFill rotWithShape="1">
          <a:blip r:embed="rId4">
            <a:alphaModFix/>
          </a:blip>
          <a:srcRect b="0" l="0" r="61974" t="0"/>
          <a:stretch/>
        </p:blipFill>
        <p:spPr>
          <a:xfrm>
            <a:off x="-2" y="3281362"/>
            <a:ext cx="3477009" cy="186214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6"/>
          <p:cNvSpPr txBox="1"/>
          <p:nvPr>
            <p:ph type="title"/>
          </p:nvPr>
        </p:nvSpPr>
        <p:spPr>
          <a:xfrm>
            <a:off x="499441" y="740463"/>
            <a:ext cx="2661202" cy="3523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entury Gothic"/>
              <a:buNone/>
            </a:pPr>
            <a:r>
              <a:rPr lang="en-US" sz="2700"/>
              <a:t>REDIS LIMITATIONS</a:t>
            </a:r>
            <a:endParaRPr/>
          </a:p>
        </p:txBody>
      </p:sp>
      <p:sp>
        <p:nvSpPr>
          <p:cNvPr id="162" name="Google Shape;162;p6"/>
          <p:cNvSpPr txBox="1"/>
          <p:nvPr>
            <p:ph idx="1" type="body"/>
          </p:nvPr>
        </p:nvSpPr>
        <p:spPr>
          <a:xfrm>
            <a:off x="3793368" y="392201"/>
            <a:ext cx="4571249" cy="4359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-219454" lvl="0" marL="43891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1248"/>
              <a:t>Redis engine has a HUGE overhead for small-medium sized data (up to 100s of bytes) [6]</a:t>
            </a:r>
            <a:endParaRPr/>
          </a:p>
          <a:p>
            <a:pPr indent="-219454" lvl="0" marL="43891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lang="en-US" sz="1248"/>
              <a:t>Server is </a:t>
            </a:r>
            <a:r>
              <a:rPr b="1" lang="en-US" sz="1536"/>
              <a:t>single threaded</a:t>
            </a:r>
            <a:r>
              <a:rPr lang="en-US" sz="1248"/>
              <a:t> (only 1 CPU core per server instance)</a:t>
            </a:r>
            <a:endParaRPr/>
          </a:p>
          <a:p>
            <a:pPr indent="-219454" lvl="0" marL="43891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lang="en-US" sz="1248"/>
              <a:t>Single threaded design results in a very inefficient data snapshot for backup implementation - via Unix fork() call.</a:t>
            </a:r>
            <a:endParaRPr/>
          </a:p>
          <a:p>
            <a:pPr indent="-219454" lvl="0" marL="43891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lang="en-US" sz="1248"/>
              <a:t>fork() in some case </a:t>
            </a:r>
            <a:r>
              <a:rPr b="1" lang="en-US" sz="1536"/>
              <a:t>requires up to 50% of RAM</a:t>
            </a:r>
            <a:r>
              <a:rPr lang="en-US" sz="1248"/>
              <a:t> (memory) to be available, this in turn limits Redis ability to use ALL server’s RAM. It is recommended to keep Redis memory below 50% of a server’s RAM [7]. </a:t>
            </a:r>
            <a:endParaRPr/>
          </a:p>
          <a:p>
            <a:pPr indent="-219454" lvl="0" marL="43891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lang="en-US" sz="1248"/>
              <a:t>AWS ElastiCache limits maximum available memory for Redis data at 75% of maxmemory. </a:t>
            </a:r>
            <a:r>
              <a:rPr b="1" lang="en-US" sz="1536"/>
              <a:t>Maxmemory</a:t>
            </a:r>
            <a:r>
              <a:rPr lang="en-US" sz="1248"/>
              <a:t> parameter for 16GB instance is 13GB, for example [8]. </a:t>
            </a:r>
            <a:r>
              <a:rPr b="1" lang="en-US" sz="1536"/>
              <a:t>So it leaves only 10GB for a data itself</a:t>
            </a:r>
            <a:r>
              <a:rPr lang="en-US" sz="1248"/>
              <a:t>.</a:t>
            </a:r>
            <a:endParaRPr/>
          </a:p>
          <a:p>
            <a:pPr indent="-219454" lvl="0" marL="438911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lang="en-US" sz="1248"/>
              <a:t>It is recommended to keep Redis Memory under 20GB due to all above limitations [14] - </a:t>
            </a:r>
            <a:r>
              <a:rPr b="1" lang="en-US" sz="1536"/>
              <a:t>poor vertical scalability.</a:t>
            </a:r>
            <a:endParaRPr/>
          </a:p>
        </p:txBody>
      </p:sp>
      <p:sp>
        <p:nvSpPr>
          <p:cNvPr id="163" name="Google Shape;163;p6"/>
          <p:cNvSpPr txBox="1"/>
          <p:nvPr/>
        </p:nvSpPr>
        <p:spPr>
          <a:xfrm>
            <a:off x="2442850" y="4698750"/>
            <a:ext cx="430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2021-current, Vladimir Rodionov. Confidential.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63;p25" id="168" name="Google Shape;16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108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7"/>
          <p:cNvSpPr/>
          <p:nvPr/>
        </p:nvSpPr>
        <p:spPr>
          <a:xfrm>
            <a:off x="3477004" y="0"/>
            <a:ext cx="5666996" cy="51435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0" y="0"/>
            <a:ext cx="3477006" cy="51435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rotWithShape="0" dist="381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Google Shape;166;p25" id="171" name="Google Shape;171;p7"/>
          <p:cNvPicPr preferRelativeResize="0"/>
          <p:nvPr/>
        </p:nvPicPr>
        <p:blipFill rotWithShape="1">
          <a:blip r:embed="rId4">
            <a:alphaModFix/>
          </a:blip>
          <a:srcRect b="0" l="0" r="61974" t="0"/>
          <a:stretch/>
        </p:blipFill>
        <p:spPr>
          <a:xfrm>
            <a:off x="-2" y="3281362"/>
            <a:ext cx="3477009" cy="186214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7"/>
          <p:cNvSpPr txBox="1"/>
          <p:nvPr>
            <p:ph type="title"/>
          </p:nvPr>
        </p:nvSpPr>
        <p:spPr>
          <a:xfrm>
            <a:off x="314122" y="740463"/>
            <a:ext cx="3081086" cy="3523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entury Gothic"/>
              <a:buNone/>
            </a:pPr>
            <a:r>
              <a:rPr lang="en-US" sz="2700"/>
              <a:t>HERE COMES </a:t>
            </a:r>
            <a:br>
              <a:rPr lang="en-US" sz="2700"/>
            </a:br>
            <a:r>
              <a:rPr lang="en-US" sz="2700"/>
              <a:t>THE CARROT </a:t>
            </a: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🥕 </a:t>
            </a:r>
            <a:endParaRPr/>
          </a:p>
        </p:txBody>
      </p:sp>
      <p:sp>
        <p:nvSpPr>
          <p:cNvPr id="173" name="Google Shape;173;p7"/>
          <p:cNvSpPr txBox="1"/>
          <p:nvPr>
            <p:ph idx="1" type="body"/>
          </p:nvPr>
        </p:nvSpPr>
        <p:spPr>
          <a:xfrm>
            <a:off x="3674304" y="12053"/>
            <a:ext cx="4968989" cy="4980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In memory data-type store with a range, scan queries support.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It has Redis 6.x compatibility layer, so all Redis clients can be used with Carrot as well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-US"/>
              <a:t>Efficiently multithreaded</a:t>
            </a:r>
            <a:r>
              <a:rPr b="0" lang="en-US" sz="1300"/>
              <a:t> (all CPU cores can be used inside a server process)</a:t>
            </a:r>
            <a:endParaRPr b="0" sz="13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Supports 100’s GB (even TBs) of RAM in a single instance - </a:t>
            </a:r>
            <a:r>
              <a:rPr b="1" lang="en-US" sz="1600"/>
              <a:t>good vertical scalability</a:t>
            </a:r>
            <a:endParaRPr b="1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Efficient memory organization </a:t>
            </a:r>
            <a:r>
              <a:rPr b="1" lang="en-US" sz="1600"/>
              <a:t>with dynamic in memory compression</a:t>
            </a:r>
            <a:endParaRPr b="1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Has low overhead for small - medium size data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Extensible via user-defined coprocessors, filters, aggregators and stored procedures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Has unique data types, which is missing and impossible to implement in Redis - B+tree, sparse bitmaps.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Carrot is able to utilize </a:t>
            </a:r>
            <a:r>
              <a:rPr b="1" lang="en-US" sz="1600"/>
              <a:t>up to 100%</a:t>
            </a:r>
            <a:r>
              <a:rPr lang="en-US" sz="1300"/>
              <a:t> of server’s RAM.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Much faster save - load data due to block - oriented memory storage. Data is read and written by blocks (4-8KB each). </a:t>
            </a:r>
            <a:endParaRPr/>
          </a:p>
        </p:txBody>
      </p:sp>
      <p:sp>
        <p:nvSpPr>
          <p:cNvPr id="174" name="Google Shape;174;p7"/>
          <p:cNvSpPr txBox="1"/>
          <p:nvPr/>
        </p:nvSpPr>
        <p:spPr>
          <a:xfrm>
            <a:off x="2442850" y="4698750"/>
            <a:ext cx="430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2021-current, Vladimir Rodionov. Confidential.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73;p26" id="179" name="Google Shape;17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108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8"/>
          <p:cNvSpPr/>
          <p:nvPr/>
        </p:nvSpPr>
        <p:spPr>
          <a:xfrm>
            <a:off x="3477004" y="0"/>
            <a:ext cx="5666996" cy="5143500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8"/>
          <p:cNvSpPr/>
          <p:nvPr/>
        </p:nvSpPr>
        <p:spPr>
          <a:xfrm>
            <a:off x="0" y="0"/>
            <a:ext cx="3477006" cy="51435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63500" rotWithShape="0" dist="381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Google Shape;176;p26" id="182" name="Google Shape;182;p8"/>
          <p:cNvPicPr preferRelativeResize="0"/>
          <p:nvPr/>
        </p:nvPicPr>
        <p:blipFill rotWithShape="1">
          <a:blip r:embed="rId4">
            <a:alphaModFix/>
          </a:blip>
          <a:srcRect b="0" l="0" r="61974" t="0"/>
          <a:stretch/>
        </p:blipFill>
        <p:spPr>
          <a:xfrm>
            <a:off x="-2" y="3281362"/>
            <a:ext cx="3477009" cy="186214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8"/>
          <p:cNvSpPr txBox="1"/>
          <p:nvPr>
            <p:ph type="title"/>
          </p:nvPr>
        </p:nvSpPr>
        <p:spPr>
          <a:xfrm>
            <a:off x="499441" y="740463"/>
            <a:ext cx="2661202" cy="3523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entury Gothic"/>
              <a:buNone/>
            </a:pPr>
            <a:r>
              <a:rPr lang="en-US" sz="2700"/>
              <a:t>CARROT VS REDIS TEST RESULTS</a:t>
            </a:r>
            <a:endParaRPr/>
          </a:p>
        </p:txBody>
      </p:sp>
      <p:sp>
        <p:nvSpPr>
          <p:cNvPr id="184" name="Google Shape;184;p8"/>
          <p:cNvSpPr txBox="1"/>
          <p:nvPr>
            <p:ph idx="1" type="body"/>
          </p:nvPr>
        </p:nvSpPr>
        <p:spPr>
          <a:xfrm>
            <a:off x="3769262" y="652032"/>
            <a:ext cx="4511997" cy="3839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 lnSpcReduction="10000"/>
          </a:bodyPr>
          <a:lstStyle/>
          <a:p>
            <a:pPr indent="-208344" lvl="0" marL="4166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1274"/>
              <a:t>Test results are presented in a shared docs [12][16].</a:t>
            </a:r>
            <a:endParaRPr/>
          </a:p>
          <a:p>
            <a:pPr indent="-208344" lvl="0" marL="4166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1274"/>
              <a:t>Overall, Carrot is up to </a:t>
            </a:r>
            <a:r>
              <a:rPr b="1" lang="en-US">
                <a:solidFill>
                  <a:srgbClr val="FF0000"/>
                </a:solidFill>
              </a:rPr>
              <a:t>12.2</a:t>
            </a:r>
            <a:r>
              <a:rPr lang="en-US" sz="1274"/>
              <a:t> times more memory efficient than Redis 6.0.10. Geometric mean for basic tests [12] - </a:t>
            </a:r>
            <a:r>
              <a:rPr b="1" lang="en-US">
                <a:solidFill>
                  <a:srgbClr val="FF0000"/>
                </a:solidFill>
              </a:rPr>
              <a:t>3.4</a:t>
            </a:r>
            <a:r>
              <a:rPr lang="en-US" sz="1274"/>
              <a:t>, for Redis book tests [16] - </a:t>
            </a:r>
            <a:r>
              <a:rPr b="1" lang="en-US">
                <a:solidFill>
                  <a:srgbClr val="FF0000"/>
                </a:solidFill>
              </a:rPr>
              <a:t>5.7</a:t>
            </a:r>
            <a:r>
              <a:rPr lang="en-US" sz="1274"/>
              <a:t>. </a:t>
            </a:r>
            <a:endParaRPr/>
          </a:p>
          <a:p>
            <a:pPr indent="-208344" lvl="0" marL="4166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1274"/>
              <a:t>Better memory efficiency for in memory data store is a huge competitive advantage, because it allows to store more data in a same server.</a:t>
            </a:r>
            <a:endParaRPr/>
          </a:p>
          <a:p>
            <a:pPr indent="-208344" lvl="0" marL="4166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1274"/>
              <a:t>Taking into account that Carrot is able to utilize up to 100% of available server’s RAM, we are talking about up to almost </a:t>
            </a:r>
            <a:r>
              <a:rPr b="1" lang="en-US" sz="1274">
                <a:solidFill>
                  <a:schemeClr val="accent1"/>
                </a:solidFill>
              </a:rPr>
              <a:t>8X times</a:t>
            </a:r>
            <a:r>
              <a:rPr lang="en-US" sz="1274"/>
              <a:t> better memory efficiency.</a:t>
            </a:r>
            <a:endParaRPr/>
          </a:p>
          <a:p>
            <a:pPr indent="-208344" lvl="0" marL="4166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1274"/>
              <a:t>Some simple math: ElastiCache instance allocates only 10GB of RAM for data in a 16GB EC2 instance [8]. Carrot is able to use at least 14GB (leave 2GB for OS). The additional memory factor is 1.4x. 1.4 * 5.7 = 8.</a:t>
            </a:r>
            <a:endParaRPr/>
          </a:p>
          <a:p>
            <a:pPr indent="-208344" lvl="0" marL="4166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 sz="1274"/>
              <a:t>So, up to 8 Redis servers can be replaced with 1 Carrot server to store the same data set.</a:t>
            </a:r>
            <a:endParaRPr/>
          </a:p>
          <a:p>
            <a:pPr indent="-208344" lvl="0" marL="4166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1274"/>
              <a:t>In comparison to Redis, it’s a steal :)</a:t>
            </a:r>
            <a:endParaRPr/>
          </a:p>
        </p:txBody>
      </p:sp>
      <p:sp>
        <p:nvSpPr>
          <p:cNvPr id="185" name="Google Shape;185;p8"/>
          <p:cNvSpPr txBox="1"/>
          <p:nvPr/>
        </p:nvSpPr>
        <p:spPr>
          <a:xfrm>
            <a:off x="2442850" y="4698750"/>
            <a:ext cx="430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2021-current, Vladimir Rodionov. Confidential.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83;p27" id="190" name="Google Shape;19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810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84;p27" id="191" name="Google Shape;19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281362"/>
            <a:ext cx="9144000" cy="186214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9"/>
          <p:cNvSpPr/>
          <p:nvPr/>
        </p:nvSpPr>
        <p:spPr>
          <a:xfrm>
            <a:off x="0" y="3270093"/>
            <a:ext cx="9144000" cy="187340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93" name="Google Shape;193;p9"/>
          <p:cNvGraphicFramePr/>
          <p:nvPr/>
        </p:nvGraphicFramePr>
        <p:xfrm>
          <a:off x="1240464" y="13743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{A734433E-7D95-490D-909B-89135D66C411}</a:tableStyleId>
              </a:tblPr>
              <a:tblGrid>
                <a:gridCol w="1660950"/>
                <a:gridCol w="1583650"/>
                <a:gridCol w="1950725"/>
                <a:gridCol w="1467750"/>
              </a:tblGrid>
              <a:tr h="22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</a:rPr>
                        <a:t>Test Number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</a:rPr>
                        <a:t>Redis 6.0.10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</a:rPr>
                        <a:t>Carrot -no comp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</a:rPr>
                        <a:t>Carrot -LZ4</a:t>
                      </a:r>
                      <a:endParaRPr/>
                    </a:p>
                  </a:txBody>
                  <a:tcPr marT="9375" marB="9375" marR="9375" marL="9375" anchor="b"/>
                </a:tc>
              </a:tr>
              <a:tr h="22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Test 1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9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1.58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1.07</a:t>
                      </a:r>
                      <a:endParaRPr/>
                    </a:p>
                  </a:txBody>
                  <a:tcPr marT="9375" marB="9375" marR="9375" marL="9375" anchor="b"/>
                </a:tc>
              </a:tr>
              <a:tr h="22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Test 2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2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1.33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1.11</a:t>
                      </a:r>
                      <a:endParaRPr/>
                    </a:p>
                  </a:txBody>
                  <a:tcPr marT="9375" marB="9375" marR="9375" marL="9375" anchor="b"/>
                </a:tc>
              </a:tr>
              <a:tr h="22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Test 3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5.7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1.39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1.08</a:t>
                      </a:r>
                      <a:endParaRPr/>
                    </a:p>
                  </a:txBody>
                  <a:tcPr marT="9375" marB="9375" marR="9375" marL="9375" anchor="b"/>
                </a:tc>
              </a:tr>
              <a:tr h="22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Test 4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1.65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1.4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1.1</a:t>
                      </a:r>
                      <a:endParaRPr/>
                    </a:p>
                  </a:txBody>
                  <a:tcPr marT="9375" marB="9375" marR="9375" marL="9375" anchor="b"/>
                </a:tc>
              </a:tr>
              <a:tr h="22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Test 5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5.6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3.73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1.06</a:t>
                      </a:r>
                      <a:endParaRPr/>
                    </a:p>
                  </a:txBody>
                  <a:tcPr marT="9375" marB="9375" marR="9375" marL="9375" anchor="b"/>
                </a:tc>
              </a:tr>
              <a:tr h="22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Test 6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1.17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1.24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1.02</a:t>
                      </a:r>
                      <a:endParaRPr/>
                    </a:p>
                  </a:txBody>
                  <a:tcPr marT="9375" marB="9375" marR="9375" marL="9375" anchor="b"/>
                </a:tc>
              </a:tr>
              <a:tr h="22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Test 7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3.9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1.77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1.15</a:t>
                      </a:r>
                      <a:endParaRPr/>
                    </a:p>
                  </a:txBody>
                  <a:tcPr marT="9375" marB="9375" marR="9375" marL="9375" anchor="b"/>
                </a:tc>
              </a:tr>
              <a:tr h="22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Test 8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4.2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1.11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</a:t>
                      </a:r>
                      <a:endParaRPr/>
                    </a:p>
                  </a:txBody>
                  <a:tcPr marT="9375" marB="9375" marR="9375" marL="9375" anchor="b"/>
                </a:tc>
              </a:tr>
              <a:tr h="22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Test 9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3.64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3.14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1.07</a:t>
                      </a:r>
                      <a:endParaRPr/>
                    </a:p>
                  </a:txBody>
                  <a:tcPr marT="9375" marB="9375" marR="9375" marL="9375" anchor="b"/>
                </a:tc>
              </a:tr>
              <a:tr h="22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Test 10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3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1.88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1.03</a:t>
                      </a:r>
                      <a:endParaRPr/>
                    </a:p>
                  </a:txBody>
                  <a:tcPr marT="9375" marB="9375" marR="9375" marL="9375" anchor="b"/>
                </a:tc>
              </a:tr>
              <a:tr h="225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Geometric Mean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3.4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1.7</a:t>
                      </a:r>
                      <a:endParaRPr/>
                    </a:p>
                  </a:txBody>
                  <a:tcPr marT="9375" marB="9375" marR="9375" marL="93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1.06</a:t>
                      </a:r>
                      <a:endParaRPr/>
                    </a:p>
                  </a:txBody>
                  <a:tcPr marT="9375" marB="9375" marR="9375" marL="9375" anchor="b"/>
                </a:tc>
              </a:tr>
            </a:tbl>
          </a:graphicData>
        </a:graphic>
      </p:graphicFrame>
      <p:sp>
        <p:nvSpPr>
          <p:cNvPr id="194" name="Google Shape;194;p9"/>
          <p:cNvSpPr txBox="1"/>
          <p:nvPr/>
        </p:nvSpPr>
        <p:spPr>
          <a:xfrm>
            <a:off x="1631348" y="4200249"/>
            <a:ext cx="5881304" cy="1209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average, Carrot is</a:t>
            </a:r>
            <a:r>
              <a:rPr b="1" i="0" lang="en-US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up to 3.4</a:t>
            </a:r>
            <a:r>
              <a:rPr b="0" i="0" lang="en-US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times more memory efficient than Redis.</a:t>
            </a:r>
            <a:r>
              <a:rPr b="0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entury Gothic"/>
              <a:buNone/>
            </a:pPr>
            <a:br>
              <a:rPr b="0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b="0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/>
          </a:p>
        </p:txBody>
      </p:sp>
      <p:sp>
        <p:nvSpPr>
          <p:cNvPr id="195" name="Google Shape;195;p9"/>
          <p:cNvSpPr txBox="1"/>
          <p:nvPr/>
        </p:nvSpPr>
        <p:spPr>
          <a:xfrm>
            <a:off x="919470" y="609528"/>
            <a:ext cx="7305000" cy="49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i="1" lang="en-US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 1</a:t>
            </a:r>
            <a:r>
              <a:rPr b="0" i="0" lang="en-US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Test Results [12]. Carrot - no comp (no compression), Carrot with LZ4 compression and Redis 6.0.10 memory usage relative to Carrot with LZ4HC compression. </a:t>
            </a:r>
            <a:endParaRPr/>
          </a:p>
        </p:txBody>
      </p:sp>
      <p:sp>
        <p:nvSpPr>
          <p:cNvPr id="196" name="Google Shape;196;p9"/>
          <p:cNvSpPr txBox="1"/>
          <p:nvPr/>
        </p:nvSpPr>
        <p:spPr>
          <a:xfrm>
            <a:off x="2442850" y="4698750"/>
            <a:ext cx="430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2021-current, Vladimir Rodionov. Confidential.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