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600" u="none">
                <a:solidFill>
                  <a:srgbClr val="FFFFFF"/>
                </a:solidFill>
                <a:effectLst>
                  <a:outerShdw sx="100000" sy="100000" kx="0" ky="0" algn="tl" rotWithShape="1" blurRad="63500" dist="38100" dir="5400000">
                    <a:srgbClr val="000000">
                      <a:alpha val="40000"/>
                    </a:srgbClr>
                  </a:outerShdw>
                </a:effectLst>
                <a:latin typeface="Century Gothic"/>
              </a:defRPr>
            </a:pPr>
            <a:r>
              <a:rPr b="1" i="0" strike="noStrike" sz="1600" u="none">
                <a:solidFill>
                  <a:srgbClr val="FFFFFF"/>
                </a:solidFill>
                <a:effectLst>
                  <a:outerShdw sx="100000" sy="100000" kx="0" ky="0" algn="tl" rotWithShape="1" blurRad="63500" dist="38100" dir="5400000">
                    <a:srgbClr val="000000">
                      <a:alpha val="40000"/>
                    </a:srgbClr>
                  </a:outerShdw>
                </a:effectLst>
                <a:latin typeface="Century Gothic"/>
              </a:rPr>
              <a:t>Memory Usage Relative to Carrot-LZ4HC  </a:t>
            </a:r>
          </a:p>
        </c:rich>
      </c:tx>
      <c:layout>
        <c:manualLayout>
          <c:xMode val="edge"/>
          <c:yMode val="edge"/>
          <c:x val="0.13484"/>
          <c:y val="0"/>
          <c:w val="0.730319"/>
          <c:h val="0.11425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63262"/>
          <c:y val="0.114259"/>
          <c:w val="0.928674"/>
          <c:h val="0.7420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 6.0.10</c:v>
                </c:pt>
              </c:strCache>
            </c:strRef>
          </c:tx>
          <c:spPr>
            <a:gradFill flip="none" rotWithShape="1">
              <a:gsLst>
                <a:gs pos="0">
                  <a:srgbClr val="E45350"/>
                </a:gs>
                <a:gs pos="50000">
                  <a:srgbClr val="E8251F"/>
                </a:gs>
                <a:gs pos="100000">
                  <a:srgbClr val="D7181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63500" dist="19050" dir="540000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  <c:pt idx="5">
                  <c:v>Test 6</c:v>
                </c:pt>
                <c:pt idx="6">
                  <c:v>Test 7</c:v>
                </c:pt>
                <c:pt idx="7">
                  <c:v>Test 8</c:v>
                </c:pt>
                <c:pt idx="8">
                  <c:v>Test 9</c:v>
                </c:pt>
                <c:pt idx="9">
                  <c:v>Test 10</c:v>
                </c:pt>
                <c:pt idx="10">
                  <c:v/>
                </c:pt>
              </c:strCache>
            </c:strRef>
          </c:cat>
          <c:val>
            <c:numRef>
              <c:f>Sheet1!$B$2:$B$12</c:f>
              <c:numCache>
                <c:ptCount val="10"/>
                <c:pt idx="0">
                  <c:v>9.000000</c:v>
                </c:pt>
                <c:pt idx="1">
                  <c:v>2.000000</c:v>
                </c:pt>
                <c:pt idx="2">
                  <c:v>5.700000</c:v>
                </c:pt>
                <c:pt idx="3">
                  <c:v>1.650000</c:v>
                </c:pt>
                <c:pt idx="4">
                  <c:v>5.600000</c:v>
                </c:pt>
                <c:pt idx="5">
                  <c:v>1.170000</c:v>
                </c:pt>
                <c:pt idx="6">
                  <c:v>3.900000</c:v>
                </c:pt>
                <c:pt idx="7">
                  <c:v>4.200000</c:v>
                </c:pt>
                <c:pt idx="8">
                  <c:v>3.640000</c:v>
                </c:pt>
                <c:pt idx="9">
                  <c:v>3.000000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Carrot -no comp</c:v>
                </c:pt>
              </c:strCache>
            </c:strRef>
          </c:tx>
          <c:spPr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sx="100000" sy="100000" kx="0" ky="0" algn="tl" rotWithShape="1" blurRad="63500" dist="19050" dir="540000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  <c:pt idx="5">
                  <c:v>Test 6</c:v>
                </c:pt>
                <c:pt idx="6">
                  <c:v>Test 7</c:v>
                </c:pt>
                <c:pt idx="7">
                  <c:v>Test 8</c:v>
                </c:pt>
                <c:pt idx="8">
                  <c:v>Test 9</c:v>
                </c:pt>
                <c:pt idx="9">
                  <c:v>Test 10</c:v>
                </c:pt>
                <c:pt idx="10">
                  <c:v/>
                </c:pt>
              </c:strCache>
            </c:strRef>
          </c:cat>
          <c:val>
            <c:numRef>
              <c:f>Sheet1!$C$2:$C$12</c:f>
              <c:numCache>
                <c:ptCount val="10"/>
                <c:pt idx="0">
                  <c:v>1.580000</c:v>
                </c:pt>
                <c:pt idx="1">
                  <c:v>1.330000</c:v>
                </c:pt>
                <c:pt idx="2">
                  <c:v>1.390000</c:v>
                </c:pt>
                <c:pt idx="3">
                  <c:v>1.400000</c:v>
                </c:pt>
                <c:pt idx="4">
                  <c:v>3.730000</c:v>
                </c:pt>
                <c:pt idx="5">
                  <c:v>1.240000</c:v>
                </c:pt>
                <c:pt idx="6">
                  <c:v>1.770000</c:v>
                </c:pt>
                <c:pt idx="7">
                  <c:v>1.110000</c:v>
                </c:pt>
                <c:pt idx="8">
                  <c:v>3.140000</c:v>
                </c:pt>
                <c:pt idx="9">
                  <c:v>1.880000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Carrot -LZ4</c:v>
                </c:pt>
              </c:strCache>
            </c:strRef>
          </c:tx>
          <c:spPr>
            <a:gradFill flip="none" rotWithShape="1">
              <a:gsLst>
                <a:gs pos="0">
                  <a:srgbClr val="EDC657"/>
                </a:gs>
                <a:gs pos="50000">
                  <a:srgbClr val="F2C42C"/>
                </a:gs>
                <a:gs pos="100000">
                  <a:srgbClr val="E0B31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63500" dist="19050" dir="540000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FFFFFF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  <c:pt idx="4">
                  <c:v>Test 5</c:v>
                </c:pt>
                <c:pt idx="5">
                  <c:v>Test 6</c:v>
                </c:pt>
                <c:pt idx="6">
                  <c:v>Test 7</c:v>
                </c:pt>
                <c:pt idx="7">
                  <c:v>Test 8</c:v>
                </c:pt>
                <c:pt idx="8">
                  <c:v>Test 9</c:v>
                </c:pt>
                <c:pt idx="9">
                  <c:v>Test 10</c:v>
                </c:pt>
                <c:pt idx="10">
                  <c:v/>
                </c:pt>
              </c:strCache>
            </c:strRef>
          </c:cat>
          <c:val>
            <c:numRef>
              <c:f>Sheet1!$D$2:$D$12</c:f>
              <c:numCache>
                <c:ptCount val="10"/>
                <c:pt idx="0">
                  <c:v>1.070000</c:v>
                </c:pt>
                <c:pt idx="1">
                  <c:v>1.110000</c:v>
                </c:pt>
                <c:pt idx="2">
                  <c:v>1.080000</c:v>
                </c:pt>
                <c:pt idx="3">
                  <c:v>1.100000</c:v>
                </c:pt>
                <c:pt idx="4">
                  <c:v>1.060000</c:v>
                </c:pt>
                <c:pt idx="5">
                  <c:v>1.020000</c:v>
                </c:pt>
                <c:pt idx="6">
                  <c:v>1.150000</c:v>
                </c:pt>
                <c:pt idx="7">
                  <c:v>1.000000</c:v>
                </c:pt>
                <c:pt idx="8">
                  <c:v>1.070000</c:v>
                </c:pt>
                <c:pt idx="9">
                  <c:v>1.030000</c:v>
                </c:pt>
              </c:numCache>
            </c:numRef>
          </c:val>
        </c:ser>
        <c:gapWidth val="100"/>
        <c:overlap val="-24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2F2F2">
                <a:alpha val="54000"/>
              </a:srgbClr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FFFFFF"/>
                </a:solidFill>
                <a:latin typeface="Century Gothic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2F2F2">
                  <a:alpha val="10000"/>
                </a:srgbClr>
              </a:solidFill>
              <a:prstDash val="solid"/>
              <a:round/>
            </a:ln>
          </c:spPr>
        </c:majorGridlines>
        <c:numFmt formatCode="0.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FFFFFF"/>
                </a:solidFill>
                <a:latin typeface="Century Gothic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33866"/>
          <c:y val="0.946956"/>
          <c:w val="0.570263"/>
          <c:h val="0.05304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FFFFFF"/>
              </a:solidFill>
              <a:latin typeface="Century Gothic"/>
            </a:defRPr>
          </a:pPr>
        </a:p>
      </c:txPr>
    </c:legend>
    <c:plotVisOnly val="1"/>
    <c:dispBlanksAs val="gap"/>
  </c:chart>
  <c:spPr>
    <a:gradFill flip="none" rotWithShape="1">
      <a:gsLst>
        <a:gs pos="0">
          <a:srgbClr val="595959"/>
        </a:gs>
        <a:gs pos="100000">
          <a:srgbClr val="262626"/>
        </a:gs>
      </a:gsLst>
      <a:path path="circle">
        <a:fillToRect l="37721" t="-19636" r="62278" b="119636"/>
      </a:path>
    </a:gradFill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028700" y="1352553"/>
            <a:ext cx="7086600" cy="1368823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028700" y="2724150"/>
            <a:ext cx="7086600" cy="51435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500"/>
            </a:lvl1pPr>
            <a:lvl2pPr marL="0" indent="342900">
              <a:buSzTx/>
              <a:buFontTx/>
              <a:buNone/>
              <a:defRPr sz="1500"/>
            </a:lvl2pPr>
            <a:lvl3pPr marL="0" indent="685800">
              <a:buSzTx/>
              <a:buFontTx/>
              <a:buNone/>
              <a:defRPr sz="1500"/>
            </a:lvl3pPr>
            <a:lvl4pPr marL="0" indent="1028700">
              <a:buSzTx/>
              <a:buFontTx/>
              <a:buNone/>
              <a:defRPr sz="1500"/>
            </a:lvl4pPr>
            <a:lvl5pPr marL="0" indent="1371600"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7912623" y="1107201"/>
            <a:ext cx="202677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14332" y="3523021"/>
            <a:ext cx="8116528" cy="614516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Picture Placeholder 2"/>
          <p:cNvSpPr/>
          <p:nvPr>
            <p:ph type="pic" idx="13"/>
          </p:nvPr>
        </p:nvSpPr>
        <p:spPr>
          <a:xfrm>
            <a:off x="511295" y="706080"/>
            <a:ext cx="8116380" cy="260862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514350" y="4137536"/>
            <a:ext cx="8115300" cy="52647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/>
          <p:nvPr>
            <p:ph type="title"/>
          </p:nvPr>
        </p:nvSpPr>
        <p:spPr>
          <a:xfrm>
            <a:off x="514350" y="565150"/>
            <a:ext cx="8115300" cy="210185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768350" y="2736850"/>
            <a:ext cx="7597887" cy="7493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6973" y="319801"/>
            <a:ext cx="202678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xfrm>
            <a:off x="768351" y="565150"/>
            <a:ext cx="7613651" cy="1953372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977899" y="2524168"/>
            <a:ext cx="7194553" cy="33333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000"/>
            </a:lvl1pPr>
            <a:lvl2pPr marL="0" indent="342900">
              <a:buSzTx/>
              <a:buFontTx/>
              <a:buNone/>
              <a:defRPr sz="1000"/>
            </a:lvl2pPr>
            <a:lvl3pPr marL="0" indent="685800">
              <a:buSzTx/>
              <a:buFontTx/>
              <a:buNone/>
              <a:defRPr sz="1000"/>
            </a:lvl3pPr>
            <a:lvl4pPr marL="0" indent="1028700">
              <a:buSzTx/>
              <a:buFontTx/>
              <a:buNone/>
              <a:defRPr sz="1000"/>
            </a:lvl4pPr>
            <a:lvl5pPr marL="0" indent="1371600">
              <a:buSzTx/>
              <a:buFontTx/>
              <a:buNone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ext Placeholder 3"/>
          <p:cNvSpPr/>
          <p:nvPr>
            <p:ph type="body" sz="quarter" idx="13"/>
          </p:nvPr>
        </p:nvSpPr>
        <p:spPr>
          <a:xfrm>
            <a:off x="768351" y="2969897"/>
            <a:ext cx="7613651" cy="509904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119" name="TextBox 8"/>
          <p:cNvSpPr txBox="1"/>
          <p:nvPr/>
        </p:nvSpPr>
        <p:spPr>
          <a:xfrm>
            <a:off x="357188" y="421538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8238173" y="1747418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cap="all" sz="6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426973" y="319801"/>
            <a:ext cx="202678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768370" y="843526"/>
            <a:ext cx="7609642" cy="1883877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768350" y="2736237"/>
            <a:ext cx="7608491" cy="7499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426973" y="319801"/>
            <a:ext cx="202678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2171700" y="571500"/>
            <a:ext cx="6457950" cy="977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514350" y="1651560"/>
            <a:ext cx="2592324" cy="46299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ext Placeholder 3"/>
          <p:cNvSpPr/>
          <p:nvPr>
            <p:ph type="body" sz="quarter" idx="13"/>
          </p:nvPr>
        </p:nvSpPr>
        <p:spPr>
          <a:xfrm>
            <a:off x="514348" y="2178423"/>
            <a:ext cx="2592326" cy="2485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41" name="Text Placeholder 4"/>
          <p:cNvSpPr/>
          <p:nvPr>
            <p:ph type="body" sz="quarter" idx="14"/>
          </p:nvPr>
        </p:nvSpPr>
        <p:spPr>
          <a:xfrm>
            <a:off x="3276599" y="1650999"/>
            <a:ext cx="2592326" cy="469902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42" name="Text Placeholder 3"/>
          <p:cNvSpPr/>
          <p:nvPr>
            <p:ph type="body" sz="quarter" idx="15"/>
          </p:nvPr>
        </p:nvSpPr>
        <p:spPr>
          <a:xfrm>
            <a:off x="3275143" y="2178050"/>
            <a:ext cx="2592325" cy="24859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43" name="Text Placeholder 4"/>
          <p:cNvSpPr/>
          <p:nvPr>
            <p:ph type="body" sz="quarter" idx="16"/>
          </p:nvPr>
        </p:nvSpPr>
        <p:spPr>
          <a:xfrm>
            <a:off x="6038849" y="1644649"/>
            <a:ext cx="2592326" cy="469902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44" name="Text Placeholder 3"/>
          <p:cNvSpPr/>
          <p:nvPr>
            <p:ph type="body" sz="quarter" idx="17"/>
          </p:nvPr>
        </p:nvSpPr>
        <p:spPr>
          <a:xfrm>
            <a:off x="6038851" y="2178423"/>
            <a:ext cx="2592325" cy="2485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quarter" idx="1"/>
          </p:nvPr>
        </p:nvSpPr>
        <p:spPr>
          <a:xfrm>
            <a:off x="516463" y="3143250"/>
            <a:ext cx="2588687" cy="51207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Picture Placeholder 2"/>
          <p:cNvSpPr/>
          <p:nvPr>
            <p:ph type="pic" sz="quarter" idx="13"/>
          </p:nvPr>
        </p:nvSpPr>
        <p:spPr>
          <a:xfrm>
            <a:off x="516463" y="1771650"/>
            <a:ext cx="2588687" cy="1143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5" name="Text Placeholder 3"/>
          <p:cNvSpPr/>
          <p:nvPr>
            <p:ph type="body" sz="quarter" idx="14"/>
          </p:nvPr>
        </p:nvSpPr>
        <p:spPr>
          <a:xfrm>
            <a:off x="516463" y="3655322"/>
            <a:ext cx="2588687" cy="100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56" name="Text Placeholder 4"/>
          <p:cNvSpPr/>
          <p:nvPr>
            <p:ph type="body" sz="quarter" idx="15"/>
          </p:nvPr>
        </p:nvSpPr>
        <p:spPr>
          <a:xfrm>
            <a:off x="3280697" y="3143249"/>
            <a:ext cx="2586702" cy="51207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57" name="Picture Placeholder 2"/>
          <p:cNvSpPr/>
          <p:nvPr>
            <p:ph type="pic" sz="quarter" idx="16"/>
          </p:nvPr>
        </p:nvSpPr>
        <p:spPr>
          <a:xfrm>
            <a:off x="3280697" y="1771650"/>
            <a:ext cx="2586703" cy="1143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8" name="Text Placeholder 3"/>
          <p:cNvSpPr/>
          <p:nvPr>
            <p:ph type="body" sz="quarter" idx="17"/>
          </p:nvPr>
        </p:nvSpPr>
        <p:spPr>
          <a:xfrm>
            <a:off x="3280698" y="3655322"/>
            <a:ext cx="2586702" cy="100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59" name="Text Placeholder 4"/>
          <p:cNvSpPr/>
          <p:nvPr>
            <p:ph type="body" sz="quarter" idx="18"/>
          </p:nvPr>
        </p:nvSpPr>
        <p:spPr>
          <a:xfrm>
            <a:off x="6037298" y="3143249"/>
            <a:ext cx="2592353" cy="51207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60" name="Picture Placeholder 2"/>
          <p:cNvSpPr/>
          <p:nvPr>
            <p:ph type="pic" sz="quarter" idx="19"/>
          </p:nvPr>
        </p:nvSpPr>
        <p:spPr>
          <a:xfrm>
            <a:off x="6037391" y="1771650"/>
            <a:ext cx="2585910" cy="1143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1" name="Text Placeholder 3"/>
          <p:cNvSpPr/>
          <p:nvPr>
            <p:ph type="body" sz="quarter" idx="20"/>
          </p:nvPr>
        </p:nvSpPr>
        <p:spPr>
          <a:xfrm>
            <a:off x="6037298" y="3655321"/>
            <a:ext cx="2589335" cy="10086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/>
            </a:pP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1388625" y="772725"/>
            <a:ext cx="6366901" cy="18633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1388625" y="2712299"/>
            <a:ext cx="6366901" cy="1111201"/>
          </a:xfrm>
          <a:prstGeom prst="rect">
            <a:avLst/>
          </a:prstGeom>
        </p:spPr>
        <p:txBody>
          <a:bodyPr lIns="91424" tIns="91424" rIns="91424" bIns="91424"/>
          <a:lstStyle>
            <a:lvl1pPr marL="457200" indent="-311150" algn="ctr">
              <a:spcBef>
                <a:spcPts val="0"/>
              </a:spcBef>
              <a:buClr>
                <a:srgbClr val="FFFFFF"/>
              </a:buClr>
              <a:buSzPts val="1600"/>
              <a:buChar char="●"/>
            </a:lvl1pPr>
            <a:lvl2pPr marL="934296" indent="-318346" algn="ctr">
              <a:spcBef>
                <a:spcPts val="0"/>
              </a:spcBef>
              <a:buClr>
                <a:srgbClr val="FFFFFF"/>
              </a:buClr>
              <a:buSzPts val="1600"/>
              <a:buChar char="○"/>
            </a:lvl2pPr>
            <a:lvl3pPr marL="1440473" indent="-367323" algn="ctr">
              <a:spcBef>
                <a:spcPts val="0"/>
              </a:spcBef>
              <a:buClr>
                <a:srgbClr val="FFFFFF"/>
              </a:buClr>
              <a:buSzPts val="1600"/>
              <a:buChar char="■"/>
            </a:lvl3pPr>
            <a:lvl4pPr marL="1928283" indent="-397933" algn="ctr">
              <a:spcBef>
                <a:spcPts val="0"/>
              </a:spcBef>
              <a:buClr>
                <a:srgbClr val="FFFFFF"/>
              </a:buClr>
              <a:buSzPts val="1600"/>
              <a:buChar char="●"/>
            </a:lvl4pPr>
            <a:lvl5pPr marL="2385483" indent="-397933" algn="ctr">
              <a:spcBef>
                <a:spcPts val="0"/>
              </a:spcBef>
              <a:buClr>
                <a:srgbClr val="FFFFFF"/>
              </a:buClr>
              <a:buSzPts val="16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8705659" y="4785200"/>
            <a:ext cx="294088" cy="29715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1303799" y="598574"/>
            <a:ext cx="7030502" cy="9993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half" idx="1"/>
          </p:nvPr>
        </p:nvSpPr>
        <p:spPr>
          <a:xfrm>
            <a:off x="1303799" y="1990050"/>
            <a:ext cx="7030502" cy="2541601"/>
          </a:xfrm>
          <a:prstGeom prst="rect">
            <a:avLst/>
          </a:prstGeom>
        </p:spPr>
        <p:txBody>
          <a:bodyPr lIns="91424" tIns="91424" rIns="91424" bIns="91424"/>
          <a:lstStyle>
            <a:lvl1pPr marL="457200" indent="-311150">
              <a:spcBef>
                <a:spcPts val="0"/>
              </a:spcBef>
              <a:buSzPts val="1600"/>
              <a:buChar char="●"/>
            </a:lvl1pPr>
            <a:lvl2pPr marL="934296" indent="-318346">
              <a:spcBef>
                <a:spcPts val="0"/>
              </a:spcBef>
              <a:buSzPts val="1600"/>
              <a:buChar char="○"/>
            </a:lvl2pPr>
            <a:lvl3pPr marL="1440473" indent="-367323">
              <a:spcBef>
                <a:spcPts val="0"/>
              </a:spcBef>
              <a:buSzPts val="1600"/>
              <a:buChar char="■"/>
            </a:lvl3pPr>
            <a:lvl4pPr marL="1928283" indent="-397933">
              <a:spcBef>
                <a:spcPts val="0"/>
              </a:spcBef>
              <a:buSzPts val="1600"/>
              <a:buChar char="●"/>
            </a:lvl4pPr>
            <a:lvl5pPr marL="2385483" indent="-397933">
              <a:spcBef>
                <a:spcPts val="0"/>
              </a:spcBef>
              <a:buSzPts val="16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8705659" y="4785200"/>
            <a:ext cx="294088" cy="29715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514350" y="1645920"/>
            <a:ext cx="8115300" cy="30180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514351" y="565150"/>
            <a:ext cx="8115300" cy="21014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768350" y="2731293"/>
            <a:ext cx="7867650" cy="71675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</a:lvl1pPr>
            <a:lvl2pPr marL="0" indent="342900" algn="r">
              <a:buSzTx/>
              <a:buFontTx/>
              <a:buNone/>
            </a:lvl2pPr>
            <a:lvl3pPr marL="0" indent="685800" algn="r">
              <a:buSzTx/>
              <a:buFontTx/>
              <a:buNone/>
            </a:lvl3pPr>
            <a:lvl4pPr marL="0" indent="1028700" algn="r">
              <a:buSzTx/>
              <a:buFontTx/>
              <a:buNone/>
            </a:lvl4pPr>
            <a:lvl5pPr marL="0" indent="1371600" algn="r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426973" y="319801"/>
            <a:ext cx="202678" cy="2057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514350" y="1645920"/>
            <a:ext cx="4000500" cy="301809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685806" y="1637851"/>
            <a:ext cx="3809994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100"/>
            </a:lvl1pPr>
            <a:lvl2pPr marL="0" indent="342900">
              <a:buSzTx/>
              <a:buFontTx/>
              <a:buNone/>
              <a:defRPr sz="2100"/>
            </a:lvl2pPr>
            <a:lvl3pPr marL="0" indent="685800">
              <a:buSzTx/>
              <a:buFontTx/>
              <a:buNone/>
              <a:defRPr sz="2100"/>
            </a:lvl3pPr>
            <a:lvl4pPr marL="0" indent="1028700">
              <a:buSzTx/>
              <a:buFontTx/>
              <a:buNone/>
              <a:defRPr sz="2100"/>
            </a:lvl4pPr>
            <a:lvl5pPr marL="0" indent="1371600"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800600" y="1637851"/>
            <a:ext cx="3829050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1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746686" y="560069"/>
            <a:ext cx="4882964" cy="410394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quarter" idx="13"/>
          </p:nvPr>
        </p:nvSpPr>
        <p:spPr>
          <a:xfrm>
            <a:off x="514350" y="2343150"/>
            <a:ext cx="3086100" cy="232086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514350" y="1143000"/>
            <a:ext cx="5154930" cy="1200150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5895928" y="563431"/>
            <a:ext cx="2733723" cy="410058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514350" y="2343150"/>
            <a:ext cx="5154930" cy="232086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6973" y="319801"/>
            <a:ext cx="202677" cy="205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525780" marR="0" indent="-18288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896815" marR="0" indent="-21101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2573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6002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9431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22860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6289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971800" marR="0" indent="-2286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discovery.hgdata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redislabs.com/blog/redis-labs-modules-license-changes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hyperlink" Target="https://db-engines.com/en/ranking" TargetMode="External"/><Relationship Id="rId4" Type="http://schemas.openxmlformats.org/officeDocument/2006/relationships/hyperlink" Target="https://www.theregister.com/2020/11/23/redis_the_most_popular_db_on_aws/" TargetMode="External"/><Relationship Id="rId5" Type="http://schemas.openxmlformats.org/officeDocument/2006/relationships/hyperlink" Target="https://discovery.hgdata.com/product/amazon-elasticache" TargetMode="External"/><Relationship Id="rId6" Type="http://schemas.openxmlformats.org/officeDocument/2006/relationships/hyperlink" Target="http://www.forbes.com" TargetMode="External"/><Relationship Id="rId7" Type="http://schemas.openxmlformats.org/officeDocument/2006/relationships/hyperlink" Target="https://www.forbes.com/sites/kenrickcai/2020/08/25/redis-labs-database-startup-series-f-unicorn/?sh=38ceb2bf3b3a" TargetMode="External"/><Relationship Id="rId8" Type="http://schemas.openxmlformats.org/officeDocument/2006/relationships/hyperlink" Target="https://discovery.hgdata.com/product/azure-redis-cache" TargetMode="External"/><Relationship Id="rId9" Type="http://schemas.openxmlformats.org/officeDocument/2006/relationships/hyperlink" Target="https://stackoverflow.com/questions/10004565/redis-10x-more-memory-usage-than-data" TargetMode="External"/><Relationship Id="rId10" Type="http://schemas.openxmlformats.org/officeDocument/2006/relationships/hyperlink" Target="https://www.datadoghq.com/pdf/Understanding-the-Top-5-Redis-Performance-Metrics.pdf" TargetMode="External"/><Relationship Id="rId11" Type="http://schemas.openxmlformats.org/officeDocument/2006/relationships/hyperlink" Target="https://docs.aws.amazon.com/AmazonElastiCache/latest/red-ug/ParameterGroups.Redis.html#ParameterGroups.Redis.NodeSpecific" TargetMode="External"/><Relationship Id="rId12" Type="http://schemas.openxmlformats.org/officeDocument/2006/relationships/hyperlink" Target="http://hgdata.com" TargetMode="External"/><Relationship Id="rId13" Type="http://schemas.openxmlformats.org/officeDocument/2006/relationships/hyperlink" Target="https://discovery.hgdata.com/product/redis" TargetMode="External"/><Relationship Id="rId14" Type="http://schemas.openxmlformats.org/officeDocument/2006/relationships/hyperlink" Target="https://discovery.hgdata.com/product/elasticsearch" TargetMode="External"/><Relationship Id="rId15" Type="http://schemas.openxmlformats.org/officeDocument/2006/relationships/hyperlink" Target="http://highscalability.com/blog/2014/9/8/how-twitter-uses-redis-to-scale-105tb-ram-39mm-qps-10000-ins.html" TargetMode="External"/><Relationship Id="rId16" Type="http://schemas.openxmlformats.org/officeDocument/2006/relationships/hyperlink" Target="https://docs.google.com/document/d/1KVeZcG0n9JbNf3zDBbppoc-bDLpTQhpTXdUktRYwhD8/edit?usp=sharing" TargetMode="External"/><Relationship Id="rId17" Type="http://schemas.openxmlformats.org/officeDocument/2006/relationships/hyperlink" Target="https://www.techzine.eu/news/cloud/44089/seven-open-source-companies-thought-about-suing-aws/" TargetMode="External"/><Relationship Id="rId18" Type="http://schemas.openxmlformats.org/officeDocument/2006/relationships/hyperlink" Target="https://ycj28c.github.io/database/2017/07/06/redis-bgsave-troubleshoot/" TargetMode="External"/><Relationship Id="rId19" Type="http://schemas.openxmlformats.org/officeDocument/2006/relationships/hyperlink" Target="https://redislabs.com/ebook/part-2-core-concepts/chapter-4-keeping-data-safe-and-ensuring-performance/4-1-persistence-options/4-1-1-persisting-to-disk-with-snapshot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vladrodionov@gmail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90" descr="Picture 9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92" descr="Picture 9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Rectangle 94"/>
          <p:cNvSpPr/>
          <p:nvPr/>
        </p:nvSpPr>
        <p:spPr>
          <a:xfrm>
            <a:off x="0" y="3446236"/>
            <a:ext cx="9144000" cy="1697265"/>
          </a:xfrm>
          <a:prstGeom prst="rect">
            <a:avLst/>
          </a:prstGeom>
          <a:gradFill>
            <a:gsLst>
              <a:gs pos="0">
                <a:srgbClr val="CC241E"/>
              </a:gs>
              <a:gs pos="23000">
                <a:srgbClr val="CC241E"/>
              </a:gs>
              <a:gs pos="69000">
                <a:srgbClr val="AC1E1A"/>
              </a:gs>
              <a:gs pos="97000">
                <a:srgbClr val="A01C18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Google Shape;278;p13"/>
          <p:cNvSpPr txBox="1"/>
          <p:nvPr>
            <p:ph type="body" sz="quarter" idx="1"/>
          </p:nvPr>
        </p:nvSpPr>
        <p:spPr>
          <a:xfrm>
            <a:off x="1028700" y="4047704"/>
            <a:ext cx="7086600" cy="51435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914400">
              <a:spcBef>
                <a:spcPts val="1000"/>
              </a:spcBef>
              <a:buSzTx/>
              <a:buNone/>
              <a:defRPr sz="1500"/>
            </a:lvl1pPr>
          </a:lstStyle>
          <a:p>
            <a:pPr/>
            <a:r>
              <a:t>With Redis 6.x compatibility</a:t>
            </a:r>
          </a:p>
        </p:txBody>
      </p:sp>
      <p:sp>
        <p:nvSpPr>
          <p:cNvPr id="193" name="Rectangle 96"/>
          <p:cNvSpPr/>
          <p:nvPr/>
        </p:nvSpPr>
        <p:spPr>
          <a:xfrm>
            <a:off x="0" y="-1"/>
            <a:ext cx="9144000" cy="37052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Google Shape;277;p13"/>
          <p:cNvSpPr txBox="1"/>
          <p:nvPr>
            <p:ph type="title"/>
          </p:nvPr>
        </p:nvSpPr>
        <p:spPr>
          <a:xfrm>
            <a:off x="482599" y="482600"/>
            <a:ext cx="8178801" cy="2714175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defTabSz="914400">
              <a:defRPr sz="5400"/>
            </a:pPr>
            <a:r>
              <a:t>Carrot </a:t>
            </a:r>
            <a:br/>
            <a:r>
              <a:t> </a:t>
            </a:r>
            <a:r>
              <a:rPr sz="3600"/>
              <a:t>in memory </a:t>
            </a:r>
            <a:br>
              <a:rPr sz="3600"/>
            </a:br>
            <a:r>
              <a:rPr sz="3600"/>
              <a:t>  data-type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1"/>
          <p:cNvSpPr txBox="1"/>
          <p:nvPr>
            <p:ph type="title"/>
          </p:nvPr>
        </p:nvSpPr>
        <p:spPr>
          <a:xfrm>
            <a:off x="561091" y="273833"/>
            <a:ext cx="7030502" cy="999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Carrot VS Redis Test Results</a:t>
            </a:r>
          </a:p>
        </p:txBody>
      </p:sp>
      <p:graphicFrame>
        <p:nvGraphicFramePr>
          <p:cNvPr id="252" name="Chart 3"/>
          <p:cNvGraphicFramePr/>
          <p:nvPr/>
        </p:nvGraphicFramePr>
        <p:xfrm>
          <a:off x="1692823" y="1154125"/>
          <a:ext cx="5547573" cy="344566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74" descr="Pictur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Rectangle 78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7" name="Picture 80" descr="Picture 80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Google Shape;325;p21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 sz="2700"/>
            </a:lvl1pPr>
          </a:lstStyle>
          <a:p>
            <a:pPr/>
            <a:r>
              <a:t>TAM (estimate)  </a:t>
            </a:r>
          </a:p>
        </p:txBody>
      </p:sp>
      <p:sp>
        <p:nvSpPr>
          <p:cNvPr id="259" name="Google Shape;326;p21"/>
          <p:cNvSpPr txBox="1"/>
          <p:nvPr>
            <p:ph type="body" sz="half" idx="1"/>
          </p:nvPr>
        </p:nvSpPr>
        <p:spPr>
          <a:xfrm>
            <a:off x="3861734" y="974121"/>
            <a:ext cx="4316963" cy="352342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We will estimate addressable market not by potential sales $$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We estimate number of companies using (and paying) for Redis according to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4" invalidUrl="" action="" tgtFrame="" tooltip="" history="1" highlightClick="0" endSnd="0"/>
              </a:rPr>
              <a:t>discovery.hgdata.com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ElastiCache (Redis as a Service on AWS) has 4649  paying customers [3] 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Azure Redis for Cache has 8175 customers [5]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Total Redis users according to hgdata.com - 63692 [9]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These companies are our addressable market.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ElasticSearch has less ironically - 49128 [10]</a:t>
            </a:r>
          </a:p>
          <a:p>
            <a:pPr indent="-228600" defTabSz="914400">
              <a:lnSpc>
                <a:spcPct val="100000"/>
              </a:lnSpc>
              <a:buSzPts val="1300"/>
              <a:buChar char="•"/>
              <a:defRPr sz="1300"/>
            </a:pPr>
            <a:r>
              <a:t>Still Elastic Co market cap is 14x more than RedisLabs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80" descr="Picture 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Rectangle 84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4" name="Picture 86" descr="Picture 86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Google Shape;331;p22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 sz="2700"/>
            </a:lvl1pPr>
          </a:lstStyle>
          <a:p>
            <a:pPr/>
            <a:r>
              <a:t>Business Model</a:t>
            </a:r>
          </a:p>
        </p:txBody>
      </p:sp>
      <p:sp>
        <p:nvSpPr>
          <p:cNvPr id="266" name="Google Shape;332;p22"/>
          <p:cNvSpPr txBox="1"/>
          <p:nvPr>
            <p:ph type="body" sz="half" idx="1"/>
          </p:nvPr>
        </p:nvSpPr>
        <p:spPr>
          <a:xfrm>
            <a:off x="3729086" y="619398"/>
            <a:ext cx="4525052" cy="390470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Provide Carrot as a Service (with full Redis compatibility 6.x onwards) for all major clouds: AWS, Azure, Google, Oracle, IBM.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Carrot SaaS will be protected with a server-side license, which won’t allow cloud behemoths to compete by providing their own version of Carrot -as-a-Service.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Carrot has significant advantage over Redis (4-5 Redis servers can be replaced by one Carrot server) - </a:t>
            </a:r>
            <a:r>
              <a:rPr b="1"/>
              <a:t>this is going to be our major selling point</a:t>
            </a:r>
            <a:r>
              <a:t>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We will go after large customers such as Twitter, who has huge farms of Redis in their own data centers [11].  This is from 2014, but at that time Twitter Redis cluster was over 10K servers with 100TB+ data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If Twitter would use ElastiCache it would pay $13M per year.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In a first phase of business expansion we will focus on SaaS and big customers.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86" descr="Picture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0" name="Rectangle 90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1" name="Picture 92" descr="Picture 92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337;p23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 sz="2700"/>
            </a:lvl1pPr>
          </a:lstStyle>
          <a:p>
            <a:pPr/>
            <a:r>
              <a:t>Licensing</a:t>
            </a:r>
          </a:p>
        </p:txBody>
      </p:sp>
      <p:sp>
        <p:nvSpPr>
          <p:cNvPr id="273" name="Google Shape;338;p23"/>
          <p:cNvSpPr txBox="1"/>
          <p:nvPr>
            <p:ph type="body" sz="half" idx="1"/>
          </p:nvPr>
        </p:nvSpPr>
        <p:spPr>
          <a:xfrm>
            <a:off x="3793368" y="740464"/>
            <a:ext cx="4316963" cy="352342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Permissive, but not fully open source</a:t>
            </a:r>
          </a:p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Open Source license does not allow to build successful sustainable business or at least make it much harder [13]</a:t>
            </a:r>
          </a:p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Restrictions on usage Carrot to provide paid service to other customers</a:t>
            </a:r>
          </a:p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Restrictions on usage Carrot - core to develop products which can compete with Carrot’s own product line (in memory data store, caching engine, search engines). As an example - Redis Available Source License (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4" invalidUrl="" action="" tgtFrame="" tooltip="" history="1" highlightClick="0" endSnd="0"/>
              </a:rPr>
              <a:t>RSAL</a:t>
            </a:r>
            <a:r>
              <a:t>)</a:t>
            </a:r>
          </a:p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We will evaluate MongoDB, Confluent, Elastic and new Redis module licensing to come up with our own licensing terms. </a:t>
            </a:r>
          </a:p>
          <a:p>
            <a:pPr marL="448055" indent="-224027" defTabSz="896111">
              <a:spcBef>
                <a:spcPts val="500"/>
              </a:spcBef>
              <a:buSzPts val="1200"/>
              <a:buChar char="•"/>
              <a:defRPr sz="1274"/>
            </a:pPr>
            <a:r>
              <a:t>The Goal - protect intellectual property from a cloud providers in a first turn.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92" descr="Picture 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Rectangle 96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8" name="Picture 98" descr="Picture 98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343;p24"/>
          <p:cNvSpPr txBox="1"/>
          <p:nvPr>
            <p:ph type="title"/>
          </p:nvPr>
        </p:nvSpPr>
        <p:spPr>
          <a:xfrm>
            <a:off x="593613" y="749010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 sz="2700"/>
            </a:lvl1pPr>
          </a:lstStyle>
          <a:p>
            <a:pPr/>
            <a:r>
              <a:t>Why Carrot? </a:t>
            </a:r>
          </a:p>
        </p:txBody>
      </p:sp>
      <p:sp>
        <p:nvSpPr>
          <p:cNvPr id="280" name="Google Shape;344;p24"/>
          <p:cNvSpPr txBox="1"/>
          <p:nvPr>
            <p:ph type="body" sz="half" idx="1"/>
          </p:nvPr>
        </p:nvSpPr>
        <p:spPr>
          <a:xfrm>
            <a:off x="3921930" y="612880"/>
            <a:ext cx="4316963" cy="4045506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Saves money to customers (up to 5x times) with its optimized memory engine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More vertically scalable than Redis. Redis recommended data size is 20GB [14][15]. Carrot can easily handle 100’s of GBs in RAM, even TB - provides better utilization of a high-end server boxes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Carrot is able to save/load data with a speed in excess 1GB/s and saturate IO system.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Better manageability than Redis: 1 Carrot server per box or 1 Redis server per CPU core. 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Carrot provides additional API such as B+tree to support use cases that are not even possible with Redis. Implementing B+ tree data structure with a good memory footprint and locality in Redis is not even on a roadmap.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Why call it Carrot? Redis in Russian is radish, and carrot is also a vegetable :)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62" descr="Picture 1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ectangle 1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Google Shape;349;p25"/>
          <p:cNvSpPr txBox="1"/>
          <p:nvPr>
            <p:ph type="title"/>
          </p:nvPr>
        </p:nvSpPr>
        <p:spPr>
          <a:xfrm>
            <a:off x="512706" y="573279"/>
            <a:ext cx="2380266" cy="3912009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2800"/>
            </a:lvl1pPr>
          </a:lstStyle>
          <a:p>
            <a:pPr/>
            <a:r>
              <a:t>References</a:t>
            </a:r>
          </a:p>
        </p:txBody>
      </p:sp>
      <p:sp>
        <p:nvSpPr>
          <p:cNvPr id="285" name="Straight Connector 166"/>
          <p:cNvSpPr/>
          <p:nvPr/>
        </p:nvSpPr>
        <p:spPr>
          <a:xfrm flipH="1">
            <a:off x="3095396" y="1442672"/>
            <a:ext cx="1" cy="226314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Google Shape;350;p25"/>
          <p:cNvSpPr txBox="1"/>
          <p:nvPr>
            <p:ph type="body" idx="1"/>
          </p:nvPr>
        </p:nvSpPr>
        <p:spPr>
          <a:xfrm>
            <a:off x="3277603" y="339075"/>
            <a:ext cx="5314951" cy="4380417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83393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DB-Engines ranking –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3" invalidUrl="" action="" tgtFrame="" tooltip="" history="1" highlightClick="0" endSnd="0"/>
              </a:rPr>
              <a:t>link</a:t>
            </a:r>
          </a:p>
          <a:p>
            <a:pPr marL="483393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Redis becomes the most popular database on AWS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4" invalidUrl="" action="" tgtFrame="" tooltip="" history="1" highlightClick="0" endSnd="0"/>
              </a:rPr>
              <a:t>link</a:t>
            </a:r>
          </a:p>
          <a:p>
            <a:pPr marL="483393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Companies using Amazon ElastiCache  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5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 u="sng"/>
            </a:pPr>
            <a:r>
              <a:rPr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6" invalidUrl="" action="" tgtFrame="" tooltip="" history="1" highlightClick="0" endSnd="0"/>
              </a:rPr>
              <a:t>www.forbes.com</a:t>
            </a:r>
            <a:r>
              <a:rPr u="none"/>
              <a:t> - </a:t>
            </a:r>
            <a:r>
              <a:rPr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7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Companies using Azure Redis for Cache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8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Redis 10x more memory usage than data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9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Understanding top 5 Redis performance metrics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0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ElastiCache Redis Node-Type specific parameters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1" invalidUrl="" action="" tgtFrame="" tooltip="" history="1" highlightClick="0" endSnd="0"/>
              </a:rPr>
              <a:t>link</a:t>
            </a:r>
            <a:r>
              <a:t> 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Total Redis users according to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2" invalidUrl="" action="" tgtFrame="" tooltip="" history="1" highlightClick="0" endSnd="0"/>
              </a:rPr>
              <a:t>hgdata.com</a:t>
            </a:r>
            <a:r>
              <a:t>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3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Total ElasticSearch users according to hgdata.com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4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How Twitter uses Redis 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5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Carrot vs Redis 6.0.10 memory usage tests results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6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Seven Open Source companies thought ...-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7" invalidUrl="" action="" tgtFrame="" tooltip="" history="1" highlightClick="0" endSnd="0"/>
              </a:rPr>
              <a:t>link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Redis BGSAVE troubleshoot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8" invalidUrl="" action="" tgtFrame="" tooltip="" history="1" highlightClick="0" endSnd="0"/>
              </a:rPr>
              <a:t>link</a:t>
            </a:r>
            <a:r>
              <a:t> </a:t>
            </a:r>
          </a:p>
          <a:p>
            <a:pPr marL="495142" indent="-228600" defTabSz="914400">
              <a:spcBef>
                <a:spcPts val="600"/>
              </a:spcBef>
              <a:buSzPct val="104999"/>
              <a:buFontTx/>
              <a:buAutoNum type="arabicPeriod" startAt="1"/>
              <a:defRPr sz="1300"/>
            </a:pPr>
            <a:r>
              <a:t>Persisting to disks with snapshots -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19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xfrm>
            <a:off x="512706" y="573279"/>
            <a:ext cx="2380266" cy="3912009"/>
          </a:xfrm>
          <a:prstGeom prst="rect">
            <a:avLst/>
          </a:prstGeom>
        </p:spPr>
        <p:txBody>
          <a:bodyPr lIns="45719" tIns="45719" rIns="45719" bIns="45719"/>
          <a:lstStyle>
            <a:lvl1pPr algn="r" defTabSz="914400">
              <a:defRPr sz="3700"/>
            </a:lvl1pPr>
          </a:lstStyle>
          <a:p>
            <a:pPr/>
            <a:r>
              <a:t>Agenda</a:t>
            </a:r>
          </a:p>
        </p:txBody>
      </p:sp>
      <p:sp>
        <p:nvSpPr>
          <p:cNvPr id="199" name="Straight Connector 11"/>
          <p:cNvSpPr/>
          <p:nvPr/>
        </p:nvSpPr>
        <p:spPr>
          <a:xfrm flipH="1">
            <a:off x="3095396" y="1442672"/>
            <a:ext cx="1" cy="2263141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Text Placeholder 2"/>
          <p:cNvSpPr txBox="1"/>
          <p:nvPr>
            <p:ph type="body" idx="1"/>
          </p:nvPr>
        </p:nvSpPr>
        <p:spPr>
          <a:xfrm>
            <a:off x="3277603" y="573279"/>
            <a:ext cx="5314951" cy="3912009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indent="-228600" algn="l" defTabSz="914400">
              <a:spcBef>
                <a:spcPts val="600"/>
              </a:spcBef>
              <a:buChar char="•"/>
            </a:pPr>
            <a:r>
              <a:t>About team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What is Redis?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Redis Market overview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Redis limitations 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Here comes the Carrot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Carrot vs Redis 6.0.10 test results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TAM (estimate)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Business model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Licensing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Why Carrot? Summary</a:t>
            </a:r>
          </a:p>
          <a:p>
            <a:pPr indent="-228600" algn="l" defTabSz="914400">
              <a:spcBef>
                <a:spcPts val="600"/>
              </a:spcBef>
              <a:buChar char="•"/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69" descr="Picture 16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173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5" name="Picture 175" descr="Picture 175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oogle Shape;289;p15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2700"/>
            </a:lvl1pPr>
          </a:lstStyle>
          <a:p>
            <a:pPr/>
            <a:r>
              <a:t>About team</a:t>
            </a:r>
          </a:p>
        </p:txBody>
      </p:sp>
      <p:sp>
        <p:nvSpPr>
          <p:cNvPr id="207" name="Google Shape;290;p15"/>
          <p:cNvSpPr txBox="1"/>
          <p:nvPr>
            <p:ph type="body" sz="half" idx="1"/>
          </p:nvPr>
        </p:nvSpPr>
        <p:spPr>
          <a:xfrm>
            <a:off x="3793368" y="659958"/>
            <a:ext cx="4682723" cy="3603930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133349" indent="-228599" defTabSz="914400">
              <a:buSzPts val="1300"/>
              <a:buChar char="•"/>
              <a:defRPr sz="1300"/>
            </a:pPr>
            <a:r>
              <a:t>Vladimir Rodionov - Big Data/Hadoop   developer and advocate, Apache Committer, long-term Apache HBase developer and contributor, former Staff Software Engineer @Cloudera and @Hortonworks. Founder of bigbase.org. I have been working on in-memory data store engines and caching solutions for several years (as a side projects). </a:t>
            </a:r>
          </a:p>
          <a:p>
            <a:pPr marL="0" indent="-228599" defTabSz="914400">
              <a:spcBef>
                <a:spcPts val="1200"/>
              </a:spcBef>
              <a:buSzPts val="1300"/>
              <a:buChar char="•"/>
              <a:defRPr sz="1300"/>
            </a:pPr>
            <a:r>
              <a:t>E-mail: </a:t>
            </a:r>
            <a:r>
              <a:rPr u="sng">
                <a:solidFill>
                  <a:srgbClr val="F0532B"/>
                </a:solidFill>
                <a:uFill>
                  <a:solidFill>
                    <a:srgbClr val="F0532B"/>
                  </a:solidFill>
                </a:uFill>
                <a:hlinkClick r:id="rId4" invalidUrl="" action="" tgtFrame="" tooltip="" history="1" highlightClick="0" endSnd="0"/>
              </a:rPr>
              <a:t>vladrodionov@gmail.com</a:t>
            </a:r>
          </a:p>
          <a:p>
            <a:pPr marL="0" indent="-228599" defTabSz="914400">
              <a:spcBef>
                <a:spcPts val="1200"/>
              </a:spcBef>
              <a:buSzPts val="1300"/>
              <a:buChar char="•"/>
              <a:defRPr sz="1300"/>
            </a:pPr>
            <a:r>
              <a:t>LinkedIn: https://www.linkedin.com/in/vladrodionov/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108" descr="Picture 10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12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2" name="Picture 114" descr="Picture 114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Google Shape;295;p16"/>
          <p:cNvSpPr txBox="1"/>
          <p:nvPr>
            <p:ph type="title"/>
          </p:nvPr>
        </p:nvSpPr>
        <p:spPr>
          <a:xfrm>
            <a:off x="-469178" y="740464"/>
            <a:ext cx="3788004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2700"/>
            </a:lvl1pPr>
          </a:lstStyle>
          <a:p>
            <a:pPr/>
            <a:r>
              <a:t>What is Redis?</a:t>
            </a:r>
          </a:p>
        </p:txBody>
      </p:sp>
      <p:sp>
        <p:nvSpPr>
          <p:cNvPr id="214" name="Google Shape;296;p16"/>
          <p:cNvSpPr txBox="1"/>
          <p:nvPr>
            <p:ph type="body" sz="half" idx="1"/>
          </p:nvPr>
        </p:nvSpPr>
        <p:spPr>
          <a:xfrm>
            <a:off x="3788002" y="962655"/>
            <a:ext cx="4316963" cy="352342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19100" indent="-228600" defTabSz="914400">
              <a:spcBef>
                <a:spcPts val="600"/>
              </a:spcBef>
              <a:buSzPts val="1300"/>
              <a:buChar char="•"/>
              <a:defRPr sz="1300"/>
            </a:pPr>
            <a:r>
              <a:t>In-memory data structure store, used as database, cache and message broker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Popular open-source project founded in 2009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#7 in the list of  a top DB engines according to DB-Engines ranking [1]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Created big market for real-time analytics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Redis as a Service is provided by all cloud providers (AWS - ElastiCache,    Google - MemoryStore, Microsoft Azure - Azure Cache for Redis, Oracle Cloud, IBM and even Alibaba offers ApsaraDB for Redis)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Highly popular, has a big community of users. </a:t>
            </a:r>
          </a:p>
          <a:p>
            <a:pPr marL="419100" indent="-228600" defTabSz="914400">
              <a:spcBef>
                <a:spcPts val="600"/>
              </a:spcBef>
              <a:buClr>
                <a:srgbClr val="FFFFFF"/>
              </a:buClr>
              <a:buSzPts val="1300"/>
              <a:buChar char="•"/>
              <a:defRPr sz="1300"/>
            </a:pPr>
            <a:r>
              <a:t>Redis is the most popular database on Amazon AWS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14" descr="Picture 1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Rectangle 118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9" name="Picture 120" descr="Picture 120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Google Shape;301;p17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2700"/>
            </a:lvl1pPr>
          </a:lstStyle>
          <a:p>
            <a:pPr/>
            <a:r>
              <a:t>Redis Market Overview</a:t>
            </a:r>
          </a:p>
        </p:txBody>
      </p:sp>
      <p:sp>
        <p:nvSpPr>
          <p:cNvPr id="221" name="Google Shape;302;p17"/>
          <p:cNvSpPr txBox="1"/>
          <p:nvPr>
            <p:ph type="body" sz="half" idx="1"/>
          </p:nvPr>
        </p:nvSpPr>
        <p:spPr>
          <a:xfrm>
            <a:off x="3793368" y="810038"/>
            <a:ext cx="4316963" cy="352342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RedisLabs is the company behind the project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Recently valuated at $1B with new financing round [4]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RedisLabs has over 8,000 paying customers.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There are 4600+ companies using Redis-ElastiCache on AWS [3]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Relatively low valuation is explained by a fierce competition with all cloud providers due to open source unrestricted license (BSD) of Redis.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With a proper licensing must be on par with Elastic at least (#8 in DB engine popularity index, just behind Redis)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Elastic market capitalization is $14B as of 02-10-2021 </a:t>
            </a:r>
          </a:p>
          <a:p>
            <a:pPr marL="434340" indent="-217170" defTabSz="868680">
              <a:spcBef>
                <a:spcPts val="500"/>
              </a:spcBef>
              <a:buSzPts val="1200"/>
              <a:buChar char="•"/>
              <a:defRPr sz="1235"/>
            </a:pPr>
            <a:r>
              <a:t>Between $1B and $14B is a huge gap, Carrot is going to fill it in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120" descr="Picture 1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Rectangle 124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Picture 126" descr="Picture 126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Google Shape;307;p18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l" defTabSz="914400">
              <a:defRPr sz="2700"/>
            </a:lvl1pPr>
          </a:lstStyle>
          <a:p>
            <a:pPr/>
            <a:r>
              <a:t>Redis limitations</a:t>
            </a:r>
          </a:p>
        </p:txBody>
      </p:sp>
      <p:sp>
        <p:nvSpPr>
          <p:cNvPr id="228" name="Google Shape;308;p18"/>
          <p:cNvSpPr txBox="1"/>
          <p:nvPr>
            <p:ph type="body" idx="1"/>
          </p:nvPr>
        </p:nvSpPr>
        <p:spPr>
          <a:xfrm>
            <a:off x="3793368" y="392201"/>
            <a:ext cx="4571249" cy="4359098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Redis engine has a HUGE overhead for small-medium sized data (up to 100s of bytes) [6]</a:t>
            </a:r>
          </a:p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Server is </a:t>
            </a:r>
            <a:r>
              <a:rPr b="1"/>
              <a:t>single threaded</a:t>
            </a:r>
            <a:r>
              <a:t> (only 1 CPU core per server instance)</a:t>
            </a:r>
          </a:p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Single threaded design results in a very inefficient data snapshot for backup implementation - via Unix fork() call.</a:t>
            </a:r>
          </a:p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fork() in some case </a:t>
            </a:r>
            <a:r>
              <a:rPr b="1"/>
              <a:t>requires up to 50% of RAM</a:t>
            </a:r>
            <a:r>
              <a:t> (memory) to be available, this in turn limits Redis ability to use ALL server’s RAM. It is recommended to keep Redis memory below 50% of a server’s RAM [7]. </a:t>
            </a:r>
          </a:p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AWS ElastiCache limits maximum available memory for Redis data at 75% of maxmemory. </a:t>
            </a:r>
            <a:r>
              <a:rPr b="1"/>
              <a:t>Maxmemory</a:t>
            </a:r>
            <a:r>
              <a:t> parameter for 16GB instance is 13GB, for example [8]. </a:t>
            </a:r>
            <a:r>
              <a:rPr b="1"/>
              <a:t>So it leaves only 10GB for a data itself</a:t>
            </a:r>
            <a:r>
              <a:t>.</a:t>
            </a:r>
          </a:p>
          <a:p>
            <a:pPr indent="-228600" defTabSz="914400">
              <a:spcBef>
                <a:spcPts val="600"/>
              </a:spcBef>
              <a:buSzPct val="100000"/>
              <a:buChar char="•"/>
              <a:defRPr sz="1300"/>
            </a:pPr>
            <a:r>
              <a:t>It is recommended to keep Redis Memory under 20GB due to all above limitations [14] - </a:t>
            </a:r>
            <a:r>
              <a:rPr b="1"/>
              <a:t>poor vertical scalability.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26" descr="Picture 1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Rectangle 320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3" name="Picture 322" descr="Picture 322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313;p19"/>
          <p:cNvSpPr txBox="1"/>
          <p:nvPr>
            <p:ph type="title"/>
          </p:nvPr>
        </p:nvSpPr>
        <p:spPr>
          <a:xfrm>
            <a:off x="314122" y="740464"/>
            <a:ext cx="3081086" cy="352342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algn="l" defTabSz="914400">
              <a:defRPr sz="2700"/>
            </a:pPr>
            <a:r>
              <a:t>Here comes </a:t>
            </a:r>
            <a:br/>
            <a:r>
              <a:t>the Carrot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🥕 </a:t>
            </a:r>
          </a:p>
        </p:txBody>
      </p:sp>
      <p:sp>
        <p:nvSpPr>
          <p:cNvPr id="235" name="Google Shape;314;p19"/>
          <p:cNvSpPr txBox="1"/>
          <p:nvPr>
            <p:ph type="body" idx="1"/>
          </p:nvPr>
        </p:nvSpPr>
        <p:spPr>
          <a:xfrm>
            <a:off x="3674304" y="12054"/>
            <a:ext cx="4968988" cy="498024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In memory data-type store with a range, scan queries support.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It has Redis 6.x compatibility layer, so all Redis clients can be used with Carrot as well 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rPr b="1"/>
              <a:t>Multithreaded</a:t>
            </a:r>
            <a:r>
              <a:t> (all CPU cores can be used)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Supports 100’s GB of RAM in a single instance - </a:t>
            </a:r>
            <a:r>
              <a:rPr b="1"/>
              <a:t>good vertical scalability</a:t>
            </a:r>
            <a:endParaRPr b="1"/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Efficient memory organization </a:t>
            </a:r>
            <a:r>
              <a:rPr b="1"/>
              <a:t>with dynamic in memory compression</a:t>
            </a:r>
            <a:endParaRPr b="1"/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Has low overhead for small - medium size data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Extensible via user-defined coprocessors, filters, aggregators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Has unique data type, which is missing and impossible to implement in Redis - B+tree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Carrot is able to utilize </a:t>
            </a:r>
            <a:r>
              <a:rPr b="1"/>
              <a:t>up to 100%</a:t>
            </a:r>
            <a:r>
              <a:t> of server’s RAM.</a:t>
            </a:r>
          </a:p>
          <a:p>
            <a:pPr indent="-228600" defTabSz="914400">
              <a:lnSpc>
                <a:spcPct val="100000"/>
              </a:lnSpc>
              <a:buSzPct val="100000"/>
              <a:buChar char="•"/>
              <a:defRPr sz="1300"/>
            </a:pPr>
            <a:r>
              <a:t>Much faster save - load data due to block - oriented memory storage. Data is read and written by blocks (4-8KB each).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132" descr="Picture 1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ounded Rectangle 14"/>
          <p:cNvSpPr/>
          <p:nvPr/>
        </p:nvSpPr>
        <p:spPr>
          <a:xfrm>
            <a:off x="3477005" y="0"/>
            <a:ext cx="5666995" cy="5143500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angle 136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63500" dist="3810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0" name="Picture 138" descr="Picture 138"/>
          <p:cNvPicPr>
            <a:picLocks noChangeAspect="1"/>
          </p:cNvPicPr>
          <p:nvPr/>
        </p:nvPicPr>
        <p:blipFill>
          <a:blip r:embed="rId3">
            <a:extLst/>
          </a:blip>
          <a:srcRect l="0" t="0" r="61975" b="0"/>
          <a:stretch>
            <a:fillRect/>
          </a:stretch>
        </p:blipFill>
        <p:spPr>
          <a:xfrm>
            <a:off x="-1" y="3281362"/>
            <a:ext cx="3477008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319;p20"/>
          <p:cNvSpPr txBox="1"/>
          <p:nvPr>
            <p:ph type="title"/>
          </p:nvPr>
        </p:nvSpPr>
        <p:spPr>
          <a:xfrm>
            <a:off x="499441" y="740464"/>
            <a:ext cx="2661202" cy="3523424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914400">
              <a:defRPr sz="2700"/>
            </a:lvl1pPr>
          </a:lstStyle>
          <a:p>
            <a:pPr/>
            <a:r>
              <a:t>Carrot vs Redis test results</a:t>
            </a:r>
          </a:p>
        </p:txBody>
      </p:sp>
      <p:sp>
        <p:nvSpPr>
          <p:cNvPr id="242" name="Google Shape;320;p20"/>
          <p:cNvSpPr txBox="1"/>
          <p:nvPr>
            <p:ph type="body" sz="half" idx="1"/>
          </p:nvPr>
        </p:nvSpPr>
        <p:spPr>
          <a:xfrm>
            <a:off x="3769263" y="652033"/>
            <a:ext cx="4511995" cy="3839434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Test results are presented in a shared doc [12].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Overall, Carrot is 2 - 3.4 times more memory efficient than Redis 6.0.10.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Better memory efficiency for in memory data store is a huge competitive advantage, because it allows to store more data in a same server.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Taking into account that Carrot is able to utilize up to 100% of available server’s RAM, we are talking about up to almost 5X more memory efficiency.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Some simple math: ElastiCache instance allocates only 10GB of RAM for data in a 16GB EC2 instance [8]. Carrot is able to use at least 14GB (leave 2GB for OS). The additional memory factor is 1.4x. 1.4 * 3.4 = 4.76.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b="1" sz="1302"/>
            </a:pPr>
            <a:r>
              <a:t>So, 4-5 Redis servers can be replaced with 1 Carrot server to store the same data set.</a:t>
            </a:r>
          </a:p>
          <a:p>
            <a:pPr marL="425195" indent="-212597" defTabSz="850391">
              <a:lnSpc>
                <a:spcPct val="100000"/>
              </a:lnSpc>
              <a:buSzPts val="1300"/>
              <a:buChar char="•"/>
              <a:defRPr sz="1302"/>
            </a:pPr>
            <a:r>
              <a:t>In comparison to Redis, it’s a steal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20" descr="Picture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281362"/>
            <a:ext cx="9144000" cy="186213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angle 22"/>
          <p:cNvSpPr/>
          <p:nvPr/>
        </p:nvSpPr>
        <p:spPr>
          <a:xfrm>
            <a:off x="0" y="3270093"/>
            <a:ext cx="9144000" cy="18734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47" name="Table 3"/>
          <p:cNvGraphicFramePr/>
          <p:nvPr/>
        </p:nvGraphicFramePr>
        <p:xfrm>
          <a:off x="1240464" y="1374386"/>
          <a:ext cx="6663073" cy="27020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60938"/>
                <a:gridCol w="1583657"/>
                <a:gridCol w="1950737"/>
                <a:gridCol w="1467739"/>
              </a:tblGrid>
              <a:tr h="225171">
                <a:tc>
                  <a:txBody>
                    <a:bodyPr/>
                    <a:lstStyle/>
                    <a:p>
                      <a:pPr algn="l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Test Number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Redis 6.0.10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Carrot -no comp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Carrot -LZ4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1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9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1.58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1.07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2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2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1.33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1.11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3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5.7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1.39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1.08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1.65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1.1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5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5.6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3.73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1.06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6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1.17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1.24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1.02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7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3.9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1.77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1.15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8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4.2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1.11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9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3.64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3.14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1.07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sz="1200"/>
                        <a:t>Test 10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1.88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sz="1200"/>
                        <a:t>1.03</a:t>
                      </a:r>
                    </a:p>
                  </a:txBody>
                  <a:tcPr marL="9367" marR="9367" marT="9367" marB="9367" anchor="b" anchorCtr="0" horzOverflow="overflow"/>
                </a:tc>
              </a:tr>
              <a:tr h="225171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rPr b="1" sz="1200"/>
                        <a:t>Geometric Mean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b="1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b="1" sz="1200"/>
                        <a:t>1.7</a:t>
                      </a:r>
                    </a:p>
                  </a:txBody>
                  <a:tcPr marL="9367" marR="9367" marT="9367" marB="9367" anchor="b" anchorCtr="0" horzOverflow="overflow"/>
                </a:tc>
                <a:tc>
                  <a:txBody>
                    <a:bodyPr/>
                    <a:lstStyle/>
                    <a:p>
                      <a:pPr defTabSz="685800">
                        <a:defRPr sz="1800"/>
                      </a:pPr>
                      <a:r>
                        <a:rPr b="1" sz="1200"/>
                        <a:t>1.06</a:t>
                      </a:r>
                    </a:p>
                  </a:txBody>
                  <a:tcPr marL="9367" marR="9367" marT="9367" marB="9367" anchor="b" anchorCtr="0" horzOverflow="overflow"/>
                </a:tc>
              </a:tr>
            </a:tbl>
          </a:graphicData>
        </a:graphic>
      </p:graphicFrame>
      <p:sp>
        <p:nvSpPr>
          <p:cNvPr id="248" name="TextBox 4"/>
          <p:cNvSpPr txBox="1"/>
          <p:nvPr/>
        </p:nvSpPr>
        <p:spPr>
          <a:xfrm>
            <a:off x="1631349" y="4200249"/>
            <a:ext cx="588130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1300"/>
              <a:t>On average, Carrot is</a:t>
            </a:r>
            <a:r>
              <a:rPr b="1" sz="1300"/>
              <a:t> up to 3.4</a:t>
            </a:r>
            <a:r>
              <a:rPr sz="1300"/>
              <a:t> times more memory efficient than Redis.</a:t>
            </a:r>
            <a:r>
              <a:t> 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br/>
          </a:p>
        </p:txBody>
      </p:sp>
      <p:sp>
        <p:nvSpPr>
          <p:cNvPr id="249" name="TextBox 6"/>
          <p:cNvSpPr txBox="1"/>
          <p:nvPr/>
        </p:nvSpPr>
        <p:spPr>
          <a:xfrm>
            <a:off x="919470" y="609529"/>
            <a:ext cx="730505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1300">
                <a:solidFill>
                  <a:srgbClr val="FFFFFF"/>
                </a:solidFill>
              </a:defRPr>
            </a:pPr>
            <a:r>
              <a:t>Table 1</a:t>
            </a:r>
            <a:r>
              <a:rPr b="0" i="0"/>
              <a:t>. Test Results. Carrot - no comp (no compression), Carrot with LZ4 compression and Redis 6.0.10 memory usage relative to Carrot with LZ4HC compression.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