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2" d="100"/>
          <a:sy n="72" d="100"/>
        </p:scale>
        <p:origin x="576" y="66"/>
      </p:cViewPr>
      <p:guideLst>
        <p:guide pos="2070" orient="horz"/>
        <p:guide pos="3734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56EB39-BFD5-487A-969F-88706F1BB0A6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77EB9B-1EF3-4C0C-8160-CDF417E284C8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B7EBB9A-C583-4DD8-BE07-FFCA8061998E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4F878E5-531E-4B3F-A95C-623B4E1D21A3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DA514C-4F41-4D6B-BA91-2DB1CA20142B}" type="datetime1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0760A8-3B67-498D-8FDE-E18FF1B557C8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23717F-11DE-416A-8181-295266DE7CFF}" type="datetime1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C420EB-1981-457C-A99E-FF451A3B3BE2}" type="datetime1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7E3B8FE-2107-4C81-91DA-D4FB3002E230}" type="datetime1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CA8FB7-55C9-45F7-99A4-332C8A99C115}" type="datetime1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 bwMode="auto">
          <a:xfrm>
            <a:off x="406400" y="381000"/>
            <a:ext cx="10363200" cy="4942840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5EA8CA3-5C22-43F2-8375-83021EE0A9C2}" type="datetime1">
              <a:rPr lang="ru-RU"/>
              <a:t/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2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/>
          <p:cNvSpPr/>
          <p:nvPr/>
        </p:nvSpPr>
        <p:spPr bwMode="auto"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375717" y="5648960"/>
            <a:ext cx="73152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16199999">
            <a:off x="10510428" y="3987800"/>
            <a:ext cx="2367281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16199999">
            <a:off x="10474869" y="1584960"/>
            <a:ext cx="2438399" cy="4876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12305B4-CC83-4038-B2F2-43F4EE890246}" type="datetime1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spcBef>
          <a:spcPts val="0"/>
        </a:spcBef>
        <a:buNone/>
        <a:defRPr sz="4600" cap="none" spc="-100">
          <a:ln>
            <a:noFill/>
          </a:ln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>
        <a:spcBef>
          <a:spcPts val="0"/>
        </a:spcBef>
        <a:buClr>
          <a:schemeClr val="accent1"/>
        </a:buClr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>
        <a:spcBef>
          <a:spcPts val="0"/>
        </a:spcBef>
        <a:buClr>
          <a:schemeClr val="accent2"/>
        </a:buClr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>
        <a:spcBef>
          <a:spcPts val="0"/>
        </a:spcBef>
        <a:buClr>
          <a:schemeClr val="accent3"/>
        </a:buClr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>
        <a:spcBef>
          <a:spcPts val="0"/>
        </a:spcBef>
        <a:buClr>
          <a:schemeClr val="accent4"/>
        </a:buClr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>
        <a:spcBef>
          <a:spcPts val="0"/>
        </a:spcBef>
        <a:buClr>
          <a:schemeClr val="accent5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>
        <a:spcBef>
          <a:spcPts val="0"/>
        </a:spcBef>
        <a:buClr>
          <a:schemeClr val="accent1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>
        <a:spcBef>
          <a:spcPts val="0"/>
        </a:spcBef>
        <a:buClr>
          <a:schemeClr val="accent2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>
        <a:spcBef>
          <a:spcPts val="0"/>
        </a:spcBef>
        <a:buClr>
          <a:schemeClr val="accent3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>
        <a:spcBef>
          <a:spcPts val="0"/>
        </a:spcBef>
        <a:buClr>
          <a:schemeClr val="accent4"/>
        </a:buClr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384139" y="1874198"/>
            <a:ext cx="10649243" cy="602226"/>
          </a:xfrm>
        </p:spPr>
        <p:txBody>
          <a:bodyPr/>
          <a:lstStyle/>
          <a:p>
            <a:pPr algn="ctr">
              <a:defRPr/>
            </a:pPr>
            <a:r>
              <a:rPr lang="en-US" sz="7200" i="0">
                <a:solidFill>
                  <a:srgbClr val="C00000"/>
                </a:solidFill>
                <a:latin typeface="+mn-lt"/>
              </a:rPr>
              <a:t>Int20h 2023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3777596" y="2826774"/>
            <a:ext cx="3376245" cy="60222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200">
                <a:solidFill>
                  <a:schemeClr val="tx1"/>
                </a:solidFill>
              </a:rPr>
              <a:t>Команда</a:t>
            </a:r>
            <a:r>
              <a:rPr lang="uk-UA" sz="3200">
                <a:solidFill>
                  <a:schemeClr val="tx1"/>
                </a:solidFill>
              </a:rPr>
              <a:t>: ММФ</a:t>
            </a:r>
            <a:endParaRPr/>
          </a:p>
        </p:txBody>
      </p:sp>
      <p:sp>
        <p:nvSpPr>
          <p:cNvPr id="1277004418" name=""/>
          <p:cNvSpPr txBox="1"/>
          <p:nvPr/>
        </p:nvSpPr>
        <p:spPr bwMode="auto">
          <a:xfrm flipH="0" flipV="0">
            <a:off x="2466895" y="4215285"/>
            <a:ext cx="6483731" cy="16462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/>
              <a:t>MM</a:t>
            </a:r>
            <a:r>
              <a:rPr lang="uk-UA" sz="2600"/>
              <a:t>Ф = Математик </a:t>
            </a:r>
            <a:r>
              <a:rPr lang="uk-UA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Математик</a:t>
            </a:r>
            <a:r>
              <a:rPr lang="uk-UA" sz="2600"/>
              <a:t> Фізик</a:t>
            </a:r>
            <a:endParaRPr lang="uk-UA" sz="2600"/>
          </a:p>
          <a:p>
            <a:pPr algn="ctr">
              <a:defRPr/>
            </a:pPr>
            <a:endParaRPr lang="uk-UA" sz="2600"/>
          </a:p>
          <a:p>
            <a:pPr algn="ctr">
              <a:defRPr/>
            </a:pPr>
            <a:r>
              <a:rPr lang="uk-UA" sz="2600"/>
              <a:t>Ми не Дата Саєнтисти !!!</a:t>
            </a:r>
            <a:endParaRPr lang="uk-UA" sz="2800"/>
          </a:p>
          <a:p>
            <a:pPr>
              <a:defRPr/>
            </a:pP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128866"/>
            <a:ext cx="10160000" cy="1143000"/>
          </a:xfrm>
        </p:spPr>
        <p:txBody>
          <a:bodyPr/>
          <a:lstStyle/>
          <a:p>
            <a:pPr algn="ctr">
              <a:defRPr/>
            </a:pPr>
            <a:r>
              <a:rPr lang="uk-UA">
                <a:solidFill>
                  <a:srgbClr val="C00000"/>
                </a:solidFill>
              </a:rPr>
              <a:t>Фічі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609599" y="1483417"/>
            <a:ext cx="10160000" cy="480060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uk-UA" sz="9000" b="0"/>
              <a:t> </a:t>
            </a:r>
            <a:r>
              <a:rPr lang="uk-UA" sz="90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route_distance_km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uk-UA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distance</a:t>
            </a:r>
            <a:r>
              <a:rPr lang="en-US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_from_node</a:t>
            </a:r>
            <a:r>
              <a:rPr lang="uk-UA" sz="9000" b="0"/>
              <a:t> = дистанція поїздки порахована по нодах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uk-UA" sz="9000" b="0"/>
              <a:t> </a:t>
            </a:r>
            <a:r>
              <a:rPr lang="en-US" sz="9000" b="0"/>
              <a:t>diff_dist</a:t>
            </a:r>
            <a:r>
              <a:rPr lang="uk-UA" sz="9000" b="0"/>
              <a:t> =  </a:t>
            </a:r>
            <a:r>
              <a:rPr lang="uk-UA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route_distance_km</a:t>
            </a:r>
            <a:r>
              <a:rPr lang="uk-UA" sz="9000" b="0"/>
              <a:t> - </a:t>
            </a:r>
            <a:r>
              <a:rPr lang="uk-UA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distance</a:t>
            </a:r>
            <a:r>
              <a:rPr lang="en-US" sz="90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_from_node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en-US" sz="9000" b="0"/>
              <a:t> </a:t>
            </a:r>
            <a:r>
              <a:rPr lang="uk-UA" sz="9000" b="1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hours</a:t>
            </a:r>
            <a:r>
              <a:rPr lang="uk-UA" sz="9000" b="0"/>
              <a:t> = години дня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en-US" sz="9000" b="0"/>
              <a:t> </a:t>
            </a:r>
            <a:r>
              <a:rPr lang="en-US" sz="9000" b="1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sum_hours_periods</a:t>
            </a:r>
            <a:r>
              <a:rPr lang="uk-UA" sz="9000" b="0"/>
              <a:t> = абс відхилення в годинах від 13:00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en-US" sz="9000" b="0"/>
              <a:t> </a:t>
            </a:r>
            <a:r>
              <a:rPr lang="en-US" sz="9000" b="0" i="0" u="none" strike="noStrike" cap="none" spc="0">
                <a:solidFill>
                  <a:schemeClr val="tx1"/>
                </a:solidFill>
                <a:latin typeface="Calibri"/>
                <a:cs typeface="Calibri"/>
              </a:rPr>
              <a:t>speed_from_node</a:t>
            </a:r>
            <a:r>
              <a:rPr lang="uk-UA" sz="9000" b="0"/>
              <a:t> = середня швидкість на маршруті </a:t>
            </a:r>
            <a:r>
              <a:rPr lang="uk-UA" sz="9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 нодах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en-US" sz="9000" b="0"/>
              <a:t> </a:t>
            </a:r>
            <a:r>
              <a:rPr lang="en-US" sz="9000" b="1" i="0" u="none"/>
              <a:t>time</a:t>
            </a:r>
            <a:r>
              <a:rPr lang="en-US" sz="9000" b="1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_from_node</a:t>
            </a:r>
            <a:r>
              <a:rPr lang="uk-UA" sz="9000" b="0"/>
              <a:t> = час поїздки порахований по нодах, як у 7 класі</a:t>
            </a:r>
            <a:endParaRPr sz="9000" b="0"/>
          </a:p>
          <a:p>
            <a:pPr>
              <a:lnSpc>
                <a:spcPct val="150000"/>
              </a:lnSpc>
              <a:buFont typeface="Wingdings"/>
              <a:buChar char="v"/>
              <a:defRPr/>
            </a:pPr>
            <a:r>
              <a:rPr lang="en-US" sz="9000" b="0"/>
              <a:t> </a:t>
            </a:r>
            <a:r>
              <a:rPr lang="en-US" sz="9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diff_nodes</a:t>
            </a:r>
            <a:r>
              <a:rPr lang="uk-UA" sz="9000" b="0"/>
              <a:t> </a:t>
            </a:r>
            <a:r>
              <a:rPr lang="uk-UA" sz="9000" b="0"/>
              <a:t>= кількість нод, що не збігаються</a:t>
            </a:r>
            <a:endParaRPr sz="9000" b="0"/>
          </a:p>
          <a:p>
            <a:pPr>
              <a:buFont typeface="Wingdings"/>
              <a:buChar char="v"/>
              <a:defRPr/>
            </a:pPr>
            <a:endParaRPr lang="uk-UA" b="1"/>
          </a:p>
          <a:p>
            <a:pPr>
              <a:buFont typeface="Wingdings"/>
              <a:buChar char="v"/>
              <a:defRPr/>
            </a:pPr>
            <a:endParaRPr lang="ru-RU"/>
          </a:p>
          <a:p>
            <a:pPr>
              <a:buFont typeface="Wingdings"/>
              <a:buChar char="v"/>
              <a:defRPr/>
            </a:pPr>
            <a:endParaRPr lang="ru-RU"/>
          </a:p>
          <a:p>
            <a:pPr>
              <a:buFont typeface="Wingdings"/>
              <a:buChar char="v"/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572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lang="uk-UA">
                <a:solidFill>
                  <a:srgbClr val="C00000"/>
                </a:solidFill>
              </a:rPr>
              <a:t>Результати моделей</a:t>
            </a:r>
            <a:endParaRPr/>
          </a:p>
        </p:txBody>
      </p:sp>
      <p:sp>
        <p:nvSpPr>
          <p:cNvPr id="12588915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71637"/>
            <a:ext cx="10159999" cy="450770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114300" indent="0">
              <a:lnSpc>
                <a:spcPct val="150000"/>
              </a:lnSpc>
              <a:buClr>
                <a:schemeClr val="accent1"/>
              </a:buClr>
              <a:buFont typeface="Arial"/>
              <a:buNone/>
              <a:defRPr/>
            </a:pPr>
            <a:r>
              <a:rPr lang="ru-RU" sz="2600"/>
              <a:t>Вал</a:t>
            </a:r>
            <a:r>
              <a:rPr lang="uk-UA" sz="2600"/>
              <a:t>і</a:t>
            </a:r>
            <a:r>
              <a:rPr lang="ru-RU" sz="2600"/>
              <a:t>дац</a:t>
            </a:r>
            <a:r>
              <a:rPr lang="uk-UA" sz="2600"/>
              <a:t>ія: С</a:t>
            </a:r>
            <a:r>
              <a:rPr lang="en-US" sz="2600"/>
              <a:t>V=5</a:t>
            </a:r>
            <a:endParaRPr lang="en-US" sz="2600"/>
          </a:p>
          <a:p>
            <a:pPr marL="114300" indent="0">
              <a:lnSpc>
                <a:spcPct val="150000"/>
              </a:lnSpc>
              <a:buClr>
                <a:schemeClr val="accent1"/>
              </a:buClr>
              <a:buFont typeface="Arial"/>
              <a:buNone/>
              <a:defRPr/>
            </a:pPr>
            <a:r>
              <a:rPr lang="en-US" sz="2600"/>
              <a:t>Metric: RMSE</a:t>
            </a:r>
            <a:endParaRPr lang="en-US" sz="2600"/>
          </a:p>
          <a:p>
            <a:pPr>
              <a:lnSpc>
                <a:spcPct val="150000"/>
              </a:lnSpc>
              <a:defRPr/>
            </a:pPr>
            <a:r>
              <a:rPr lang="en-US" sz="2600"/>
              <a:t>NN (MLP + relu/tanh) = 85.25</a:t>
            </a:r>
            <a:endParaRPr lang="en-US" sz="2600"/>
          </a:p>
          <a:p>
            <a:pPr>
              <a:lnSpc>
                <a:spcPct val="150000"/>
              </a:lnSpc>
              <a:defRPr/>
            </a:pPr>
            <a:r>
              <a:rPr lang="en-US" sz="2600"/>
              <a:t>LinReg = 91.71</a:t>
            </a:r>
            <a:endParaRPr lang="en-US" sz="2600"/>
          </a:p>
          <a:p>
            <a:pPr>
              <a:lnSpc>
                <a:spcPct val="150000"/>
              </a:lnSpc>
              <a:defRPr/>
            </a:pPr>
            <a:r>
              <a:rPr lang="en-US" sz="2600"/>
              <a:t>CatBoost = 103.45</a:t>
            </a:r>
            <a:endParaRPr lang="en-US" sz="2600"/>
          </a:p>
          <a:p>
            <a:pPr>
              <a:lnSpc>
                <a:spcPct val="150000"/>
              </a:lnSpc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CatBoost</a:t>
            </a:r>
            <a:r>
              <a:rPr lang="en-US" sz="2600"/>
              <a:t> + geo = 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109.45</a:t>
            </a:r>
            <a:endParaRPr lang="en-US" sz="2600"/>
          </a:p>
          <a:p>
            <a:pPr>
              <a:lnSpc>
                <a:spcPct val="150000"/>
              </a:lnSpc>
              <a:defRPr/>
            </a:pPr>
            <a:r>
              <a:rPr lang="en-US" sz="2600" b="0"/>
              <a:t>Stat (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26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_from_node</a:t>
            </a:r>
            <a:r>
              <a:rPr lang="en-US" sz="2600" b="0"/>
              <a:t> * diff_dist_coef)</a:t>
            </a:r>
            <a:r>
              <a:rPr lang="en-US" sz="2600" b="0"/>
              <a:t> =</a:t>
            </a:r>
            <a:r>
              <a:rPr lang="en-US" sz="2600"/>
              <a:t> 142.22</a:t>
            </a:r>
            <a:endParaRPr sz="2600" b="0"/>
          </a:p>
        </p:txBody>
      </p:sp>
      <p:sp>
        <p:nvSpPr>
          <p:cNvPr id="18510467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9CB36B-43F4-83B8-B1A7-DD57D93CAD0F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27814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54D493-C8AE-14AB-5740-3E944A6926D0}" type="slidenum">
              <a:rPr lang="ru-RU"/>
              <a:t/>
            </a:fld>
            <a:endParaRPr lang="ru-RU"/>
          </a:p>
        </p:txBody>
      </p:sp>
      <p:pic>
        <p:nvPicPr>
          <p:cNvPr id="19535823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905" y="0"/>
            <a:ext cx="12170833" cy="68460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016000" y="2857500"/>
            <a:ext cx="10160000" cy="1143000"/>
          </a:xfrm>
        </p:spPr>
        <p:txBody>
          <a:bodyPr/>
          <a:lstStyle/>
          <a:p>
            <a:pPr marL="114300" algn="ctr">
              <a:defRPr/>
            </a:pPr>
            <a:r>
              <a:rPr lang="uk-UA" sz="5400">
                <a:solidFill>
                  <a:schemeClr val="accent1"/>
                </a:solidFill>
              </a:rPr>
              <a:t>Дякую за увагу</a:t>
            </a:r>
            <a:r>
              <a:rPr lang="ru-RU" sz="5400">
                <a:solidFill>
                  <a:schemeClr val="accent1"/>
                </a:solidFill>
              </a:rPr>
              <a:t>!!!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5083C2-79AE-4F02-AECF-CD725ADF896B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1">
  <a:themeElements>
    <a:clrScheme name="Газетная бумага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mbria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/>
        </a:gradFill>
        <a:blipFill>
          <a:blip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0</TotalTime>
  <Words>0</Words>
  <Application>ONLYOFFICE/7.3.0.184</Application>
  <DocSecurity>0</DocSecurity>
  <PresentationFormat>Широкоэкранный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Властивості магнітно-м’яких та магнітно-жорстких магнетиків та їх застосування</dc:title>
  <dc:subject/>
  <dc:creator>Сервис Комфи</dc:creator>
  <cp:keywords/>
  <dc:description/>
  <dc:identifier/>
  <dc:language/>
  <cp:lastModifiedBy/>
  <cp:revision>167</cp:revision>
  <dcterms:created xsi:type="dcterms:W3CDTF">2020-12-04T19:28:48Z</dcterms:created>
  <dcterms:modified xsi:type="dcterms:W3CDTF">2023-03-05T07:53:28Z</dcterms:modified>
  <cp:category/>
  <cp:contentStatus/>
  <cp:version/>
</cp:coreProperties>
</file>