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065FEA9-E1B7-4B83-9403-2888AFC7326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EE582A-9247-407F-9047-D25FDD219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5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EA9-E1B7-4B83-9403-2888AFC7326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82A-9247-407F-9047-D25FDD219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2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EA9-E1B7-4B83-9403-2888AFC7326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82A-9247-407F-9047-D25FDD219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34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EA9-E1B7-4B83-9403-2888AFC7326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82A-9247-407F-9047-D25FDD219C4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017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EA9-E1B7-4B83-9403-2888AFC7326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82A-9247-407F-9047-D25FDD219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94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EA9-E1B7-4B83-9403-2888AFC7326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82A-9247-407F-9047-D25FDD219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99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EA9-E1B7-4B83-9403-2888AFC7326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82A-9247-407F-9047-D25FDD219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02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EA9-E1B7-4B83-9403-2888AFC7326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82A-9247-407F-9047-D25FDD219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59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EA9-E1B7-4B83-9403-2888AFC7326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82A-9247-407F-9047-D25FDD219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EA9-E1B7-4B83-9403-2888AFC7326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82A-9247-407F-9047-D25FDD219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0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EA9-E1B7-4B83-9403-2888AFC7326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82A-9247-407F-9047-D25FDD219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4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EA9-E1B7-4B83-9403-2888AFC7326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82A-9247-407F-9047-D25FDD219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EA9-E1B7-4B83-9403-2888AFC7326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82A-9247-407F-9047-D25FDD219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8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EA9-E1B7-4B83-9403-2888AFC7326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82A-9247-407F-9047-D25FDD219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1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EA9-E1B7-4B83-9403-2888AFC7326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82A-9247-407F-9047-D25FDD219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6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EA9-E1B7-4B83-9403-2888AFC7326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82A-9247-407F-9047-D25FDD219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9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EA9-E1B7-4B83-9403-2888AFC7326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82A-9247-407F-9047-D25FDD219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2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FEA9-E1B7-4B83-9403-2888AFC7326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582A-9247-407F-9047-D25FDD219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35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A30BB64-A938-4ADD-A954-DA4C9C53E4F9}"/>
              </a:ext>
            </a:extLst>
          </p:cNvPr>
          <p:cNvSpPr txBox="1">
            <a:spLocks/>
          </p:cNvSpPr>
          <p:nvPr/>
        </p:nvSpPr>
        <p:spPr>
          <a:xfrm>
            <a:off x="2664569" y="3515380"/>
            <a:ext cx="6902401" cy="1295400"/>
          </a:xfrm>
          <a:prstGeom prst="rect">
            <a:avLst/>
          </a:prstGeom>
        </p:spPr>
        <p:txBody>
          <a:bodyPr vert="horz" anchor="t" anchorCtr="0">
            <a:normAutofit fontScale="70000" lnSpcReduction="200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PLATFORMĂ AUTONOMĂ MOBIL</a:t>
            </a:r>
            <a:r>
              <a:rPr lang="ro-RO" sz="2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CARE SE DEPLASEAZĂ URMÂND UN TRASEU MARCAT, IDENTIFICAT PRIN ANALIZĂ DE IMAGINE, CU OPTIMIZAREA TIMPULUI DE PARCURGERE A UNEI PORȚIUNI DELIMITATE DE TRASEU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7C6EA76-5861-4CE9-B475-A965B2EE21EB}"/>
              </a:ext>
            </a:extLst>
          </p:cNvPr>
          <p:cNvSpPr txBox="1">
            <a:spLocks/>
          </p:cNvSpPr>
          <p:nvPr/>
        </p:nvSpPr>
        <p:spPr>
          <a:xfrm>
            <a:off x="1970842" y="4810780"/>
            <a:ext cx="8008927" cy="144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1800" kern="120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o-RO" dirty="0">
                <a:solidFill>
                  <a:schemeClr val="tx1"/>
                </a:solidFill>
              </a:rPr>
              <a:t>Coordonator științific</a:t>
            </a:r>
          </a:p>
          <a:p>
            <a:pPr>
              <a:spcBef>
                <a:spcPts val="0"/>
              </a:spcBef>
            </a:pPr>
            <a:r>
              <a:rPr lang="ro-RO" i="1" dirty="0">
                <a:solidFill>
                  <a:schemeClr val="tx1"/>
                </a:solidFill>
              </a:rPr>
              <a:t>Conf. univ. dr. ing Laurențiu MĂRGĂRIT</a:t>
            </a:r>
            <a:r>
              <a:rPr lang="ro-RO" dirty="0">
                <a:solidFill>
                  <a:schemeClr val="tx1"/>
                </a:solidFill>
              </a:rPr>
              <a:t>				</a:t>
            </a:r>
            <a:endParaRPr lang="en-US" dirty="0">
              <a:solidFill>
                <a:schemeClr val="tx1"/>
              </a:solidFill>
            </a:endParaRPr>
          </a:p>
          <a:p>
            <a:pPr algn="r">
              <a:spcBef>
                <a:spcPts val="0"/>
              </a:spcBef>
            </a:pPr>
            <a:r>
              <a:rPr lang="ro-RO" dirty="0">
                <a:solidFill>
                  <a:schemeClr val="tx1"/>
                </a:solidFill>
              </a:rPr>
              <a:t>Absolvent</a:t>
            </a:r>
          </a:p>
          <a:p>
            <a:pPr algn="r"/>
            <a:r>
              <a:rPr lang="ro-RO" i="1" dirty="0">
                <a:solidFill>
                  <a:schemeClr val="tx1"/>
                </a:solidFill>
              </a:rPr>
              <a:t>				</a:t>
            </a:r>
            <a:r>
              <a:rPr lang="en-US" i="1" dirty="0">
                <a:solidFill>
                  <a:schemeClr val="tx1"/>
                </a:solidFill>
              </a:rPr>
              <a:t>Student </a:t>
            </a:r>
            <a:r>
              <a:rPr lang="en-US" i="1" dirty="0" err="1">
                <a:solidFill>
                  <a:schemeClr val="tx1"/>
                </a:solidFill>
              </a:rPr>
              <a:t>plt</a:t>
            </a:r>
            <a:r>
              <a:rPr lang="en-US" i="1" dirty="0">
                <a:solidFill>
                  <a:schemeClr val="tx1"/>
                </a:solidFill>
              </a:rPr>
              <a:t>. </a:t>
            </a:r>
            <a:r>
              <a:rPr lang="en-US" i="1" dirty="0" err="1">
                <a:solidFill>
                  <a:schemeClr val="tx1"/>
                </a:solidFill>
              </a:rPr>
              <a:t>maj.</a:t>
            </a:r>
            <a:r>
              <a:rPr lang="en-US" i="1" dirty="0">
                <a:solidFill>
                  <a:schemeClr val="tx1"/>
                </a:solidFill>
              </a:rPr>
              <a:t> George-</a:t>
            </a:r>
            <a:r>
              <a:rPr lang="en-US" i="1" dirty="0" err="1">
                <a:solidFill>
                  <a:schemeClr val="tx1"/>
                </a:solidFill>
              </a:rPr>
              <a:t>Codrin</a:t>
            </a:r>
            <a:r>
              <a:rPr lang="en-US" i="1" dirty="0">
                <a:solidFill>
                  <a:schemeClr val="tx1"/>
                </a:solidFill>
              </a:rPr>
              <a:t> HARIGA</a:t>
            </a:r>
          </a:p>
        </p:txBody>
      </p:sp>
      <p:pic>
        <p:nvPicPr>
          <p:cNvPr id="7" name="Picture 3" descr="C:\Users\Stefan\Pictures\New Picture.png">
            <a:extLst>
              <a:ext uri="{FF2B5EF4-FFF2-40B4-BE49-F238E27FC236}">
                <a16:creationId xmlns:a16="http://schemas.microsoft.com/office/drawing/2014/main" id="{17E10A85-9D59-4D13-84B0-296468A7F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29" y="1196792"/>
            <a:ext cx="1906261" cy="224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DA52D0-7C77-4B18-86D8-2F515FB1915B}"/>
              </a:ext>
            </a:extLst>
          </p:cNvPr>
          <p:cNvSpPr txBox="1"/>
          <p:nvPr/>
        </p:nvSpPr>
        <p:spPr>
          <a:xfrm>
            <a:off x="5039509" y="6334780"/>
            <a:ext cx="1955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1400" dirty="0">
                <a:latin typeface="Times New Roman" pitchFamily="18" charset="0"/>
                <a:cs typeface="Times New Roman" pitchFamily="18" charset="0"/>
              </a:rPr>
              <a:t>BUCUREȘTI</a:t>
            </a:r>
          </a:p>
          <a:p>
            <a:pPr algn="ctr"/>
            <a:r>
              <a:rPr lang="ro-RO" sz="1400" dirty="0">
                <a:latin typeface="Times New Roman" pitchFamily="18" charset="0"/>
                <a:cs typeface="Times New Roman" pitchFamily="18" charset="0"/>
              </a:rPr>
              <a:t>SESIUNEA IULIE 2021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496C57-807F-4FEF-A110-34BE6C9BAA7A}"/>
              </a:ext>
            </a:extLst>
          </p:cNvPr>
          <p:cNvSpPr txBox="1"/>
          <p:nvPr/>
        </p:nvSpPr>
        <p:spPr>
          <a:xfrm>
            <a:off x="2131170" y="309312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latin typeface="Times New Roman" pitchFamily="18" charset="0"/>
                <a:cs typeface="Times New Roman" pitchFamily="18" charset="0"/>
              </a:rPr>
              <a:t>ROMÂNIA</a:t>
            </a:r>
          </a:p>
          <a:p>
            <a:pPr algn="ctr"/>
            <a:r>
              <a:rPr lang="ro-RO" sz="1600" b="1" dirty="0">
                <a:latin typeface="Times New Roman" pitchFamily="18" charset="0"/>
                <a:cs typeface="Times New Roman" pitchFamily="18" charset="0"/>
              </a:rPr>
              <a:t>ACADEMIA TEHNICĂ MILITARĂ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o-RO" sz="1600" b="1" dirty="0">
                <a:latin typeface="Times New Roman" pitchFamily="18" charset="0"/>
                <a:cs typeface="Times New Roman" pitchFamily="18" charset="0"/>
              </a:rPr>
              <a:t>FERDINAND 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”</a:t>
            </a:r>
            <a:endParaRPr lang="ro-RO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o-RO" sz="1600" dirty="0">
                <a:latin typeface="Times New Roman" pitchFamily="18" charset="0"/>
                <a:cs typeface="Times New Roman" pitchFamily="18" charset="0"/>
              </a:rPr>
              <a:t>FACULTATEA DE SISTEME INFORMATICE ȘI SECURITATE CIBERNETICĂ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6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2A28-A494-4EBF-B5F4-94950B4C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Direcții de dezvoltare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6BD88-73C5-4556-ADB7-BF1C5714C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 viitor, această platformă poate fi îmbunătățită prin adăugarea de funcții precum:</a:t>
            </a:r>
          </a:p>
          <a:p>
            <a:pPr lvl="1"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Detectarea semnelor de circulație;</a:t>
            </a:r>
          </a:p>
          <a:p>
            <a:pPr lvl="1" algn="just"/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Parcarea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automată.</a:t>
            </a:r>
          </a:p>
        </p:txBody>
      </p:sp>
    </p:spTree>
    <p:extLst>
      <p:ext uri="{BB962C8B-B14F-4D97-AF65-F5344CB8AC3E}">
        <p14:creationId xmlns:p14="http://schemas.microsoft.com/office/powerpoint/2010/main" val="333023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A30BB64-A938-4ADD-A954-DA4C9C53E4F9}"/>
              </a:ext>
            </a:extLst>
          </p:cNvPr>
          <p:cNvSpPr txBox="1">
            <a:spLocks/>
          </p:cNvSpPr>
          <p:nvPr/>
        </p:nvSpPr>
        <p:spPr>
          <a:xfrm>
            <a:off x="2664569" y="3524434"/>
            <a:ext cx="6902401" cy="1286345"/>
          </a:xfrm>
          <a:prstGeom prst="rect">
            <a:avLst/>
          </a:prstGeom>
        </p:spPr>
        <p:txBody>
          <a:bodyPr vert="horz" anchor="t" anchorCtr="0">
            <a:normAutofit fontScale="70000" lnSpcReduction="200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PLATFORMĂ AUTONOMĂ MOBIL</a:t>
            </a:r>
            <a:r>
              <a:rPr lang="ro-RO" sz="2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CARE SE DEPLASEAZĂ URMÂND UN TRASEU MARCAT, IDENTIFICAT PRIN ANALIZĂ DE IMAGINE, CU OPTIMIZAREA TIMPULUI DE PARCURGERE A UNEI PORȚIUNI DELIMITATE DE TRASEU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7C6EA76-5861-4CE9-B475-A965B2EE21EB}"/>
              </a:ext>
            </a:extLst>
          </p:cNvPr>
          <p:cNvSpPr txBox="1">
            <a:spLocks/>
          </p:cNvSpPr>
          <p:nvPr/>
        </p:nvSpPr>
        <p:spPr>
          <a:xfrm>
            <a:off x="1970842" y="4810780"/>
            <a:ext cx="8008927" cy="144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1800" kern="120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o-RO" dirty="0">
                <a:solidFill>
                  <a:schemeClr val="tx1"/>
                </a:solidFill>
              </a:rPr>
              <a:t>Coordonator științific</a:t>
            </a:r>
          </a:p>
          <a:p>
            <a:pPr>
              <a:spcBef>
                <a:spcPts val="0"/>
              </a:spcBef>
            </a:pPr>
            <a:r>
              <a:rPr lang="ro-RO" i="1" dirty="0">
                <a:solidFill>
                  <a:schemeClr val="tx1"/>
                </a:solidFill>
              </a:rPr>
              <a:t>Conf. univ. dr. ing Laurențiu MĂRGĂRIT</a:t>
            </a:r>
            <a:r>
              <a:rPr lang="ro-RO" dirty="0">
                <a:solidFill>
                  <a:schemeClr val="tx1"/>
                </a:solidFill>
              </a:rPr>
              <a:t>				</a:t>
            </a:r>
            <a:endParaRPr lang="en-US" dirty="0">
              <a:solidFill>
                <a:schemeClr val="tx1"/>
              </a:solidFill>
            </a:endParaRPr>
          </a:p>
          <a:p>
            <a:pPr algn="r">
              <a:spcBef>
                <a:spcPts val="0"/>
              </a:spcBef>
            </a:pPr>
            <a:r>
              <a:rPr lang="ro-RO" dirty="0">
                <a:solidFill>
                  <a:schemeClr val="tx1"/>
                </a:solidFill>
              </a:rPr>
              <a:t>Absolvent</a:t>
            </a:r>
          </a:p>
          <a:p>
            <a:pPr algn="r"/>
            <a:r>
              <a:rPr lang="ro-RO" i="1" dirty="0">
                <a:solidFill>
                  <a:schemeClr val="tx1"/>
                </a:solidFill>
              </a:rPr>
              <a:t>				</a:t>
            </a:r>
            <a:r>
              <a:rPr lang="en-US" i="1" dirty="0">
                <a:solidFill>
                  <a:schemeClr val="tx1"/>
                </a:solidFill>
              </a:rPr>
              <a:t>Student </a:t>
            </a:r>
            <a:r>
              <a:rPr lang="en-US" i="1" dirty="0" err="1">
                <a:solidFill>
                  <a:schemeClr val="tx1"/>
                </a:solidFill>
              </a:rPr>
              <a:t>plt</a:t>
            </a:r>
            <a:r>
              <a:rPr lang="en-US" i="1" dirty="0">
                <a:solidFill>
                  <a:schemeClr val="tx1"/>
                </a:solidFill>
              </a:rPr>
              <a:t>. </a:t>
            </a:r>
            <a:r>
              <a:rPr lang="en-US" i="1" dirty="0" err="1">
                <a:solidFill>
                  <a:schemeClr val="tx1"/>
                </a:solidFill>
              </a:rPr>
              <a:t>maj.</a:t>
            </a:r>
            <a:r>
              <a:rPr lang="en-US" i="1" dirty="0">
                <a:solidFill>
                  <a:schemeClr val="tx1"/>
                </a:solidFill>
              </a:rPr>
              <a:t> George-</a:t>
            </a:r>
            <a:r>
              <a:rPr lang="en-US" i="1" dirty="0" err="1">
                <a:solidFill>
                  <a:schemeClr val="tx1"/>
                </a:solidFill>
              </a:rPr>
              <a:t>Codrin</a:t>
            </a:r>
            <a:r>
              <a:rPr lang="en-US" i="1" dirty="0">
                <a:solidFill>
                  <a:schemeClr val="tx1"/>
                </a:solidFill>
              </a:rPr>
              <a:t> HARIGA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A52D0-7C77-4B18-86D8-2F515FB1915B}"/>
              </a:ext>
            </a:extLst>
          </p:cNvPr>
          <p:cNvSpPr txBox="1"/>
          <p:nvPr/>
        </p:nvSpPr>
        <p:spPr>
          <a:xfrm>
            <a:off x="5039509" y="6334780"/>
            <a:ext cx="1955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1400" dirty="0">
                <a:latin typeface="Times New Roman" pitchFamily="18" charset="0"/>
                <a:cs typeface="Times New Roman" pitchFamily="18" charset="0"/>
              </a:rPr>
              <a:t>BUCUREȘTI</a:t>
            </a:r>
          </a:p>
          <a:p>
            <a:pPr algn="ctr"/>
            <a:r>
              <a:rPr lang="ro-RO" sz="1400" dirty="0">
                <a:latin typeface="Times New Roman" pitchFamily="18" charset="0"/>
                <a:cs typeface="Times New Roman" pitchFamily="18" charset="0"/>
              </a:rPr>
              <a:t>SESIUNEA IULIE 2021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496C57-807F-4FEF-A110-34BE6C9BAA7A}"/>
              </a:ext>
            </a:extLst>
          </p:cNvPr>
          <p:cNvSpPr txBox="1"/>
          <p:nvPr/>
        </p:nvSpPr>
        <p:spPr>
          <a:xfrm>
            <a:off x="2131170" y="309312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latin typeface="Times New Roman" pitchFamily="18" charset="0"/>
                <a:cs typeface="Times New Roman" pitchFamily="18" charset="0"/>
              </a:rPr>
              <a:t>ROMÂNIA</a:t>
            </a:r>
          </a:p>
          <a:p>
            <a:pPr algn="ctr"/>
            <a:r>
              <a:rPr lang="ro-RO" sz="1600" b="1" dirty="0">
                <a:latin typeface="Times New Roman" pitchFamily="18" charset="0"/>
                <a:cs typeface="Times New Roman" pitchFamily="18" charset="0"/>
              </a:rPr>
              <a:t>ACADEMIA TEHNICĂ MILITARĂ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o-RO" sz="1600" b="1" dirty="0">
                <a:latin typeface="Times New Roman" pitchFamily="18" charset="0"/>
                <a:cs typeface="Times New Roman" pitchFamily="18" charset="0"/>
              </a:rPr>
              <a:t>FERDINAND 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”</a:t>
            </a:r>
            <a:endParaRPr lang="ro-RO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o-RO" sz="1600" dirty="0">
                <a:latin typeface="Times New Roman" pitchFamily="18" charset="0"/>
                <a:cs typeface="Times New Roman" pitchFamily="18" charset="0"/>
              </a:rPr>
              <a:t>FACULTATEA DE SISTEME INFORMATICE ȘI SECURITATE CIBERNETICĂ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7851A-FE0C-4351-A152-2C1491FFBB78}"/>
              </a:ext>
            </a:extLst>
          </p:cNvPr>
          <p:cNvSpPr txBox="1"/>
          <p:nvPr/>
        </p:nvSpPr>
        <p:spPr>
          <a:xfrm>
            <a:off x="2389573" y="2139519"/>
            <a:ext cx="7412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Vă mulțumesc pentru atenție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0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1337-A718-4B06-86F6-DE45BF3B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F2A39-3BF6-4086-9A81-A531CC97D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Alegerea problemei;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Obiectivele proiectului;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Dezvoltarea proiectului;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Probleme întâmpinate;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Direcții de dezvoltare.</a:t>
            </a: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1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D291-CF58-44F9-A550-0B55F2C7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Problemei (I)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D117-95C3-4B71-B27B-922E93A1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țial dezvoltat pentru a participa la competiția NXP Cup, care are mai multe probe:</a:t>
            </a:r>
          </a:p>
          <a:p>
            <a:pPr lvl="1"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Parcurgerea unui traseu delimitat;</a:t>
            </a:r>
          </a:p>
          <a:p>
            <a:pPr lvl="1"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Ocolirea obstacolelor;</a:t>
            </a:r>
          </a:p>
          <a:p>
            <a:pPr lvl="1"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Recunoașterea semnelor de circulație.</a:t>
            </a:r>
          </a:p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Inițial proiectul urma să fie combinat cu altă lucrare de licență care detectează semnele de circulație pentru a realiza toate cele trei scenarii.</a:t>
            </a:r>
          </a:p>
        </p:txBody>
      </p:sp>
    </p:spTree>
    <p:extLst>
      <p:ext uri="{BB962C8B-B14F-4D97-AF65-F5344CB8AC3E}">
        <p14:creationId xmlns:p14="http://schemas.microsoft.com/office/powerpoint/2010/main" val="248315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D589-B78F-42AD-80F1-2EBD0DF1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Problemei (II)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81BC9-B10C-4482-AE88-B66C2F59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nivel global au început să apară din ce în ce mai multe tehnologii de automatizare a conducerii a unui autoturism;</a:t>
            </a:r>
          </a:p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Aceste tehnologii pot fi folosite pentru a mări comfortul șoferului pe timpul condusului;</a:t>
            </a:r>
          </a:p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Câteva exemple de astfel de tehnologii sunt:</a:t>
            </a:r>
          </a:p>
          <a:p>
            <a:pPr lvl="1"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Cruise Control;</a:t>
            </a:r>
          </a:p>
          <a:p>
            <a:pPr lvl="1"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Assist;</a:t>
            </a:r>
          </a:p>
          <a:p>
            <a:pPr lvl="1"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Tesla Smart Summon.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4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92E8-71DB-4044-947F-BDFD2F0B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Problemei (III)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57A4-2C7C-4490-A7FA-62568E6B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același timp, aceste tehnologii pot fi și folosite și pentru a mări siguranța șoferului și a celor din jur;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ție a autovehiculelor aflate în fața autoturismului.</a:t>
            </a:r>
          </a:p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Acest sistem poate acționa frâna în cazul în care distanța de siguranță este foarte mică și se poate produce o coliziune.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2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B5D1-8772-4AE1-8EDF-07841CC6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Obiectivele proiectului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1A9E1-E57E-4AB1-B7B9-EF6B5105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Proiectul își propune realizarea unei platforme autonome cu următoarele funcționalități:</a:t>
            </a:r>
          </a:p>
          <a:p>
            <a:pPr lvl="1"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Menținerea un traseu marcat;</a:t>
            </a:r>
          </a:p>
          <a:p>
            <a:pPr lvl="1"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Ocolirea obstacolelor care apar pe timpul deplasării.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7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D72A-2CD3-4E93-90E4-59417DA9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91F3-D2DA-4180-B268-FDA15E874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60696"/>
          </a:xfrm>
        </p:spPr>
        <p:txBody>
          <a:bodyPr>
            <a:normAutofit fontScale="92500"/>
          </a:bodyPr>
          <a:lstStyle/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Platforma de dezvoltare folosită este produsă de NXP, model FRDM-KL25Z;</a:t>
            </a:r>
          </a:p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Amplificarea semnalelor s-a realizat cu ajutorul unui circuit logic M74HCT244B1;</a:t>
            </a:r>
          </a:p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Inversarea polarității tensiunii de alimentare a motoarelor s-a realizat cu ajutorul unui multiplexor 74157N;</a:t>
            </a:r>
          </a:p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Celelalte componente folosite pot fi găsite în documentația proiectului;</a:t>
            </a:r>
          </a:p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Software-ul dezvoltat este de tip ,,bare-metal” și a fost realizat cu ajutorul IDE-ului Keil µVision.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24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421A-9641-44D9-9BDA-2CEE26AB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D7896F-85D9-40BF-928C-78DC23A8593F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76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Sistemul verifică starea în care se află:</a:t>
            </a:r>
          </a:p>
          <a:p>
            <a:pPr lvl="1"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este în starea fără obstacole, stabiliește viteza, unghiul servomotorului și verifică dacă au apărut obstacole;</a:t>
            </a:r>
          </a:p>
          <a:p>
            <a:pPr lvl="1"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este în starea cu obstacole, sistemul verifică direcția pe care se află obstacolul, setează viteza și direcția corespunzător, verificând dacă mai este detectat vreun obstacol.</a:t>
            </a:r>
          </a:p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 intermediul întreruperilor sunt realizate următoarele:</a:t>
            </a:r>
          </a:p>
          <a:p>
            <a:pPr lvl="1"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Calcularea semnalului pentru motoare, după măsurarea turației (PID);</a:t>
            </a:r>
          </a:p>
          <a:p>
            <a:pPr lvl="1"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Preluarea datelor de la cameră;</a:t>
            </a:r>
          </a:p>
          <a:p>
            <a:pPr lvl="1"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Măsurarea distanței cu ajutorul senzorilor de distanță.</a:t>
            </a:r>
          </a:p>
        </p:txBody>
      </p:sp>
    </p:spTree>
    <p:extLst>
      <p:ext uri="{BB962C8B-B14F-4D97-AF65-F5344CB8AC3E}">
        <p14:creationId xmlns:p14="http://schemas.microsoft.com/office/powerpoint/2010/main" val="373635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792C-A492-4438-ACD0-86AB0855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PROBLEME întâmpinate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7B6A-14EE-4243-8285-338A022B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rmAutofit/>
          </a:bodyPr>
          <a:lstStyle/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din punțile H se încălzea foarte rapid, iar siguranțele termice opreau alimentarea întregului circuit;</a:t>
            </a:r>
          </a:p>
          <a:p>
            <a:pPr lvl="1"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Pentru a rezolva problema s-au legat motoarele în serie.</a:t>
            </a:r>
          </a:p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Servomotorul nu menține perfect roțile drepte când este dată comanda pentru unghiul 0;</a:t>
            </a:r>
          </a:p>
          <a:p>
            <a:pPr lvl="1"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S-a introdus un factor de corecție la apelul funcției.</a:t>
            </a:r>
          </a:p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Pinul PTA4 nu s-a putut configura întrucât este preconfigurat.</a:t>
            </a:r>
          </a:p>
          <a:p>
            <a:pPr lvl="1"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S-a ales alt pin.</a:t>
            </a:r>
          </a:p>
        </p:txBody>
      </p:sp>
    </p:spTree>
    <p:extLst>
      <p:ext uri="{BB962C8B-B14F-4D97-AF65-F5344CB8AC3E}">
        <p14:creationId xmlns:p14="http://schemas.microsoft.com/office/powerpoint/2010/main" val="687124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897</TotalTime>
  <Words>645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Tw Cen MT</vt:lpstr>
      <vt:lpstr>Wingdings 3</vt:lpstr>
      <vt:lpstr>Circuit</vt:lpstr>
      <vt:lpstr>PowerPoint Presentation</vt:lpstr>
      <vt:lpstr>Cuprins</vt:lpstr>
      <vt:lpstr>Alegerea Problemei (I)</vt:lpstr>
      <vt:lpstr>Alegerea Problemei (II)</vt:lpstr>
      <vt:lpstr>Alegerea Problemei (III)</vt:lpstr>
      <vt:lpstr>Obiectivele proiectului</vt:lpstr>
      <vt:lpstr>Dezvoltarea proiectului (I)</vt:lpstr>
      <vt:lpstr>Dezvoltarea proiectului (II)</vt:lpstr>
      <vt:lpstr>PROBLEME întâmpinate</vt:lpstr>
      <vt:lpstr>Direcții de dezvoltare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</dc:creator>
  <cp:lastModifiedBy>George</cp:lastModifiedBy>
  <cp:revision>31</cp:revision>
  <dcterms:created xsi:type="dcterms:W3CDTF">2021-07-13T19:53:55Z</dcterms:created>
  <dcterms:modified xsi:type="dcterms:W3CDTF">2021-07-14T17:27:15Z</dcterms:modified>
</cp:coreProperties>
</file>