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915E86-A2A9-481B-AAD2-72783BF8731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5E1F84-BBD9-4E97-9F4D-1E12F36D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og.com/media/en/technical-documentation/data-sheets/AD8067.pdf" TargetMode="External"/><Relationship Id="rId3" Type="http://schemas.openxmlformats.org/officeDocument/2006/relationships/hyperlink" Target="https://www.sciencedirect.com/topics/engineering/pulse-width-modulation" TargetMode="External"/><Relationship Id="rId7" Type="http://schemas.openxmlformats.org/officeDocument/2006/relationships/hyperlink" Target="http://www.bel.utcluj.ro/dce/didactic/fec/" TargetMode="External"/><Relationship Id="rId2" Type="http://schemas.openxmlformats.org/officeDocument/2006/relationships/hyperlink" Target="https://www.circuitsgallery.com/pwm-generator-circuit-using-741-op-am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el.utcluj.ro/dce/didactic/fec/20_nonsinusoidal_oscillators.pdf" TargetMode="External"/><Relationship Id="rId11" Type="http://schemas.openxmlformats.org/officeDocument/2006/relationships/hyperlink" Target="https://ro.mouser.com/?utm_source=bing&amp;utm_medium=cpc&amp;utm_campaign=Brand%20Romania&amp;utm_term=mouser&amp;utm_content=Brand%20Mouser" TargetMode="External"/><Relationship Id="rId5" Type="http://schemas.openxmlformats.org/officeDocument/2006/relationships/hyperlink" Target="http://www.bel.utcluj.ro/dce/didactic/fec/22_power_amplifier_class_D.pdf" TargetMode="External"/><Relationship Id="rId10" Type="http://schemas.openxmlformats.org/officeDocument/2006/relationships/hyperlink" Target="http://bel.utcluj.ro/scs/rom/ts_main.html" TargetMode="External"/><Relationship Id="rId4" Type="http://schemas.openxmlformats.org/officeDocument/2006/relationships/hyperlink" Target="https://electronicspost.com/generation-and-detection-of-a-pwm-signal/" TargetMode="External"/><Relationship Id="rId9" Type="http://schemas.openxmlformats.org/officeDocument/2006/relationships/hyperlink" Target="https://www.analog.com/media/en/technical-documentation/data-sheets/AD8031_803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0BEC-94E2-9C3A-CF40-1B9D0AB1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PWM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3C400-84D3-3952-3D23-4425D3592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 Veliciu</a:t>
            </a:r>
          </a:p>
          <a:p>
            <a:r>
              <a:rPr lang="en-US" dirty="0"/>
              <a:t>Faculty of Electronics, Telecommunication and Information Technology, TUC-N</a:t>
            </a:r>
          </a:p>
        </p:txBody>
      </p:sp>
    </p:spTree>
    <p:extLst>
      <p:ext uri="{BB962C8B-B14F-4D97-AF65-F5344CB8AC3E}">
        <p14:creationId xmlns:p14="http://schemas.microsoft.com/office/powerpoint/2010/main" val="272897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1F2-AF58-9C53-3C1A-497AE3DB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3983"/>
            <a:ext cx="10455898" cy="1504335"/>
          </a:xfrm>
        </p:spPr>
        <p:txBody>
          <a:bodyPr>
            <a:normAutofit/>
          </a:bodyPr>
          <a:lstStyle/>
          <a:p>
            <a:r>
              <a:rPr lang="en-US" sz="2400" dirty="0"/>
              <a:t>Choosing standard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E0B2-34B6-3673-82DF-FDE02C5D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98643"/>
            <a:ext cx="10588419" cy="3392557"/>
          </a:xfrm>
        </p:spPr>
        <p:txBody>
          <a:bodyPr numCol="2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Passive components and transistors</a:t>
            </a:r>
          </a:p>
          <a:p>
            <a:pPr lvl="1">
              <a:lnSpc>
                <a:spcPct val="90000"/>
              </a:lnSpc>
            </a:pPr>
            <a:r>
              <a:rPr lang="en-US" i="1" u="sng" dirty="0"/>
              <a:t>C1=5.1 </a:t>
            </a:r>
            <a:r>
              <a:rPr lang="en-US" i="1" u="sng" dirty="0" err="1"/>
              <a:t>nF</a:t>
            </a:r>
            <a:r>
              <a:rPr lang="en-US" i="1" u="sng" dirty="0"/>
              <a:t> (+/- 10%)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R1=2 kΩ (+/- 0.5%)</a:t>
            </a:r>
          </a:p>
          <a:p>
            <a:pPr lvl="1">
              <a:lnSpc>
                <a:spcPct val="90000"/>
              </a:lnSpc>
            </a:pPr>
            <a:r>
              <a:rPr lang="en-US" i="1" u="sng" dirty="0"/>
              <a:t>R2=4.02 kΩ (+/- 0.05%)</a:t>
            </a:r>
          </a:p>
          <a:p>
            <a:pPr lvl="1">
              <a:lnSpc>
                <a:spcPct val="90000"/>
              </a:lnSpc>
            </a:pPr>
            <a:r>
              <a:rPr lang="en-US" i="1" u="sng" dirty="0"/>
              <a:t>R=R5=8.06 kΩ (+/- 0.5%)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R6=1.35 kΩ (+/- 5%)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R4=1.5 kΩ (+/- 1%)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R7=1 kΩ (+/- 20%)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R9=2 kΩ (+/- 0.1%)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R8=1 kΩ (+/- 20%)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R3=1.5 kΩ (+/- 1%)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Q2=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BJT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npn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2N2222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=600 mA)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Q1=BJT </a:t>
            </a:r>
            <a:r>
              <a:rPr lang="en-US" dirty="0" err="1"/>
              <a:t>pnp</a:t>
            </a:r>
            <a:r>
              <a:rPr lang="en-US" dirty="0"/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2N2907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=600 mA)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 lvl="1">
              <a:lnSpc>
                <a:spcPct val="90000"/>
              </a:lnSpc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292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E7B5-9F8C-6B30-C65F-94A920DD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5129"/>
            <a:ext cx="10402889" cy="1504335"/>
          </a:xfrm>
        </p:spPr>
        <p:txBody>
          <a:bodyPr>
            <a:normAutofit/>
          </a:bodyPr>
          <a:lstStyle/>
          <a:p>
            <a:r>
              <a:rPr lang="en-US" sz="2400" dirty="0"/>
              <a:t>Simulations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4AA5-EB2A-7793-28E5-B4937140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145" y="1219200"/>
            <a:ext cx="9952723" cy="3554465"/>
          </a:xfrm>
        </p:spPr>
        <p:txBody>
          <a:bodyPr anchor="t">
            <a:normAutofit/>
          </a:bodyPr>
          <a:lstStyle/>
          <a:p>
            <a:r>
              <a:rPr lang="en-US" sz="1600" dirty="0"/>
              <a:t>Time-domain simulation</a:t>
            </a:r>
          </a:p>
          <a:p>
            <a:r>
              <a:rPr lang="en-US" sz="1600" dirty="0"/>
              <a:t>Amplitude=5V</a:t>
            </a:r>
          </a:p>
          <a:p>
            <a:r>
              <a:rPr lang="en-US" sz="1600" dirty="0"/>
              <a:t>VIN=2.4V</a:t>
            </a:r>
          </a:p>
          <a:p>
            <a:r>
              <a:rPr lang="en-US" sz="1600" dirty="0"/>
              <a:t>D=10%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54397E4-3E31-4C36-87C4-F4E90607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82" y="2666999"/>
            <a:ext cx="7426486" cy="28756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E62CC-0C88-0294-52C3-A6971BCC7B33}"/>
              </a:ext>
            </a:extLst>
          </p:cNvPr>
          <p:cNvSpPr txBox="1"/>
          <p:nvPr/>
        </p:nvSpPr>
        <p:spPr>
          <a:xfrm>
            <a:off x="5466372" y="5971614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F=11874 Hz</a:t>
            </a:r>
          </a:p>
        </p:txBody>
      </p:sp>
    </p:spTree>
    <p:extLst>
      <p:ext uri="{BB962C8B-B14F-4D97-AF65-F5344CB8AC3E}">
        <p14:creationId xmlns:p14="http://schemas.microsoft.com/office/powerpoint/2010/main" val="165770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0E71-ECDD-A2BA-7AD6-2C4EB82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2BD4-377E-E134-7A02-6BB14D6E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18713" cy="3124201"/>
          </a:xfrm>
        </p:spPr>
        <p:txBody>
          <a:bodyPr/>
          <a:lstStyle/>
          <a:p>
            <a:r>
              <a:rPr lang="en-US" dirty="0"/>
              <a:t>Parametric analysis – varying duty cycle (potentiometer R7)</a:t>
            </a:r>
          </a:p>
          <a:p>
            <a:pPr lvl="1"/>
            <a:r>
              <a:rPr lang="en-US" dirty="0"/>
              <a:t>VIN variation:</a:t>
            </a:r>
          </a:p>
          <a:p>
            <a:pPr lvl="1"/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8DBC8A-F63B-B6F7-5A6D-6EB7AB58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6" y="3325202"/>
            <a:ext cx="5643321" cy="2188800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32A285F-2CB1-EB15-24C1-CE7B7DE9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19" y="3311101"/>
            <a:ext cx="4803505" cy="221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7D138-26B3-DAA5-51F0-73F38DAA50C1}"/>
              </a:ext>
            </a:extLst>
          </p:cNvPr>
          <p:cNvSpPr txBox="1"/>
          <p:nvPr/>
        </p:nvSpPr>
        <p:spPr>
          <a:xfrm>
            <a:off x="7129807" y="5849034"/>
            <a:ext cx="437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 decreases (2.4V-0V) linearly with the increase of the percentage of the used potentiometer</a:t>
            </a:r>
          </a:p>
        </p:txBody>
      </p:sp>
    </p:spTree>
    <p:extLst>
      <p:ext uri="{BB962C8B-B14F-4D97-AF65-F5344CB8AC3E}">
        <p14:creationId xmlns:p14="http://schemas.microsoft.com/office/powerpoint/2010/main" val="31075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F52D-498F-70B2-18D4-F2C40FC1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F81B-B556-B73B-BC0F-3CA3E715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3124201"/>
          </a:xfrm>
        </p:spPr>
        <p:txBody>
          <a:bodyPr/>
          <a:lstStyle/>
          <a:p>
            <a:r>
              <a:rPr lang="en-US" dirty="0"/>
              <a:t>Parametric analysis – varying duty cycle</a:t>
            </a:r>
          </a:p>
          <a:p>
            <a:pPr lvl="1"/>
            <a:r>
              <a:rPr lang="en-US" dirty="0" err="1"/>
              <a:t>Vout</a:t>
            </a:r>
            <a:r>
              <a:rPr lang="en-US" dirty="0"/>
              <a:t> variation: (Amplitude=5V)</a:t>
            </a:r>
          </a:p>
          <a:p>
            <a:pPr lvl="1"/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1033CB1-5299-F0D4-3E21-50C165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75" y="3429000"/>
            <a:ext cx="5272944" cy="2021236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7DA54D0-9F55-87D6-77F8-CC62CDC6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2" y="3429000"/>
            <a:ext cx="4248444" cy="2027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B8C84-D862-7AD6-328B-276FDD070EFA}"/>
              </a:ext>
            </a:extLst>
          </p:cNvPr>
          <p:cNvSpPr txBox="1"/>
          <p:nvPr/>
        </p:nvSpPr>
        <p:spPr>
          <a:xfrm>
            <a:off x="7737231" y="58028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Duty cycle varies linearly</a:t>
            </a:r>
          </a:p>
        </p:txBody>
      </p:sp>
    </p:spTree>
    <p:extLst>
      <p:ext uri="{BB962C8B-B14F-4D97-AF65-F5344CB8AC3E}">
        <p14:creationId xmlns:p14="http://schemas.microsoft.com/office/powerpoint/2010/main" val="196587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3720-5534-B5FA-5417-F9B4EBF4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97058"/>
            <a:ext cx="10018713" cy="1752599"/>
          </a:xfrm>
        </p:spPr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83C1-AC85-72CC-8389-2DB34A11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70315"/>
            <a:ext cx="10018713" cy="3124201"/>
          </a:xfrm>
        </p:spPr>
        <p:txBody>
          <a:bodyPr/>
          <a:lstStyle/>
          <a:p>
            <a:r>
              <a:rPr lang="en-US" dirty="0"/>
              <a:t>Parametric analysis – varying amplitude (potentiometer R8)</a:t>
            </a:r>
          </a:p>
          <a:p>
            <a:pPr lvl="1"/>
            <a:r>
              <a:rPr lang="en-US" dirty="0" err="1"/>
              <a:t>Vout</a:t>
            </a:r>
            <a:r>
              <a:rPr lang="en-US" dirty="0"/>
              <a:t> variation (duty cycle=50%)</a:t>
            </a:r>
          </a:p>
          <a:p>
            <a:pPr lvl="1"/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EFBF23D-32B2-E125-E7F9-2BD75E27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3429000"/>
            <a:ext cx="5251938" cy="2133600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0305150-7951-21FA-565B-16BA6A79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03" y="3429000"/>
            <a:ext cx="5866297" cy="2133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131A7-CB2A-69C3-FD56-FA634F8C9FCD}"/>
              </a:ext>
            </a:extLst>
          </p:cNvPr>
          <p:cNvSpPr txBox="1"/>
          <p:nvPr/>
        </p:nvSpPr>
        <p:spPr>
          <a:xfrm>
            <a:off x="7989914" y="578768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 varies linearly</a:t>
            </a:r>
          </a:p>
        </p:txBody>
      </p:sp>
    </p:spTree>
    <p:extLst>
      <p:ext uri="{BB962C8B-B14F-4D97-AF65-F5344CB8AC3E}">
        <p14:creationId xmlns:p14="http://schemas.microsoft.com/office/powerpoint/2010/main" val="13622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2405-1B40-6201-8CD1-6E9DAA4F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90" y="115958"/>
            <a:ext cx="10018713" cy="999432"/>
          </a:xfrm>
        </p:spPr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5339-A41E-F301-202B-BDD01818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08" y="278296"/>
            <a:ext cx="10349983" cy="3150704"/>
          </a:xfrm>
        </p:spPr>
        <p:txBody>
          <a:bodyPr/>
          <a:lstStyle/>
          <a:p>
            <a:r>
              <a:rPr lang="en-US" dirty="0"/>
              <a:t>FFT (Fast Fourier Transform)</a:t>
            </a:r>
          </a:p>
          <a:p>
            <a:pPr lvl="1"/>
            <a:r>
              <a:rPr lang="en-US" dirty="0"/>
              <a:t>Output signal (rectangular)</a:t>
            </a:r>
          </a:p>
          <a:p>
            <a:pPr lvl="1"/>
            <a:r>
              <a:rPr lang="en-US" dirty="0" err="1"/>
              <a:t>Ampl</a:t>
            </a:r>
            <a:r>
              <a:rPr lang="en-US" dirty="0"/>
              <a:t>=5V, D=50%</a:t>
            </a:r>
          </a:p>
          <a:p>
            <a:pPr lvl="1"/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4D41B20-D4E4-F097-895D-60D1D033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84" y="2308856"/>
            <a:ext cx="6311669" cy="2806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B065C5-C117-26A4-5C46-D19326ABD89D}"/>
                  </a:ext>
                </a:extLst>
              </p:cNvPr>
              <p:cNvSpPr txBox="1"/>
              <p:nvPr/>
            </p:nvSpPr>
            <p:spPr>
              <a:xfrm>
                <a:off x="4533392" y="5087017"/>
                <a:ext cx="312521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phant>
                        <m:phantPr>
                          <m:zeroWid m:val="on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phant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B065C5-C117-26A4-5C46-D19326AB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92" y="5087017"/>
                <a:ext cx="312521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8C440D-E4E7-19C3-47C1-1555432CA23D}"/>
              </a:ext>
            </a:extLst>
          </p:cNvPr>
          <p:cNvSpPr txBox="1"/>
          <p:nvPr/>
        </p:nvSpPr>
        <p:spPr>
          <a:xfrm>
            <a:off x="4431647" y="5697953"/>
            <a:ext cx="323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f=12kHz =&gt; Spectrum = 3.18V</a:t>
            </a:r>
          </a:p>
        </p:txBody>
      </p:sp>
    </p:spTree>
    <p:extLst>
      <p:ext uri="{BB962C8B-B14F-4D97-AF65-F5344CB8AC3E}">
        <p14:creationId xmlns:p14="http://schemas.microsoft.com/office/powerpoint/2010/main" val="375487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D70A-8040-6EAC-BEA9-68BF0778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60971"/>
            <a:ext cx="10018713" cy="1752599"/>
          </a:xfrm>
        </p:spPr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238F-35BB-80AD-4D04-7A3D3E0A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16169"/>
            <a:ext cx="10018713" cy="3124201"/>
          </a:xfrm>
        </p:spPr>
        <p:txBody>
          <a:bodyPr/>
          <a:lstStyle/>
          <a:p>
            <a:r>
              <a:rPr lang="en-US" dirty="0"/>
              <a:t>FFT (Fast Fourier transform)</a:t>
            </a:r>
          </a:p>
          <a:p>
            <a:pPr lvl="1"/>
            <a:r>
              <a:rPr lang="en-US" dirty="0"/>
              <a:t>Triangular signal (Amplitude = 3V):</a:t>
            </a:r>
          </a:p>
          <a:p>
            <a:pPr lvl="1"/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9D1EBFE-FEB8-A61A-1AD5-787B9256D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56" y="2168769"/>
            <a:ext cx="6802755" cy="302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40781F-D1DD-DE80-548C-711C84EEFEC2}"/>
                  </a:ext>
                </a:extLst>
              </p:cNvPr>
              <p:cNvSpPr txBox="1"/>
              <p:nvPr/>
            </p:nvSpPr>
            <p:spPr>
              <a:xfrm>
                <a:off x="4423619" y="5327170"/>
                <a:ext cx="334476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phant>
                        <m:phantPr>
                          <m:zeroWid m:val="on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phant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𝑠𝑖𝑛𝑐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40781F-D1DD-DE80-548C-711C84EE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19" y="5327170"/>
                <a:ext cx="3344762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083C76B-F95F-A667-6F6B-1CF01FAD8EC9}"/>
              </a:ext>
            </a:extLst>
          </p:cNvPr>
          <p:cNvSpPr txBox="1"/>
          <p:nvPr/>
        </p:nvSpPr>
        <p:spPr>
          <a:xfrm>
            <a:off x="4423619" y="6257165"/>
            <a:ext cx="335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f=12kHz =&gt; Spectrum = 1.21 V</a:t>
            </a:r>
          </a:p>
        </p:txBody>
      </p:sp>
    </p:spTree>
    <p:extLst>
      <p:ext uri="{BB962C8B-B14F-4D97-AF65-F5344CB8AC3E}">
        <p14:creationId xmlns:p14="http://schemas.microsoft.com/office/powerpoint/2010/main" val="310692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ED91-F0C3-BFE5-4E3C-38B4F95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C97B-99D6-A110-D46B-5B6F190A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684628"/>
            <a:ext cx="10018713" cy="1590262"/>
          </a:xfrm>
        </p:spPr>
        <p:txBody>
          <a:bodyPr/>
          <a:lstStyle/>
          <a:p>
            <a:r>
              <a:rPr lang="en-US" dirty="0"/>
              <a:t>Monte Carlo analysis</a:t>
            </a:r>
          </a:p>
          <a:p>
            <a:pPr lvl="1"/>
            <a:r>
              <a:rPr lang="en-US" dirty="0"/>
              <a:t>Adding tolerances to the components</a:t>
            </a:r>
          </a:p>
          <a:p>
            <a:pPr lvl="1"/>
            <a:r>
              <a:rPr lang="en-US" dirty="0"/>
              <a:t>Variation of </a:t>
            </a:r>
            <a:r>
              <a:rPr lang="en-US" dirty="0" err="1"/>
              <a:t>Vout</a:t>
            </a:r>
            <a:r>
              <a:rPr lang="en-US" dirty="0"/>
              <a:t> in time (</a:t>
            </a:r>
            <a:r>
              <a:rPr lang="en-US" dirty="0" err="1"/>
              <a:t>Ampl</a:t>
            </a:r>
            <a:r>
              <a:rPr lang="en-US" dirty="0"/>
              <a:t>=5V, D=10%):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D321667-2A94-7FEE-0AED-30883976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10" y="2605479"/>
            <a:ext cx="7836779" cy="34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8EB-7299-B3FC-3C75-40A57BD4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80160"/>
          </a:xfrm>
        </p:spPr>
        <p:txBody>
          <a:bodyPr/>
          <a:lstStyle/>
          <a:p>
            <a:r>
              <a:rPr lang="en-US" sz="4000" dirty="0"/>
              <a:t>Simulations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800A-7E78-B588-F81E-2CE8E785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9780174" cy="3124201"/>
          </a:xfrm>
        </p:spPr>
        <p:txBody>
          <a:bodyPr/>
          <a:lstStyle/>
          <a:p>
            <a:r>
              <a:rPr lang="en-US" dirty="0"/>
              <a:t>Monte Carlo analysis</a:t>
            </a:r>
          </a:p>
          <a:p>
            <a:pPr lvl="1"/>
            <a:r>
              <a:rPr lang="en-US" dirty="0"/>
              <a:t>Variation of the amplitude: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8C8D6-2223-D6B6-5BCC-982801F6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16" y="2143182"/>
            <a:ext cx="8096474" cy="288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5409E-B800-CA59-8FEB-D07A5B88FA5C}"/>
              </a:ext>
            </a:extLst>
          </p:cNvPr>
          <p:cNvSpPr txBox="1"/>
          <p:nvPr/>
        </p:nvSpPr>
        <p:spPr>
          <a:xfrm>
            <a:off x="5278798" y="5303520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variation of the amplitude: 4.94V-5.07V</a:t>
            </a:r>
          </a:p>
        </p:txBody>
      </p:sp>
    </p:spTree>
    <p:extLst>
      <p:ext uri="{BB962C8B-B14F-4D97-AF65-F5344CB8AC3E}">
        <p14:creationId xmlns:p14="http://schemas.microsoft.com/office/powerpoint/2010/main" val="406501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FA5D-9A02-DDCA-2357-EF37A782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58957"/>
          </a:xfrm>
        </p:spPr>
        <p:txBody>
          <a:bodyPr/>
          <a:lstStyle/>
          <a:p>
            <a:r>
              <a:rPr lang="en-US" dirty="0"/>
              <a:t>Simulations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AA4C-D806-4D1E-FC4D-AD02647B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556591"/>
            <a:ext cx="10018713" cy="1974574"/>
          </a:xfrm>
        </p:spPr>
        <p:txBody>
          <a:bodyPr/>
          <a:lstStyle/>
          <a:p>
            <a:r>
              <a:rPr lang="en-US" dirty="0"/>
              <a:t>Monte Carlo analysis</a:t>
            </a:r>
          </a:p>
          <a:p>
            <a:pPr lvl="1"/>
            <a:r>
              <a:rPr lang="en-US" dirty="0"/>
              <a:t>Variation of the frequency: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4E5C-AAFC-10CA-7488-02B192AF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95" y="1871590"/>
            <a:ext cx="8093296" cy="3589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F7C86-32BF-BCB3-23A7-C4CEBAB2FDF3}"/>
              </a:ext>
            </a:extLst>
          </p:cNvPr>
          <p:cNvSpPr txBox="1"/>
          <p:nvPr/>
        </p:nvSpPr>
        <p:spPr>
          <a:xfrm>
            <a:off x="4502856" y="5889518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Variation of the frequency: 10.88kHz-13kHz</a:t>
            </a:r>
          </a:p>
        </p:txBody>
      </p:sp>
    </p:spTree>
    <p:extLst>
      <p:ext uri="{BB962C8B-B14F-4D97-AF65-F5344CB8AC3E}">
        <p14:creationId xmlns:p14="http://schemas.microsoft.com/office/powerpoint/2010/main" val="10788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926-6D85-F52C-4D04-5FB6112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Description and functionality of the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819B-24ED-BD47-19B1-9E1DC477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/>
              <a:t>Design parameters:</a:t>
            </a:r>
          </a:p>
          <a:p>
            <a:pPr lvl="1"/>
            <a:r>
              <a:rPr lang="en-US"/>
              <a:t>Duty cycle: 10%-50%</a:t>
            </a:r>
          </a:p>
          <a:p>
            <a:pPr lvl="1"/>
            <a:r>
              <a:rPr lang="en-US"/>
              <a:t>Amplitude: 3V-5V</a:t>
            </a:r>
          </a:p>
          <a:p>
            <a:pPr lvl="1"/>
            <a:r>
              <a:rPr lang="en-US"/>
              <a:t>F=12000 Hz</a:t>
            </a:r>
            <a:endParaRPr lang="en-US" dirty="0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E0084AA-5812-D1E7-E259-911ADC2B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922724"/>
            <a:ext cx="3950079" cy="19651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F37375-9640-EAAA-E734-23313A29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3881943"/>
            <a:ext cx="3950079" cy="15405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33BD5-D74D-A679-B320-3562B671F5C0}"/>
              </a:ext>
            </a:extLst>
          </p:cNvPr>
          <p:cNvSpPr txBox="1"/>
          <p:nvPr/>
        </p:nvSpPr>
        <p:spPr>
          <a:xfrm>
            <a:off x="7441809" y="5922498"/>
            <a:ext cx="39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Vi(t) can be a sine wave or a DC signal</a:t>
            </a:r>
          </a:p>
        </p:txBody>
      </p:sp>
    </p:spTree>
    <p:extLst>
      <p:ext uri="{BB962C8B-B14F-4D97-AF65-F5344CB8AC3E}">
        <p14:creationId xmlns:p14="http://schemas.microsoft.com/office/powerpoint/2010/main" val="311499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DD3-194C-CCA5-E3E7-B3EBFB6E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49105"/>
          </a:xfrm>
        </p:spPr>
        <p:txBody>
          <a:bodyPr/>
          <a:lstStyle/>
          <a:p>
            <a:r>
              <a:rPr lang="en-US" dirty="0"/>
              <a:t>Simulations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E533-8BE6-FAF4-8B2B-8AC32D02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11712"/>
            <a:ext cx="10018713" cy="2073813"/>
          </a:xfrm>
        </p:spPr>
        <p:txBody>
          <a:bodyPr/>
          <a:lstStyle/>
          <a:p>
            <a:r>
              <a:rPr lang="en-US" dirty="0"/>
              <a:t>Monte Carlo analysis</a:t>
            </a:r>
          </a:p>
          <a:p>
            <a:pPr lvl="1"/>
            <a:r>
              <a:rPr lang="en-US" dirty="0"/>
              <a:t>Variation of VIN and of the amplitude of the triangular signal: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4E2CF-CE32-5C9A-6A46-05FE357A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4" y="2189072"/>
            <a:ext cx="6681795" cy="2931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09C6D-3EA3-90CA-CE44-B99489B4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5" y="1802988"/>
            <a:ext cx="3017782" cy="4304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87637-07BF-9FAA-1CD1-4F94C1525CDE}"/>
              </a:ext>
            </a:extLst>
          </p:cNvPr>
          <p:cNvSpPr txBox="1"/>
          <p:nvPr/>
        </p:nvSpPr>
        <p:spPr>
          <a:xfrm>
            <a:off x="1688123" y="5584874"/>
            <a:ext cx="478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 varies between 2.15V and 2.58 V out of 2.4V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BD0C-B2AE-7364-973F-84FEC4D2B458}"/>
              </a:ext>
            </a:extLst>
          </p:cNvPr>
          <p:cNvSpPr txBox="1"/>
          <p:nvPr/>
        </p:nvSpPr>
        <p:spPr>
          <a:xfrm>
            <a:off x="8166105" y="6122963"/>
            <a:ext cx="359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 </a:t>
            </a:r>
            <a:r>
              <a:rPr lang="en-US" dirty="0" err="1"/>
              <a:t>Vtriang</a:t>
            </a:r>
            <a:r>
              <a:rPr lang="en-US" dirty="0"/>
              <a:t> doesn’t have a significant variation – around 3.02V </a:t>
            </a:r>
          </a:p>
        </p:txBody>
      </p:sp>
    </p:spTree>
    <p:extLst>
      <p:ext uri="{BB962C8B-B14F-4D97-AF65-F5344CB8AC3E}">
        <p14:creationId xmlns:p14="http://schemas.microsoft.com/office/powerpoint/2010/main" val="240125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C940-DBF6-32FF-F9E6-27F7328B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438422"/>
          </a:xfrm>
        </p:spPr>
        <p:txBody>
          <a:bodyPr/>
          <a:lstStyle/>
          <a:p>
            <a:r>
              <a:rPr lang="en-US" dirty="0"/>
              <a:t>Simulations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F0932-1759-6C43-40E0-FCA28E496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0"/>
                <a:ext cx="10018713" cy="3124201"/>
              </a:xfrm>
            </p:spPr>
            <p:txBody>
              <a:bodyPr/>
              <a:lstStyle/>
              <a:p>
                <a:r>
                  <a:rPr lang="en-US" dirty="0"/>
                  <a:t>Monte Carlo analysis</a:t>
                </a:r>
              </a:p>
              <a:p>
                <a:pPr lvl="1"/>
                <a:r>
                  <a:rPr lang="en-US" dirty="0"/>
                  <a:t>Variation of the duty cycle, knowing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𝐴𝑚𝑝𝑙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𝑇𝑟𝑖𝑎𝑛𝑔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𝐴𝑚𝑝𝑙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𝑇𝑟𝑖𝑎𝑛𝑔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𝑉𝐼𝑁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F0932-1759-6C43-40E0-FCA28E496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0"/>
                <a:ext cx="10018713" cy="3124201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24BE9BC-4CC6-1A1E-4D2F-A03A7DB1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84" y="2342322"/>
            <a:ext cx="7412489" cy="3606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2EEA4-6E40-6E4F-19EC-22B26E33B526}"/>
              </a:ext>
            </a:extLst>
          </p:cNvPr>
          <p:cNvSpPr txBox="1"/>
          <p:nvPr/>
        </p:nvSpPr>
        <p:spPr>
          <a:xfrm>
            <a:off x="3795650" y="6109252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Duty cycle has a small variation: 7.29%-15% out of 10%</a:t>
            </a:r>
          </a:p>
        </p:txBody>
      </p:sp>
    </p:spTree>
    <p:extLst>
      <p:ext uri="{BB962C8B-B14F-4D97-AF65-F5344CB8AC3E}">
        <p14:creationId xmlns:p14="http://schemas.microsoft.com/office/powerpoint/2010/main" val="149788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9E8B-89AC-86B5-CCF3-C3B6313C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55" y="-102703"/>
            <a:ext cx="10018713" cy="884582"/>
          </a:xfrm>
        </p:spPr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1B6EA-B834-B9E3-34D3-BD0FA3A23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791858"/>
              </p:ext>
            </p:extLst>
          </p:nvPr>
        </p:nvGraphicFramePr>
        <p:xfrm>
          <a:off x="3127513" y="543339"/>
          <a:ext cx="5963478" cy="6215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506539063"/>
                    </a:ext>
                  </a:extLst>
                </a:gridCol>
                <a:gridCol w="1664403">
                  <a:extLst>
                    <a:ext uri="{9D8B030D-6E8A-4147-A177-3AD203B41FA5}">
                      <a16:colId xmlns:a16="http://schemas.microsoft.com/office/drawing/2014/main" val="2072067534"/>
                    </a:ext>
                  </a:extLst>
                </a:gridCol>
                <a:gridCol w="1646508">
                  <a:extLst>
                    <a:ext uri="{9D8B030D-6E8A-4147-A177-3AD203B41FA5}">
                      <a16:colId xmlns:a16="http://schemas.microsoft.com/office/drawing/2014/main" val="3298837160"/>
                    </a:ext>
                  </a:extLst>
                </a:gridCol>
                <a:gridCol w="471070">
                  <a:extLst>
                    <a:ext uri="{9D8B030D-6E8A-4147-A177-3AD203B41FA5}">
                      <a16:colId xmlns:a16="http://schemas.microsoft.com/office/drawing/2014/main" val="1024161541"/>
                    </a:ext>
                  </a:extLst>
                </a:gridCol>
                <a:gridCol w="396927">
                  <a:extLst>
                    <a:ext uri="{9D8B030D-6E8A-4147-A177-3AD203B41FA5}">
                      <a16:colId xmlns:a16="http://schemas.microsoft.com/office/drawing/2014/main" val="199444389"/>
                    </a:ext>
                  </a:extLst>
                </a:gridCol>
                <a:gridCol w="643646">
                  <a:extLst>
                    <a:ext uri="{9D8B030D-6E8A-4147-A177-3AD203B41FA5}">
                      <a16:colId xmlns:a16="http://schemas.microsoft.com/office/drawing/2014/main" val="3415708454"/>
                    </a:ext>
                  </a:extLst>
                </a:gridCol>
                <a:gridCol w="647482">
                  <a:extLst>
                    <a:ext uri="{9D8B030D-6E8A-4147-A177-3AD203B41FA5}">
                      <a16:colId xmlns:a16="http://schemas.microsoft.com/office/drawing/2014/main" val="2440494011"/>
                    </a:ext>
                  </a:extLst>
                </a:gridCol>
              </a:tblGrid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Nr Crt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Model name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Description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Units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Comp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Price per unit [RON]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Total price [RON]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2283816268"/>
                  </a:ext>
                </a:extLst>
              </a:tr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AD8031ARTZ-REEL7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Operational Amplifiers - Op Amps SOT23 SINGLE LOW POWER OP AMP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U1, U2, U4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8.86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26.58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2375956579"/>
                  </a:ext>
                </a:extLst>
              </a:tr>
              <a:tr h="3856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AD8067ARTZ-REEL7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Precision Amplifiers High Gain Band Width High Perf Fast FET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U3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18.32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18.32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1204124938"/>
                  </a:ext>
                </a:extLst>
              </a:tr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dirty="0">
                          <a:effectLst/>
                        </a:rPr>
                        <a:t>CC0805KRX7R9BB512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Multilayer Ceramic Capacitors MLCC - SMD/SMT 50V 5100pF X7R 0805 10%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C1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1749678317"/>
                  </a:ext>
                </a:extLst>
              </a:tr>
              <a:tr h="3856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dirty="0">
                          <a:effectLst/>
                        </a:rPr>
                        <a:t>4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ERJ-1RHD2001C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dirty="0">
                          <a:effectLst/>
                        </a:rPr>
                        <a:t>Thick Film Resistors - SMD 0201 chip resistor (R=2k)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1988233310"/>
                  </a:ext>
                </a:extLst>
              </a:tr>
              <a:tr h="3856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RG1608P-4021-W-T5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Thin Film Resistors - SMD 1/10W 4.02K Ohm .05% 0603 25ppm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0.77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0.77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1610874972"/>
                  </a:ext>
                </a:extLst>
              </a:tr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ERJ-6RBD8061V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Thick Film Resistors - SMD 0805 Resistor 0.5% 50ppm 8.06KOhm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R, R5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2556890854"/>
                  </a:ext>
                </a:extLst>
              </a:tr>
              <a:tr h="4178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RT0603DRE071K35L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Thin Film Resistors - SMD 1/10W 1.35K Ohms .5%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464391533"/>
                  </a:ext>
                </a:extLst>
              </a:tr>
              <a:tr h="3856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302-1.5K-RC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Thick Film Resistors - SMD 1/10WATT 1.5KOHMS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dirty="0">
                          <a:effectLst/>
                        </a:rPr>
                        <a:t>2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R4, R3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0.005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0.01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4287357337"/>
                  </a:ext>
                </a:extLst>
              </a:tr>
              <a:tr h="3856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P160KN-0QC15B1K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Potentiometers 1/5W 1K Ohms 20% 16mm ROTARY POT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R7, R8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2.53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5.06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2313974726"/>
                  </a:ext>
                </a:extLst>
              </a:tr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RN732ATTD5000B25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Thin Film Resistors - SMD 500Ohm,0805,0.1%,25p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R9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0.52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0.52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2164808351"/>
                  </a:ext>
                </a:extLst>
              </a:tr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2N2222A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Bipolar Transistors - BJT Bipolar Transistor, TO-92, 40V, 600mA, NPN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Q2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0.39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0.39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374175705"/>
                  </a:ext>
                </a:extLst>
              </a:tr>
              <a:tr h="516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2N2907A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Bipolar Transistors - BJT Bipolar Transistor, TO-92, 60V, 600mA, PNP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Q1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0.39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0.39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3073507967"/>
                  </a:ext>
                </a:extLst>
              </a:tr>
              <a:tr h="2549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TOTAL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dirty="0">
                          <a:effectLst/>
                        </a:rPr>
                        <a:t>52.34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398" marR="28398" marT="0" marB="0" anchor="ctr"/>
                </a:tc>
                <a:extLst>
                  <a:ext uri="{0D108BD9-81ED-4DB2-BD59-A6C34878D82A}">
                    <a16:rowId xmlns:a16="http://schemas.microsoft.com/office/drawing/2014/main" val="3368795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115A117-4178-B84C-337A-C2AC9EDD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757" y="-331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A6DE-1215-E063-5C30-D0E6DE89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4214-C781-674B-4977-DC08C7A5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71" y="2269434"/>
            <a:ext cx="10018713" cy="3124201"/>
          </a:xfrm>
        </p:spPr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https://www.circuitsgallery.com/pwm-generator-circuit-using-741-op-amp/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https://www.sciencedirect.com/topics/engineering/pulse-width-modulation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https://electronicspost.com/generation-and-detection-of-a-pwm-signal/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http://www.bel.utcluj.ro/dce/didactic/fec/22_power_amplifier_class_D.pdf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http://www.bel.utcluj.ro/dce/didactic/fec/20_nonsinusoidal_oscillators.pdf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http://www.bel.utcluj.ro/dce/didactic/fec/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AD8067 (Rev. B) (analog.com)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AD8031/AD8032 (Rev. G) (analog.com)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Teoria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Semnalelor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(utcluj.ro)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 Components Distributor - Mouser Electronics Romania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5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565AD-DD97-F575-D2FF-2C72D0AA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Block Diagram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81161-4653-81E5-861F-D0E153F67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540587"/>
            <a:ext cx="6202778" cy="34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9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5B9D-BB2E-EFDE-77F8-4E223488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Electrical schematic and theoretically computed values for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31700-D2F7-5057-31BA-8D0C2044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2836933"/>
            <a:ext cx="3959211" cy="28605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E39CC-1033-08BD-C154-828FA3871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1366" y="1943099"/>
                <a:ext cx="5891657" cy="3848101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dirty="0"/>
                  <a:t>Triangular signal generator</a:t>
                </a:r>
              </a:p>
              <a:p>
                <a:pPr lvl="1"/>
                <a:r>
                  <a:rPr lang="en-US" dirty="0"/>
                  <a:t>Design formula: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=12000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2&gt;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</m:t>
                    </m:r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𝑛𝑒𝑐𝑒𝑠𝑠𝑎𝑟𝑦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𝑐𝑜𝑛𝑑𝑖𝑡𝑖𝑜𝑛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𝑜𝑠𝑐𝑖𝑙𝑙𝑎𝑡𝑖𝑜𝑛</m:t>
                        </m: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𝑇𝑎𝑘𝑒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2=2∗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=4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=8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=5.2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𝑛𝐹</m:t>
                                    </m:r>
                                  </m:e>
                                </m:eqArr>
                              </m:e>
                            </m:d>
                          </m:e>
                          <m:sub/>
                        </m:sSub>
                      </m:e>
                      <m:sub/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R5=R=2kΩ; R6=R1||R2=1.34kΩ</a:t>
                </a: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</a:rPr>
                  <a:t>For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VTriang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E39CC-1033-08BD-C154-828FA3871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1366" y="1943099"/>
                <a:ext cx="5891657" cy="3848101"/>
              </a:xfrm>
              <a:blipFill>
                <a:blip r:embed="rId4"/>
                <a:stretch>
                  <a:fillRect l="-2275" t="-5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02017D-7BB6-7DAF-38B0-CA5FC357D858}"/>
              </a:ext>
            </a:extLst>
          </p:cNvPr>
          <p:cNvSpPr txBox="1"/>
          <p:nvPr/>
        </p:nvSpPr>
        <p:spPr>
          <a:xfrm>
            <a:off x="2544417" y="6109252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VPS=6V</a:t>
            </a:r>
          </a:p>
        </p:txBody>
      </p:sp>
    </p:spTree>
    <p:extLst>
      <p:ext uri="{BB962C8B-B14F-4D97-AF65-F5344CB8AC3E}">
        <p14:creationId xmlns:p14="http://schemas.microsoft.com/office/powerpoint/2010/main" val="4278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F239-8A5C-5D53-A622-6A816EAE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731" y="327765"/>
            <a:ext cx="6362291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Electrical schematic and theoretically computed values for components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83C34636-70E0-4F5D-A3E5-E5830D2E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8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949B6-45CC-656D-78C8-9C893B83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37" y="1011765"/>
            <a:ext cx="2362326" cy="2191058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6E4481A-B24B-7D13-7D09-C8D460011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5" y="3385410"/>
            <a:ext cx="3341190" cy="2155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A3933E-9C4A-CCB7-E2D2-9A40C5A60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7044" y="1974575"/>
                <a:ext cx="6665980" cy="38166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Reference (DC)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ffectLst/>
                  </a:rPr>
                  <a:t>For D=10% (whole R7 used) -&gt;</a:t>
                </a:r>
              </a:p>
              <a:p>
                <a:pPr marL="457200" lvl="1" indent="0">
                  <a:buNone/>
                </a:pP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𝐴𝑚𝑝𝑙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𝑇𝑟𝑖𝑎𝑛𝑔</m:t>
                            </m:r>
                          </m:sub>
                        </m:sSub>
                      </m:num>
                      <m:den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𝐴𝑚𝑝𝑙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𝑇𝑟𝑖𝑎𝑛𝑔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𝑉𝐼𝑁</m:t>
                            </m:r>
                          </m:e>
                        </m:eqAr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𝑉𝐼𝑁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2.4 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D=50% (R7 not used)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=&gt;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𝑉𝐼𝑁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By applying voltage divider: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A3933E-9C4A-CCB7-E2D2-9A40C5A60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7044" y="1974575"/>
                <a:ext cx="6665980" cy="3816626"/>
              </a:xfrm>
              <a:blipFill>
                <a:blip r:embed="rId5"/>
                <a:stretch>
                  <a:fillRect l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A44A3D1-1867-8A82-CA5B-7AEEB5244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800" y="5996819"/>
            <a:ext cx="108518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A1C886-EFC0-1D01-698C-6457D68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10" y="190500"/>
            <a:ext cx="427892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Electrical schematic and theoretically computed values for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73C9-3028-D858-6FC9-11793E10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990725"/>
            <a:ext cx="4494827" cy="3800476"/>
          </a:xfrm>
        </p:spPr>
        <p:txBody>
          <a:bodyPr>
            <a:normAutofit/>
          </a:bodyPr>
          <a:lstStyle/>
          <a:p>
            <a:r>
              <a:rPr lang="en-US" sz="2000" dirty="0"/>
              <a:t>Simple comparator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 every intersection of VIN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VTriang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switch of the output signal (between VPS and –VPS) happens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2AF83AE-097C-6262-E2E2-A05C4CD0F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" b="2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EA942-8E05-9D30-5485-02EF29326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920" y="6072187"/>
            <a:ext cx="108518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1CFA-7607-6C9B-B02B-6F711FA8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14632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Electrical schematic and theoretically computed values for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37CC6-469E-521B-2916-AB8B03241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1722" y="1818967"/>
                <a:ext cx="3763617" cy="397223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Adjust amplitude at the output circuit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dirty="0"/>
                  <a:t>Class B amplifier with global negative feedback (neglectable distortions)</a:t>
                </a:r>
              </a:p>
              <a:p>
                <a:pPr lvl="1"/>
                <a:r>
                  <a:rPr lang="en-US" sz="1600" dirty="0"/>
                  <a:t>Needs a higher voltage supply than the “followed” -&gt; VPS=6V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37CC6-469E-521B-2916-AB8B0324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722" y="1818967"/>
                <a:ext cx="3763617" cy="3972233"/>
              </a:xfrm>
              <a:blipFill>
                <a:blip r:embed="rId3"/>
                <a:stretch>
                  <a:fillRect l="-2593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D7A8316-7F08-8CD2-9634-C89DEBFAE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32" y="1409562"/>
            <a:ext cx="6810697" cy="31133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F8957-949D-82F8-8A3C-90F8DE46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789" y="4795593"/>
            <a:ext cx="108518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ADE-86A8-1E20-C372-3AAFB189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9744"/>
            <a:ext cx="10363132" cy="1504335"/>
          </a:xfrm>
        </p:spPr>
        <p:txBody>
          <a:bodyPr>
            <a:normAutofit/>
          </a:bodyPr>
          <a:lstStyle/>
          <a:p>
            <a:r>
              <a:rPr lang="en-US" sz="2400" dirty="0"/>
              <a:t>Electrical schematic and theoretically computed values for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4221-00FD-A215-245D-4213ED62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0748"/>
            <a:ext cx="6904315" cy="3617843"/>
          </a:xfrm>
        </p:spPr>
        <p:txBody>
          <a:bodyPr anchor="t">
            <a:normAutofit/>
          </a:bodyPr>
          <a:lstStyle/>
          <a:p>
            <a:r>
              <a:rPr lang="en-US" sz="1600" dirty="0"/>
              <a:t>Schematic with theoretically computed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35795-2A49-1AC6-564B-8126E976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43" y="2002573"/>
            <a:ext cx="10313114" cy="38416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5159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D0CC-72D6-C9CA-8FF9-5FF2CAF6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standard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70AE-2179-12C9-4D01-77C6DB4F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OpAmps</a:t>
            </a:r>
            <a:endParaRPr lang="en-US" dirty="0"/>
          </a:p>
          <a:p>
            <a:pPr lvl="1"/>
            <a:r>
              <a:rPr lang="en-US" dirty="0"/>
              <a:t>Rail-to-rail AD8031 - triangular signal generator and class B amplifier (slew rate=30V/us), low power amplifier</a:t>
            </a:r>
          </a:p>
          <a:p>
            <a:pPr lvl="1"/>
            <a:r>
              <a:rPr lang="en-US" dirty="0"/>
              <a:t>Rail-to-rail AD8067 – simple comparator (slew rate=640V/us) -&gt; quick stabilization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1092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Corbel</vt:lpstr>
      <vt:lpstr>Times New Roman</vt:lpstr>
      <vt:lpstr>Parallax</vt:lpstr>
      <vt:lpstr>PWM Generator</vt:lpstr>
      <vt:lpstr>Description and functionality of the circuit</vt:lpstr>
      <vt:lpstr>Block Diagram</vt:lpstr>
      <vt:lpstr>Electrical schematic and theoretically computed values for components</vt:lpstr>
      <vt:lpstr>Electrical schematic and theoretically computed values for components</vt:lpstr>
      <vt:lpstr>Electrical schematic and theoretically computed values for components</vt:lpstr>
      <vt:lpstr>Electrical schematic and theoretically computed values for components</vt:lpstr>
      <vt:lpstr>Electrical schematic and theoretically computed values for components</vt:lpstr>
      <vt:lpstr>Choosing standard components</vt:lpstr>
      <vt:lpstr>Choosing standard components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Simulations and analysis</vt:lpstr>
      <vt:lpstr>Bill of materials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Generator</dc:title>
  <dc:creator>Vlad Veliciu</dc:creator>
  <cp:lastModifiedBy>Vlad Veliciu</cp:lastModifiedBy>
  <cp:revision>24</cp:revision>
  <dcterms:created xsi:type="dcterms:W3CDTF">2022-05-16T07:29:20Z</dcterms:created>
  <dcterms:modified xsi:type="dcterms:W3CDTF">2022-05-17T10:41:34Z</dcterms:modified>
</cp:coreProperties>
</file>