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47AFA-D113-436C-8BD5-65A2D0AB6487}"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7A95F-37C1-4F41-BBCA-6BCEAE18C4D2}" type="slidenum">
              <a:rPr lang="en-US" smtClean="0"/>
              <a:t>‹#›</a:t>
            </a:fld>
            <a:endParaRPr lang="en-US"/>
          </a:p>
        </p:txBody>
      </p:sp>
    </p:spTree>
    <p:extLst>
      <p:ext uri="{BB962C8B-B14F-4D97-AF65-F5344CB8AC3E}">
        <p14:creationId xmlns:p14="http://schemas.microsoft.com/office/powerpoint/2010/main" val="77947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a:t>
            </a:r>
          </a:p>
        </p:txBody>
      </p:sp>
      <p:sp>
        <p:nvSpPr>
          <p:cNvPr id="4" name="Slide Number Placeholder 3"/>
          <p:cNvSpPr>
            <a:spLocks noGrp="1"/>
          </p:cNvSpPr>
          <p:nvPr>
            <p:ph type="sldNum" sz="quarter" idx="5"/>
          </p:nvPr>
        </p:nvSpPr>
        <p:spPr/>
        <p:txBody>
          <a:bodyPr/>
          <a:lstStyle/>
          <a:p>
            <a:fld id="{D687A95F-37C1-4F41-BBCA-6BCEAE18C4D2}" type="slidenum">
              <a:rPr lang="en-US" smtClean="0"/>
              <a:t>1</a:t>
            </a:fld>
            <a:endParaRPr lang="en-US"/>
          </a:p>
        </p:txBody>
      </p:sp>
    </p:spTree>
    <p:extLst>
      <p:ext uri="{BB962C8B-B14F-4D97-AF65-F5344CB8AC3E}">
        <p14:creationId xmlns:p14="http://schemas.microsoft.com/office/powerpoint/2010/main" val="317375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breakdown of this model</a:t>
            </a:r>
          </a:p>
          <a:p>
            <a:endParaRPr lang="en-US" dirty="0"/>
          </a:p>
          <a:p>
            <a:endParaRPr lang="en-US" dirty="0"/>
          </a:p>
          <a:p>
            <a:r>
              <a:rPr lang="en-US" dirty="0"/>
              <a:t>1. Initial Convolution Layer: The model starts with a standard 2D convolution layer (Conv2D) that processes the input image.</a:t>
            </a:r>
          </a:p>
          <a:p>
            <a:r>
              <a:rPr lang="en-US" dirty="0"/>
              <a:t>1. </a:t>
            </a:r>
            <a:r>
              <a:rPr lang="en-US" dirty="0" err="1"/>
              <a:t>Downsampling</a:t>
            </a:r>
            <a:r>
              <a:rPr lang="en-US" dirty="0"/>
              <a:t> and Residual Blocks:  The model then alternates between </a:t>
            </a:r>
            <a:r>
              <a:rPr lang="en-US" dirty="0" err="1"/>
              <a:t>downsampling</a:t>
            </a:r>
            <a:r>
              <a:rPr lang="en-US" dirty="0"/>
              <a:t> layers and a series of residual blocks, repeated </a:t>
            </a:r>
            <a:r>
              <a:rPr lang="en-US" dirty="0" err="1"/>
              <a:t>num_downsampling_layers</a:t>
            </a:r>
            <a:r>
              <a:rPr lang="en-US" dirty="0"/>
              <a:t> times.</a:t>
            </a:r>
          </a:p>
          <a:p>
            <a:endParaRPr lang="en-US" dirty="0"/>
          </a:p>
          <a:p>
            <a:r>
              <a:rPr lang="en-US" dirty="0"/>
              <a:t>Each </a:t>
            </a:r>
            <a:r>
              <a:rPr lang="en-US" dirty="0" err="1"/>
              <a:t>downsampling</a:t>
            </a:r>
            <a:r>
              <a:rPr lang="en-US" dirty="0"/>
              <a:t> layer consists of Batch Normalization, </a:t>
            </a:r>
            <a:r>
              <a:rPr lang="en-US" dirty="0" err="1"/>
              <a:t>LeakyReLU</a:t>
            </a:r>
            <a:r>
              <a:rPr lang="en-US" dirty="0"/>
              <a:t> activation, a 1x1 Conv2D layer for channel adjustment, and a </a:t>
            </a:r>
            <a:r>
              <a:rPr lang="en-US" dirty="0" err="1"/>
              <a:t>MaxPooling</a:t>
            </a:r>
            <a:r>
              <a:rPr lang="en-US" dirty="0"/>
              <a:t> layer to reduce the spatial dimensions by half. This process effectively compresses the input, focusing on the most important features while reducing computation for deeper layers.</a:t>
            </a:r>
          </a:p>
          <a:p>
            <a:endParaRPr lang="en-US" dirty="0"/>
          </a:p>
          <a:p>
            <a:r>
              <a:rPr lang="en-US" dirty="0"/>
              <a:t>Each residual block further processes the data using two sets of Batch Normalization, </a:t>
            </a:r>
            <a:r>
              <a:rPr lang="en-US" dirty="0" err="1"/>
              <a:t>LeakyReLU</a:t>
            </a:r>
            <a:r>
              <a:rPr lang="en-US" dirty="0"/>
              <a:t> activation, and 3x3 Conv2D layers.</a:t>
            </a:r>
          </a:p>
          <a:p>
            <a:r>
              <a:rPr lang="en-US" dirty="0"/>
              <a:t>The output of the second Conv2D layer is added to the original input of the residual block (a shortcut connection), which helps in mitigating the vanishing gradient problem and allows deeper models to be trained effectively.</a:t>
            </a:r>
          </a:p>
          <a:p>
            <a:r>
              <a:rPr lang="en-US" dirty="0"/>
              <a:t>1. After the </a:t>
            </a:r>
            <a:r>
              <a:rPr lang="en-US" dirty="0" err="1"/>
              <a:t>downsampling</a:t>
            </a:r>
            <a:r>
              <a:rPr lang="en-US" dirty="0"/>
              <a:t> and residual blocks, the model applies another set of Batch Normalization and </a:t>
            </a:r>
            <a:r>
              <a:rPr lang="en-US" dirty="0" err="1"/>
              <a:t>LeakyReLU</a:t>
            </a:r>
            <a:r>
              <a:rPr lang="en-US" dirty="0"/>
              <a:t>. An UpSampling2D layer then upscales the output back to the original input size. The factor for </a:t>
            </a:r>
            <a:r>
              <a:rPr lang="en-US" dirty="0" err="1"/>
              <a:t>upsampling</a:t>
            </a:r>
            <a:r>
              <a:rPr lang="en-US" dirty="0"/>
              <a:t> is 2 ** </a:t>
            </a:r>
            <a:r>
              <a:rPr lang="en-US" dirty="0" err="1"/>
              <a:t>num_downsampling_layers</a:t>
            </a:r>
            <a:r>
              <a:rPr lang="en-US" dirty="0"/>
              <a:t>, reversing the spatial dimension reduction done by the </a:t>
            </a:r>
            <a:r>
              <a:rPr lang="en-US" dirty="0" err="1"/>
              <a:t>MaxPooling</a:t>
            </a:r>
            <a:r>
              <a:rPr lang="en-US" dirty="0"/>
              <a:t> layers.</a:t>
            </a:r>
          </a:p>
          <a:p>
            <a:endParaRPr lang="en-US" dirty="0"/>
          </a:p>
        </p:txBody>
      </p:sp>
      <p:sp>
        <p:nvSpPr>
          <p:cNvPr id="4" name="Slide Number Placeholder 3"/>
          <p:cNvSpPr>
            <a:spLocks noGrp="1"/>
          </p:cNvSpPr>
          <p:nvPr>
            <p:ph type="sldNum" sz="quarter" idx="5"/>
          </p:nvPr>
        </p:nvSpPr>
        <p:spPr/>
        <p:txBody>
          <a:bodyPr/>
          <a:lstStyle/>
          <a:p>
            <a:fld id="{D687A95F-37C1-4F41-BBCA-6BCEAE18C4D2}" type="slidenum">
              <a:rPr lang="en-US" smtClean="0"/>
              <a:t>6</a:t>
            </a:fld>
            <a:endParaRPr lang="en-US"/>
          </a:p>
        </p:txBody>
      </p:sp>
    </p:spTree>
    <p:extLst>
      <p:ext uri="{BB962C8B-B14F-4D97-AF65-F5344CB8AC3E}">
        <p14:creationId xmlns:p14="http://schemas.microsoft.com/office/powerpoint/2010/main" val="133438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31CB-5C05-3345-B8E8-504FE46FB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72E15-E66C-440E-2691-FB36C73F3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261BF-CB4B-13AC-E28B-77385519EBAD}"/>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5" name="Footer Placeholder 4">
            <a:extLst>
              <a:ext uri="{FF2B5EF4-FFF2-40B4-BE49-F238E27FC236}">
                <a16:creationId xmlns:a16="http://schemas.microsoft.com/office/drawing/2014/main" id="{49C8A990-2329-E4CD-A00A-EC9B4C369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0819A-346E-3BBA-05F8-F458B81B5711}"/>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192355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7A5-9700-3D51-BD4A-F7AEC2BF0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0EDCD-16A4-3BB7-F9B8-BE0C949AF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AFE24-2482-5490-B775-4438DB5E4E60}"/>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5" name="Footer Placeholder 4">
            <a:extLst>
              <a:ext uri="{FF2B5EF4-FFF2-40B4-BE49-F238E27FC236}">
                <a16:creationId xmlns:a16="http://schemas.microsoft.com/office/drawing/2014/main" id="{8CCDE587-4B9A-7C14-4391-A1C447F0C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29198-BAF7-B08A-0908-9E8C6927DD4E}"/>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13410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DB740-7A42-4DBE-7158-A99E03740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3DB618-76C6-20A3-3D7C-220ED6642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5AE0D-E10C-05AA-2EE0-38B4ADEF7267}"/>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5" name="Footer Placeholder 4">
            <a:extLst>
              <a:ext uri="{FF2B5EF4-FFF2-40B4-BE49-F238E27FC236}">
                <a16:creationId xmlns:a16="http://schemas.microsoft.com/office/drawing/2014/main" id="{501CC766-2716-410D-1346-82A05AA51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993CF-A16A-6B60-D3E6-0412017174A4}"/>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128562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CFF6-EF47-C371-FF1C-402C90D26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BBAE9-8475-A405-EA7A-E8B625413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0FA64-9DAB-DD9E-6229-D2D0E9DF16A6}"/>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5" name="Footer Placeholder 4">
            <a:extLst>
              <a:ext uri="{FF2B5EF4-FFF2-40B4-BE49-F238E27FC236}">
                <a16:creationId xmlns:a16="http://schemas.microsoft.com/office/drawing/2014/main" id="{FE2C7FE5-CC49-27C3-04B5-670F629A0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FCD91-1CB4-3BCE-B8D5-4046A508DA91}"/>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296547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376-2CC5-22CB-532E-D4BDCC66B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4DCCEF-4D97-8000-422B-AF59291F7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84A1B-8B0C-439B-78A2-AC3F2A3F0DCB}"/>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5" name="Footer Placeholder 4">
            <a:extLst>
              <a:ext uri="{FF2B5EF4-FFF2-40B4-BE49-F238E27FC236}">
                <a16:creationId xmlns:a16="http://schemas.microsoft.com/office/drawing/2014/main" id="{B79834FA-1ACB-047E-7CB6-5254A9F24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C5066-41EE-A8CB-BA08-3B016A6A86C7}"/>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348504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DC07-9F7B-B89C-A040-D5E855735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DDE31-3868-0CF2-F32B-C677DB5D2F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43F12-88E2-5D7B-B51E-F90F2BDCF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E42FD4-FC7E-794D-8451-FA59A14BC75D}"/>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6" name="Footer Placeholder 5">
            <a:extLst>
              <a:ext uri="{FF2B5EF4-FFF2-40B4-BE49-F238E27FC236}">
                <a16:creationId xmlns:a16="http://schemas.microsoft.com/office/drawing/2014/main" id="{B8F40521-00D0-D873-42E3-1DD0AD3F8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E1144-195E-F70D-D43D-64C5611359C6}"/>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267276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A46C-C456-EF5D-BA68-35F829BC8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F8597F-212B-5A20-13EB-F99FA948D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AF60A-01CF-3900-F82F-B5452F7BC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2A072-A2EC-B1B3-EC1D-6A5184BE8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33309-B304-F40D-F9DF-3A77054E8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D549CD-B2AB-7BE5-6095-E431D7A7BC93}"/>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8" name="Footer Placeholder 7">
            <a:extLst>
              <a:ext uri="{FF2B5EF4-FFF2-40B4-BE49-F238E27FC236}">
                <a16:creationId xmlns:a16="http://schemas.microsoft.com/office/drawing/2014/main" id="{C2ED6594-C498-B2A6-8536-319ED17B4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491B43-244B-C48C-B74F-00195EED4253}"/>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429179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2277-F16B-4418-0240-B8E73418A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798AF-C9EE-425B-B3EA-9FA08814F486}"/>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4" name="Footer Placeholder 3">
            <a:extLst>
              <a:ext uri="{FF2B5EF4-FFF2-40B4-BE49-F238E27FC236}">
                <a16:creationId xmlns:a16="http://schemas.microsoft.com/office/drawing/2014/main" id="{A18B7FEA-FEBC-D1CD-3BEB-7FC108EC3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F8EC5A-35EA-0790-6E9D-036194AF813E}"/>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274324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8F1C9-A28E-980D-998A-6BD55E83553F}"/>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3" name="Footer Placeholder 2">
            <a:extLst>
              <a:ext uri="{FF2B5EF4-FFF2-40B4-BE49-F238E27FC236}">
                <a16:creationId xmlns:a16="http://schemas.microsoft.com/office/drawing/2014/main" id="{329B4DD0-2115-1E9F-78E3-DE54F9147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EAA655-A10B-EE83-A658-D304506E7CBB}"/>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146484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327E-F2A7-2864-B9F0-3B9162A5E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82F68-89E3-A919-0CCD-D4CB3BE3D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14A50E-1D97-CC0C-00C1-F4BEFAE6D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6313F-D5EB-C00B-50CD-D6841F0E8464}"/>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6" name="Footer Placeholder 5">
            <a:extLst>
              <a:ext uri="{FF2B5EF4-FFF2-40B4-BE49-F238E27FC236}">
                <a16:creationId xmlns:a16="http://schemas.microsoft.com/office/drawing/2014/main" id="{F27FD119-F845-C250-A4E9-4035E9EB7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8D593-8E3B-EC22-1CBA-BF23143938A4}"/>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380574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6E2F-F7EE-FCF3-3767-B36EB5CB1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76ABC-9FEF-D910-5085-D23B53081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B6EA9E-F31A-3A9A-D682-21E0B929B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C7AB4-31B8-A720-D3D7-3D57AB5F1622}"/>
              </a:ext>
            </a:extLst>
          </p:cNvPr>
          <p:cNvSpPr>
            <a:spLocks noGrp="1"/>
          </p:cNvSpPr>
          <p:nvPr>
            <p:ph type="dt" sz="half" idx="10"/>
          </p:nvPr>
        </p:nvSpPr>
        <p:spPr/>
        <p:txBody>
          <a:bodyPr/>
          <a:lstStyle/>
          <a:p>
            <a:fld id="{4D3D6C65-85CB-4F7A-84B5-65C401C02E6A}" type="datetimeFigureOut">
              <a:rPr lang="en-US" smtClean="0"/>
              <a:t>12/3/2023</a:t>
            </a:fld>
            <a:endParaRPr lang="en-US"/>
          </a:p>
        </p:txBody>
      </p:sp>
      <p:sp>
        <p:nvSpPr>
          <p:cNvPr id="6" name="Footer Placeholder 5">
            <a:extLst>
              <a:ext uri="{FF2B5EF4-FFF2-40B4-BE49-F238E27FC236}">
                <a16:creationId xmlns:a16="http://schemas.microsoft.com/office/drawing/2014/main" id="{9A4DC953-B566-F978-C633-C514E2109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5A59E-9D69-060A-37A6-6C66DDC116F6}"/>
              </a:ext>
            </a:extLst>
          </p:cNvPr>
          <p:cNvSpPr>
            <a:spLocks noGrp="1"/>
          </p:cNvSpPr>
          <p:nvPr>
            <p:ph type="sldNum" sz="quarter" idx="12"/>
          </p:nvPr>
        </p:nvSpPr>
        <p:spPr/>
        <p:txBody>
          <a:bodyPr/>
          <a:lstStyle/>
          <a:p>
            <a:fld id="{4B296E86-94B8-4295-8D07-417551E9AA0E}" type="slidenum">
              <a:rPr lang="en-US" smtClean="0"/>
              <a:t>‹#›</a:t>
            </a:fld>
            <a:endParaRPr lang="en-US"/>
          </a:p>
        </p:txBody>
      </p:sp>
    </p:spTree>
    <p:extLst>
      <p:ext uri="{BB962C8B-B14F-4D97-AF65-F5344CB8AC3E}">
        <p14:creationId xmlns:p14="http://schemas.microsoft.com/office/powerpoint/2010/main" val="93246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518CC-7196-A9B3-3842-7AEAD9438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3BD8E-FA77-A8B9-A3C2-1D00638FA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8C5AC-2913-D393-3F5A-8E153EFCD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D6C65-85CB-4F7A-84B5-65C401C02E6A}" type="datetimeFigureOut">
              <a:rPr lang="en-US" smtClean="0"/>
              <a:t>12/3/2023</a:t>
            </a:fld>
            <a:endParaRPr lang="en-US"/>
          </a:p>
        </p:txBody>
      </p:sp>
      <p:sp>
        <p:nvSpPr>
          <p:cNvPr id="5" name="Footer Placeholder 4">
            <a:extLst>
              <a:ext uri="{FF2B5EF4-FFF2-40B4-BE49-F238E27FC236}">
                <a16:creationId xmlns:a16="http://schemas.microsoft.com/office/drawing/2014/main" id="{A916F85B-E6F4-843C-339D-9B8F6768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570245-1E5A-F6C2-E0FC-544A8F1A6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96E86-94B8-4295-8D07-417551E9AA0E}" type="slidenum">
              <a:rPr lang="en-US" smtClean="0"/>
              <a:t>‹#›</a:t>
            </a:fld>
            <a:endParaRPr lang="en-US"/>
          </a:p>
        </p:txBody>
      </p:sp>
    </p:spTree>
    <p:extLst>
      <p:ext uri="{BB962C8B-B14F-4D97-AF65-F5344CB8AC3E}">
        <p14:creationId xmlns:p14="http://schemas.microsoft.com/office/powerpoint/2010/main" val="2931259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88AC-420B-65B3-9398-E1D8B8A676E0}"/>
              </a:ext>
            </a:extLst>
          </p:cNvPr>
          <p:cNvSpPr>
            <a:spLocks noGrp="1"/>
          </p:cNvSpPr>
          <p:nvPr>
            <p:ph type="ctrTitle"/>
          </p:nvPr>
        </p:nvSpPr>
        <p:spPr/>
        <p:txBody>
          <a:bodyPr>
            <a:normAutofit fontScale="90000"/>
          </a:bodyPr>
          <a:lstStyle/>
          <a:p>
            <a:r>
              <a:rPr lang="en-US" b="1" i="0" dirty="0">
                <a:solidFill>
                  <a:srgbClr val="202124"/>
                </a:solidFill>
                <a:effectLst/>
                <a:latin typeface="Inter"/>
              </a:rPr>
              <a:t>RSNA Pneumonia Detection Challenge</a:t>
            </a:r>
            <a:br>
              <a:rPr lang="en-US" b="1" i="0" dirty="0">
                <a:solidFill>
                  <a:srgbClr val="202124"/>
                </a:solidFill>
                <a:effectLst/>
                <a:latin typeface="Inter"/>
              </a:rPr>
            </a:br>
            <a:endParaRPr lang="en-US" dirty="0"/>
          </a:p>
        </p:txBody>
      </p:sp>
      <p:pic>
        <p:nvPicPr>
          <p:cNvPr id="1026" name="Picture 2" descr="RSNA Banner">
            <a:extLst>
              <a:ext uri="{FF2B5EF4-FFF2-40B4-BE49-F238E27FC236}">
                <a16:creationId xmlns:a16="http://schemas.microsoft.com/office/drawing/2014/main" id="{E1BAD9B3-D3EC-7BC7-93CD-4EC304ADD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91013"/>
            <a:ext cx="121920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50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X-ray of a person's chest&#10;&#10;Description automatically generated">
            <a:extLst>
              <a:ext uri="{FF2B5EF4-FFF2-40B4-BE49-F238E27FC236}">
                <a16:creationId xmlns:a16="http://schemas.microsoft.com/office/drawing/2014/main" id="{0E3A2E77-9B0E-2CE9-21D6-B9927984155D}"/>
              </a:ext>
            </a:extLst>
          </p:cNvPr>
          <p:cNvPicPr>
            <a:picLocks noChangeAspect="1"/>
          </p:cNvPicPr>
          <p:nvPr/>
        </p:nvPicPr>
        <p:blipFill>
          <a:blip r:embed="rId2"/>
          <a:stretch>
            <a:fillRect/>
          </a:stretch>
        </p:blipFill>
        <p:spPr>
          <a:xfrm>
            <a:off x="715863" y="643467"/>
            <a:ext cx="5146873" cy="5571066"/>
          </a:xfrm>
          <a:prstGeom prst="rect">
            <a:avLst/>
          </a:prstGeom>
        </p:spPr>
      </p:pic>
      <p:pic>
        <p:nvPicPr>
          <p:cNvPr id="5" name="Content Placeholder 4" descr="X-ray of a chest with a red square&#10;&#10;Description automatically generated">
            <a:extLst>
              <a:ext uri="{FF2B5EF4-FFF2-40B4-BE49-F238E27FC236}">
                <a16:creationId xmlns:a16="http://schemas.microsoft.com/office/drawing/2014/main" id="{87AA3727-798B-0A4D-4862-5410CA928E00}"/>
              </a:ext>
            </a:extLst>
          </p:cNvPr>
          <p:cNvPicPr>
            <a:picLocks noGrp="1" noChangeAspect="1"/>
          </p:cNvPicPr>
          <p:nvPr>
            <p:ph idx="1"/>
          </p:nvPr>
        </p:nvPicPr>
        <p:blipFill>
          <a:blip r:embed="rId3"/>
          <a:stretch>
            <a:fillRect/>
          </a:stretch>
        </p:blipFill>
        <p:spPr>
          <a:xfrm>
            <a:off x="6256865" y="783166"/>
            <a:ext cx="5291667" cy="5291667"/>
          </a:xfrm>
          <a:prstGeom prst="rect">
            <a:avLst/>
          </a:prstGeom>
        </p:spPr>
      </p:pic>
    </p:spTree>
    <p:extLst>
      <p:ext uri="{BB962C8B-B14F-4D97-AF65-F5344CB8AC3E}">
        <p14:creationId xmlns:p14="http://schemas.microsoft.com/office/powerpoint/2010/main" val="365660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AC07-4E7B-A914-52D4-ED5F00EEA46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4322B97-D2AA-8DDC-1E4E-BADEF5428E67}"/>
              </a:ext>
            </a:extLst>
          </p:cNvPr>
          <p:cNvPicPr>
            <a:picLocks noGrp="1" noChangeAspect="1"/>
          </p:cNvPicPr>
          <p:nvPr>
            <p:ph idx="1"/>
          </p:nvPr>
        </p:nvPicPr>
        <p:blipFill>
          <a:blip r:embed="rId2"/>
          <a:stretch>
            <a:fillRect/>
          </a:stretch>
        </p:blipFill>
        <p:spPr>
          <a:xfrm>
            <a:off x="721642" y="205372"/>
            <a:ext cx="10632157" cy="6188248"/>
          </a:xfrm>
        </p:spPr>
      </p:pic>
    </p:spTree>
    <p:extLst>
      <p:ext uri="{BB962C8B-B14F-4D97-AF65-F5344CB8AC3E}">
        <p14:creationId xmlns:p14="http://schemas.microsoft.com/office/powerpoint/2010/main" val="321720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A9829-2E2E-4974-6C5D-0DAE1F1FC73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Interpretation of the results</a:t>
            </a:r>
          </a:p>
        </p:txBody>
      </p:sp>
      <p:pic>
        <p:nvPicPr>
          <p:cNvPr id="5" name="Content Placeholder 4" descr="A screenshot of a computer&#10;&#10;Description automatically generated">
            <a:extLst>
              <a:ext uri="{FF2B5EF4-FFF2-40B4-BE49-F238E27FC236}">
                <a16:creationId xmlns:a16="http://schemas.microsoft.com/office/drawing/2014/main" id="{4196EE78-2A5C-5330-EC0D-2C22F5E22AE4}"/>
              </a:ext>
            </a:extLst>
          </p:cNvPr>
          <p:cNvPicPr>
            <a:picLocks noGrp="1" noChangeAspect="1"/>
          </p:cNvPicPr>
          <p:nvPr>
            <p:ph idx="1"/>
          </p:nvPr>
        </p:nvPicPr>
        <p:blipFill>
          <a:blip r:embed="rId2"/>
          <a:stretch>
            <a:fillRect/>
          </a:stretch>
        </p:blipFill>
        <p:spPr>
          <a:xfrm>
            <a:off x="4777316" y="1851323"/>
            <a:ext cx="6780700" cy="3153024"/>
          </a:xfrm>
          <a:prstGeom prst="rect">
            <a:avLst/>
          </a:prstGeom>
        </p:spPr>
      </p:pic>
    </p:spTree>
    <p:extLst>
      <p:ext uri="{BB962C8B-B14F-4D97-AF65-F5344CB8AC3E}">
        <p14:creationId xmlns:p14="http://schemas.microsoft.com/office/powerpoint/2010/main" val="208237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5" name="Freeform: Shape 14">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1" name="Freeform: Shape 20">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46B44E-8228-A931-93D2-6EA69E4179A9}"/>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YOLO ? Mask R-CNN, and so on.</a:t>
            </a:r>
          </a:p>
        </p:txBody>
      </p:sp>
      <p:sp>
        <p:nvSpPr>
          <p:cNvPr id="5" name="Content Placeholder 4">
            <a:extLst>
              <a:ext uri="{FF2B5EF4-FFF2-40B4-BE49-F238E27FC236}">
                <a16:creationId xmlns:a16="http://schemas.microsoft.com/office/drawing/2014/main" id="{0CEC521E-ACF5-BCD5-44DE-A8CECB0AA999}"/>
              </a:ext>
            </a:extLst>
          </p:cNvPr>
          <p:cNvSpPr>
            <a:spLocks noGrp="1"/>
          </p:cNvSpPr>
          <p:nvPr>
            <p:ph idx="1"/>
          </p:nvPr>
        </p:nvSpPr>
        <p:spPr>
          <a:xfrm>
            <a:off x="8342357" y="1638300"/>
            <a:ext cx="3330531" cy="3581400"/>
          </a:xfrm>
        </p:spPr>
        <p:txBody>
          <a:bodyPr vert="horz" lIns="91440" tIns="45720" rIns="91440" bIns="45720" rtlCol="0" anchor="ctr">
            <a:normAutofit/>
          </a:bodyPr>
          <a:lstStyle/>
          <a:p>
            <a:pPr marL="0" indent="0">
              <a:buNone/>
            </a:pPr>
            <a:r>
              <a:rPr lang="en-US" sz="2400" kern="1200" dirty="0">
                <a:solidFill>
                  <a:schemeClr val="tx2"/>
                </a:solidFill>
                <a:latin typeface="+mn-lt"/>
                <a:ea typeface="+mn-ea"/>
                <a:cs typeface="+mn-cs"/>
              </a:rPr>
              <a:t>Some thoughts</a:t>
            </a:r>
          </a:p>
        </p:txBody>
      </p:sp>
    </p:spTree>
    <p:extLst>
      <p:ext uri="{BB962C8B-B14F-4D97-AF65-F5344CB8AC3E}">
        <p14:creationId xmlns:p14="http://schemas.microsoft.com/office/powerpoint/2010/main" val="88454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X-ray of a person's chest&#10;&#10;Description automatically generated">
            <a:extLst>
              <a:ext uri="{FF2B5EF4-FFF2-40B4-BE49-F238E27FC236}">
                <a16:creationId xmlns:a16="http://schemas.microsoft.com/office/drawing/2014/main" id="{773C2BC8-ABDC-CAA8-A244-8F9D79D0E903}"/>
              </a:ext>
            </a:extLst>
          </p:cNvPr>
          <p:cNvPicPr>
            <a:picLocks noGrp="1" noChangeAspect="1"/>
          </p:cNvPicPr>
          <p:nvPr>
            <p:ph idx="1"/>
          </p:nvPr>
        </p:nvPicPr>
        <p:blipFill rotWithShape="1">
          <a:blip r:embed="rId2"/>
          <a:srcRect r="-2" b="933"/>
          <a:stretch/>
        </p:blipFill>
        <p:spPr>
          <a:xfrm>
            <a:off x="-6588" y="10"/>
            <a:ext cx="12198588" cy="6857990"/>
          </a:xfrm>
          <a:prstGeom prst="rect">
            <a:avLst/>
          </a:prstGeom>
        </p:spPr>
      </p:pic>
    </p:spTree>
    <p:extLst>
      <p:ext uri="{BB962C8B-B14F-4D97-AF65-F5344CB8AC3E}">
        <p14:creationId xmlns:p14="http://schemas.microsoft.com/office/powerpoint/2010/main" val="120066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ED90-A717-2164-3A88-F0EC9649B21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endParaRPr lang="en-US" sz="5200"/>
          </a:p>
        </p:txBody>
      </p:sp>
      <p:pic>
        <p:nvPicPr>
          <p:cNvPr id="7" name="Picture 6" descr="A screenshot of a computer&#10;&#10;Description automatically generated">
            <a:extLst>
              <a:ext uri="{FF2B5EF4-FFF2-40B4-BE49-F238E27FC236}">
                <a16:creationId xmlns:a16="http://schemas.microsoft.com/office/drawing/2014/main" id="{CFD6F81D-75B9-144D-16CC-DF3BA0F6990F}"/>
              </a:ext>
            </a:extLst>
          </p:cNvPr>
          <p:cNvPicPr>
            <a:picLocks noChangeAspect="1"/>
          </p:cNvPicPr>
          <p:nvPr/>
        </p:nvPicPr>
        <p:blipFill>
          <a:blip r:embed="rId2"/>
          <a:stretch>
            <a:fillRect/>
          </a:stretch>
        </p:blipFill>
        <p:spPr>
          <a:xfrm>
            <a:off x="489971" y="2957665"/>
            <a:ext cx="5210786" cy="3346376"/>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14F7A0FB-4519-10B9-8AFC-B680CCF7058A}"/>
              </a:ext>
            </a:extLst>
          </p:cNvPr>
          <p:cNvPicPr>
            <a:picLocks noGrp="1" noChangeAspect="1"/>
          </p:cNvPicPr>
          <p:nvPr>
            <p:ph idx="1"/>
          </p:nvPr>
        </p:nvPicPr>
        <p:blipFill>
          <a:blip r:embed="rId3"/>
          <a:stretch>
            <a:fillRect/>
          </a:stretch>
        </p:blipFill>
        <p:spPr>
          <a:xfrm>
            <a:off x="6182505" y="3461236"/>
            <a:ext cx="5828261" cy="2339234"/>
          </a:xfrm>
          <a:prstGeom prst="rect">
            <a:avLst/>
          </a:prstGeom>
        </p:spPr>
      </p:pic>
    </p:spTree>
    <p:extLst>
      <p:ext uri="{BB962C8B-B14F-4D97-AF65-F5344CB8AC3E}">
        <p14:creationId xmlns:p14="http://schemas.microsoft.com/office/powerpoint/2010/main" val="99426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5795E-6016-D3B9-017E-0F842202666E}"/>
              </a:ext>
            </a:extLst>
          </p:cNvPr>
          <p:cNvSpPr>
            <a:spLocks noGrp="1"/>
          </p:cNvSpPr>
          <p:nvPr>
            <p:ph type="title"/>
          </p:nvPr>
        </p:nvSpPr>
        <p:spPr>
          <a:xfrm>
            <a:off x="838198" y="547815"/>
            <a:ext cx="5167185" cy="1680519"/>
          </a:xfrm>
        </p:spPr>
        <p:txBody>
          <a:bodyPr>
            <a:normAutofit/>
          </a:bodyPr>
          <a:lstStyle/>
          <a:p>
            <a:r>
              <a:rPr lang="en-US" sz="4000" dirty="0"/>
              <a:t>Distributions of classes</a:t>
            </a:r>
          </a:p>
        </p:txBody>
      </p:sp>
      <p:sp>
        <p:nvSpPr>
          <p:cNvPr id="11" name="Content Placeholder 10">
            <a:extLst>
              <a:ext uri="{FF2B5EF4-FFF2-40B4-BE49-F238E27FC236}">
                <a16:creationId xmlns:a16="http://schemas.microsoft.com/office/drawing/2014/main" id="{807AAD1D-B599-8E29-4F34-5AEE269C9F99}"/>
              </a:ext>
            </a:extLst>
          </p:cNvPr>
          <p:cNvSpPr>
            <a:spLocks noGrp="1"/>
          </p:cNvSpPr>
          <p:nvPr>
            <p:ph idx="1"/>
          </p:nvPr>
        </p:nvSpPr>
        <p:spPr>
          <a:xfrm>
            <a:off x="6186619" y="547815"/>
            <a:ext cx="5178960" cy="1680519"/>
          </a:xfrm>
        </p:spPr>
        <p:txBody>
          <a:bodyPr anchor="ctr">
            <a:normAutofit/>
          </a:bodyPr>
          <a:lstStyle/>
          <a:p>
            <a:endParaRPr lang="en-US" sz="2000" dirty="0"/>
          </a:p>
        </p:txBody>
      </p:sp>
      <p:pic>
        <p:nvPicPr>
          <p:cNvPr id="7" name="Picture 6" descr="A pie chart with numbers and a number of labels&#10;&#10;Description automatically generated">
            <a:extLst>
              <a:ext uri="{FF2B5EF4-FFF2-40B4-BE49-F238E27FC236}">
                <a16:creationId xmlns:a16="http://schemas.microsoft.com/office/drawing/2014/main" id="{98A04C4B-7BE5-FB70-7105-91869AD84ADB}"/>
              </a:ext>
            </a:extLst>
          </p:cNvPr>
          <p:cNvPicPr>
            <a:picLocks noChangeAspect="1"/>
          </p:cNvPicPr>
          <p:nvPr/>
        </p:nvPicPr>
        <p:blipFill>
          <a:blip r:embed="rId2"/>
          <a:stretch>
            <a:fillRect/>
          </a:stretch>
        </p:blipFill>
        <p:spPr>
          <a:xfrm>
            <a:off x="1670326" y="2421924"/>
            <a:ext cx="3502929" cy="3711146"/>
          </a:xfrm>
          <a:prstGeom prst="rect">
            <a:avLst/>
          </a:prstGeom>
        </p:spPr>
      </p:pic>
      <p:pic>
        <p:nvPicPr>
          <p:cNvPr id="5" name="Content Placeholder 4" descr="A pie chart with different colored sections&#10;&#10;Description automatically generated">
            <a:extLst>
              <a:ext uri="{FF2B5EF4-FFF2-40B4-BE49-F238E27FC236}">
                <a16:creationId xmlns:a16="http://schemas.microsoft.com/office/drawing/2014/main" id="{D0829578-9EF4-C7E8-6888-282D81680364}"/>
              </a:ext>
            </a:extLst>
          </p:cNvPr>
          <p:cNvPicPr>
            <a:picLocks noChangeAspect="1"/>
          </p:cNvPicPr>
          <p:nvPr/>
        </p:nvPicPr>
        <p:blipFill>
          <a:blip r:embed="rId3"/>
          <a:stretch>
            <a:fillRect/>
          </a:stretch>
        </p:blipFill>
        <p:spPr>
          <a:xfrm>
            <a:off x="6473835" y="2421924"/>
            <a:ext cx="4616303" cy="3711146"/>
          </a:xfrm>
          <a:prstGeom prst="rect">
            <a:avLst/>
          </a:prstGeom>
        </p:spPr>
      </p:pic>
    </p:spTree>
    <p:extLst>
      <p:ext uri="{BB962C8B-B14F-4D97-AF65-F5344CB8AC3E}">
        <p14:creationId xmlns:p14="http://schemas.microsoft.com/office/powerpoint/2010/main" val="9366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mparison of blue and white bars&#10;&#10;Description automatically generated">
            <a:extLst>
              <a:ext uri="{FF2B5EF4-FFF2-40B4-BE49-F238E27FC236}">
                <a16:creationId xmlns:a16="http://schemas.microsoft.com/office/drawing/2014/main" id="{64900525-3DD7-6552-690F-52A3D59FDB64}"/>
              </a:ext>
            </a:extLst>
          </p:cNvPr>
          <p:cNvPicPr>
            <a:picLocks noGrp="1" noChangeAspect="1"/>
          </p:cNvPicPr>
          <p:nvPr>
            <p:ph idx="1"/>
          </p:nvPr>
        </p:nvPicPr>
        <p:blipFill>
          <a:blip r:embed="rId2"/>
          <a:stretch>
            <a:fillRect/>
          </a:stretch>
        </p:blipFill>
        <p:spPr>
          <a:xfrm>
            <a:off x="2729796" y="643466"/>
            <a:ext cx="6732407" cy="5571067"/>
          </a:xfrm>
          <a:prstGeom prst="rect">
            <a:avLst/>
          </a:prstGeom>
        </p:spPr>
      </p:pic>
    </p:spTree>
    <p:extLst>
      <p:ext uri="{BB962C8B-B14F-4D97-AF65-F5344CB8AC3E}">
        <p14:creationId xmlns:p14="http://schemas.microsoft.com/office/powerpoint/2010/main" val="220987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28D9351-3472-4379-6295-0521E614954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Model Structure</a:t>
            </a:r>
          </a:p>
        </p:txBody>
      </p:sp>
      <p:pic>
        <p:nvPicPr>
          <p:cNvPr id="5" name="Content Placeholder 4" descr="A screenshot of a computer program&#10;&#10;Description automatically generated">
            <a:extLst>
              <a:ext uri="{FF2B5EF4-FFF2-40B4-BE49-F238E27FC236}">
                <a16:creationId xmlns:a16="http://schemas.microsoft.com/office/drawing/2014/main" id="{B37B946D-6D93-E939-85A1-494840E828F5}"/>
              </a:ext>
            </a:extLst>
          </p:cNvPr>
          <p:cNvPicPr>
            <a:picLocks noGrp="1" noChangeAspect="1"/>
          </p:cNvPicPr>
          <p:nvPr>
            <p:ph idx="1"/>
          </p:nvPr>
        </p:nvPicPr>
        <p:blipFill>
          <a:blip r:embed="rId3"/>
          <a:stretch>
            <a:fillRect/>
          </a:stretch>
        </p:blipFill>
        <p:spPr>
          <a:xfrm>
            <a:off x="4860829" y="643466"/>
            <a:ext cx="6613673" cy="5568739"/>
          </a:xfrm>
          <a:prstGeom prst="rect">
            <a:avLst/>
          </a:prstGeom>
        </p:spPr>
      </p:pic>
    </p:spTree>
    <p:extLst>
      <p:ext uri="{BB962C8B-B14F-4D97-AF65-F5344CB8AC3E}">
        <p14:creationId xmlns:p14="http://schemas.microsoft.com/office/powerpoint/2010/main" val="339933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CCA20-CAD9-627F-4B51-155A43C6CBC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Metrics to use?</a:t>
            </a:r>
          </a:p>
        </p:txBody>
      </p:sp>
      <p:pic>
        <p:nvPicPr>
          <p:cNvPr id="5" name="Content Placeholder 4" descr="A diagram of a problem&#10;&#10;Description automatically generated">
            <a:extLst>
              <a:ext uri="{FF2B5EF4-FFF2-40B4-BE49-F238E27FC236}">
                <a16:creationId xmlns:a16="http://schemas.microsoft.com/office/drawing/2014/main" id="{E8B91855-7E20-A0EA-8446-A626CB709290}"/>
              </a:ext>
            </a:extLst>
          </p:cNvPr>
          <p:cNvPicPr>
            <a:picLocks noGrp="1" noChangeAspect="1"/>
          </p:cNvPicPr>
          <p:nvPr>
            <p:ph idx="1"/>
          </p:nvPr>
        </p:nvPicPr>
        <p:blipFill>
          <a:blip r:embed="rId2"/>
          <a:stretch>
            <a:fillRect/>
          </a:stretch>
        </p:blipFill>
        <p:spPr>
          <a:xfrm>
            <a:off x="4777316" y="1274963"/>
            <a:ext cx="6780700" cy="4305744"/>
          </a:xfrm>
          <a:prstGeom prst="rect">
            <a:avLst/>
          </a:prstGeom>
        </p:spPr>
      </p:pic>
    </p:spTree>
    <p:extLst>
      <p:ext uri="{BB962C8B-B14F-4D97-AF65-F5344CB8AC3E}">
        <p14:creationId xmlns:p14="http://schemas.microsoft.com/office/powerpoint/2010/main" val="387685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8F76D-5207-5066-63BC-F3D572EA2A15}"/>
              </a:ext>
            </a:extLst>
          </p:cNvPr>
          <p:cNvSpPr>
            <a:spLocks noGrp="1"/>
          </p:cNvSpPr>
          <p:nvPr>
            <p:ph type="title"/>
          </p:nvPr>
        </p:nvSpPr>
        <p:spPr>
          <a:xfrm>
            <a:off x="1008184" y="174032"/>
            <a:ext cx="10175631" cy="1111843"/>
          </a:xfrm>
        </p:spPr>
        <p:txBody>
          <a:bodyPr anchor="ctr">
            <a:normAutofit/>
          </a:bodyPr>
          <a:lstStyle/>
          <a:p>
            <a:pPr algn="ctr"/>
            <a:r>
              <a:rPr lang="en-US" sz="4000" dirty="0"/>
              <a:t>Metrics during training</a:t>
            </a:r>
          </a:p>
        </p:txBody>
      </p:sp>
      <p:sp>
        <p:nvSpPr>
          <p:cNvPr id="9" name="Content Placeholder 8">
            <a:extLst>
              <a:ext uri="{FF2B5EF4-FFF2-40B4-BE49-F238E27FC236}">
                <a16:creationId xmlns:a16="http://schemas.microsoft.com/office/drawing/2014/main" id="{AB12878D-ADB7-7018-4C4E-5C0BAFA1121F}"/>
              </a:ext>
            </a:extLst>
          </p:cNvPr>
          <p:cNvSpPr>
            <a:spLocks noGrp="1"/>
          </p:cNvSpPr>
          <p:nvPr>
            <p:ph idx="1"/>
          </p:nvPr>
        </p:nvSpPr>
        <p:spPr>
          <a:xfrm>
            <a:off x="1008184" y="1459907"/>
            <a:ext cx="10175630" cy="767904"/>
          </a:xfrm>
        </p:spPr>
        <p:txBody>
          <a:bodyPr anchor="ctr">
            <a:normAutofit/>
          </a:bodyPr>
          <a:lstStyle/>
          <a:p>
            <a:pPr algn="ctr"/>
            <a:endParaRPr lang="en-US" sz="2000"/>
          </a:p>
        </p:txBody>
      </p:sp>
      <p:pic>
        <p:nvPicPr>
          <p:cNvPr id="5" name="Content Placeholder 4" descr="A graph with lines and numbers&#10;&#10;Description automatically generated">
            <a:extLst>
              <a:ext uri="{FF2B5EF4-FFF2-40B4-BE49-F238E27FC236}">
                <a16:creationId xmlns:a16="http://schemas.microsoft.com/office/drawing/2014/main" id="{DE999042-A8D2-2E39-02B5-A1ED57BE3C2C}"/>
              </a:ext>
            </a:extLst>
          </p:cNvPr>
          <p:cNvPicPr>
            <a:picLocks noChangeAspect="1"/>
          </p:cNvPicPr>
          <p:nvPr/>
        </p:nvPicPr>
        <p:blipFill>
          <a:blip r:embed="rId2"/>
          <a:stretch>
            <a:fillRect/>
          </a:stretch>
        </p:blipFill>
        <p:spPr>
          <a:xfrm>
            <a:off x="835154" y="2527761"/>
            <a:ext cx="10515595" cy="3654169"/>
          </a:xfrm>
          <a:prstGeom prst="rect">
            <a:avLst/>
          </a:prstGeom>
        </p:spPr>
      </p:pic>
    </p:spTree>
    <p:extLst>
      <p:ext uri="{BB962C8B-B14F-4D97-AF65-F5344CB8AC3E}">
        <p14:creationId xmlns:p14="http://schemas.microsoft.com/office/powerpoint/2010/main" val="254030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31F6-9D09-FFA5-607F-EA97A7ED1DC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Predictions</a:t>
            </a:r>
          </a:p>
        </p:txBody>
      </p:sp>
      <p:pic>
        <p:nvPicPr>
          <p:cNvPr id="5" name="Content Placeholder 4" descr="A close-up of a x-ray&#10;&#10;Description automatically generated">
            <a:extLst>
              <a:ext uri="{FF2B5EF4-FFF2-40B4-BE49-F238E27FC236}">
                <a16:creationId xmlns:a16="http://schemas.microsoft.com/office/drawing/2014/main" id="{4965619A-1052-DB2D-D844-CEE071F80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577350"/>
            <a:ext cx="10905066" cy="2589952"/>
          </a:xfrm>
          <a:prstGeom prst="rect">
            <a:avLst/>
          </a:prstGeom>
        </p:spPr>
      </p:pic>
    </p:spTree>
    <p:extLst>
      <p:ext uri="{BB962C8B-B14F-4D97-AF65-F5344CB8AC3E}">
        <p14:creationId xmlns:p14="http://schemas.microsoft.com/office/powerpoint/2010/main" val="1531828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267</Words>
  <Application>Microsoft Office PowerPoint</Application>
  <PresentationFormat>Widescreen</PresentationFormat>
  <Paragraphs>23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Inter</vt:lpstr>
      <vt:lpstr>Office Theme</vt:lpstr>
      <vt:lpstr>RSNA Pneumonia Detection Challenge </vt:lpstr>
      <vt:lpstr>PowerPoint Presentation</vt:lpstr>
      <vt:lpstr>PowerPoint Presentation</vt:lpstr>
      <vt:lpstr>Distributions of classes</vt:lpstr>
      <vt:lpstr>PowerPoint Presentation</vt:lpstr>
      <vt:lpstr>Model Structure</vt:lpstr>
      <vt:lpstr>What Metrics to use?</vt:lpstr>
      <vt:lpstr>Metrics during training</vt:lpstr>
      <vt:lpstr>Predictions</vt:lpstr>
      <vt:lpstr>PowerPoint Presentation</vt:lpstr>
      <vt:lpstr>PowerPoint Presentation</vt:lpstr>
      <vt:lpstr>Interpretation of the results</vt:lpstr>
      <vt:lpstr>YOLO ? Mask R-CNN, and so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RSNA Pneumonia Detection Challenge </dc:title>
  <dc:creator>Владислав Рыспаев</dc:creator>
  <cp:lastModifiedBy>Владислав Рыспаев</cp:lastModifiedBy>
  <cp:revision>1</cp:revision>
  <dcterms:created xsi:type="dcterms:W3CDTF">2023-12-03T15:54:43Z</dcterms:created>
  <dcterms:modified xsi:type="dcterms:W3CDTF">2023-12-03T16:50:42Z</dcterms:modified>
</cp:coreProperties>
</file>