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0" r:id="rId6"/>
    <p:sldId id="262" r:id="rId7"/>
    <p:sldId id="264" r:id="rId8"/>
    <p:sldId id="265" r:id="rId9"/>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20C2-D9F6-2658-13FC-EF1A5A8979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7BDE13B0-CFD2-E6EC-867B-96A07552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5ED8BCB4-E9AB-2389-2403-75DCCF2FDE40}"/>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5" name="Footer Placeholder 4">
            <a:extLst>
              <a:ext uri="{FF2B5EF4-FFF2-40B4-BE49-F238E27FC236}">
                <a16:creationId xmlns:a16="http://schemas.microsoft.com/office/drawing/2014/main" id="{5F4F0F94-4289-3303-9C3C-72D10800D1C8}"/>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09420159-DCAD-70DE-D73E-0BF54A95513F}"/>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65150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E8CC-8077-7DC9-5F0B-B295480C63B9}"/>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08D6BEA7-69EB-A304-BFE8-E09B8D2898D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79FE17B4-970C-D21D-C1C1-BCE38F2C06C6}"/>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5" name="Footer Placeholder 4">
            <a:extLst>
              <a:ext uri="{FF2B5EF4-FFF2-40B4-BE49-F238E27FC236}">
                <a16:creationId xmlns:a16="http://schemas.microsoft.com/office/drawing/2014/main" id="{D44AD8CB-A1D4-57DD-2612-0852F2B2EB58}"/>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56C393DE-1365-83B4-AC1E-40604AAA5F09}"/>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307847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51905-C74C-B5E4-8286-0B7C3C2995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91046AFE-6E3E-F1EA-4A45-76F7474F77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0493A6FD-44E5-A914-53C9-E8D9B6F55DC5}"/>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5" name="Footer Placeholder 4">
            <a:extLst>
              <a:ext uri="{FF2B5EF4-FFF2-40B4-BE49-F238E27FC236}">
                <a16:creationId xmlns:a16="http://schemas.microsoft.com/office/drawing/2014/main" id="{3AD27BB4-B395-EC2F-FB7F-726024681EC6}"/>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4D229954-EEDB-A446-88B2-AF34B5742DA9}"/>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178258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EFAE-DDFD-44B6-8BC4-1693CF9E2F13}"/>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F1C0DB59-6AB2-6BEF-8478-70852969EE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F35DE0DB-6DDE-B6D0-E8F9-EAF705A452D4}"/>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5" name="Footer Placeholder 4">
            <a:extLst>
              <a:ext uri="{FF2B5EF4-FFF2-40B4-BE49-F238E27FC236}">
                <a16:creationId xmlns:a16="http://schemas.microsoft.com/office/drawing/2014/main" id="{C9D29850-58C4-26F8-16CE-D9C6E1FB874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024E7533-97FD-AE7E-A3EC-A9BF8AF9140D}"/>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317550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4466-9649-B3AB-83CB-F04E4C11B4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a:p>
        </p:txBody>
      </p:sp>
      <p:sp>
        <p:nvSpPr>
          <p:cNvPr id="3" name="Text Placeholder 2">
            <a:extLst>
              <a:ext uri="{FF2B5EF4-FFF2-40B4-BE49-F238E27FC236}">
                <a16:creationId xmlns:a16="http://schemas.microsoft.com/office/drawing/2014/main" id="{27CB7E7A-DDF3-EAC0-14C8-8578DD32F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8633BC7-21BB-2EB1-48E7-2898A32B64DD}"/>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5" name="Footer Placeholder 4">
            <a:extLst>
              <a:ext uri="{FF2B5EF4-FFF2-40B4-BE49-F238E27FC236}">
                <a16:creationId xmlns:a16="http://schemas.microsoft.com/office/drawing/2014/main" id="{DB40495A-129F-BDB6-7E0A-A2F66270567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F293AC7F-6BB3-6B2F-CB78-26E730A5D83C}"/>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216893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9FF9-96D3-1CE0-09B2-E48B5BBD49D6}"/>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2A9282E4-D66D-1CA6-69E7-948AA44816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8142A78D-0DF8-C877-5A8D-004057D1EA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Date Placeholder 4">
            <a:extLst>
              <a:ext uri="{FF2B5EF4-FFF2-40B4-BE49-F238E27FC236}">
                <a16:creationId xmlns:a16="http://schemas.microsoft.com/office/drawing/2014/main" id="{58256550-F5BE-B327-8BC2-53FD4ACF5067}"/>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6" name="Footer Placeholder 5">
            <a:extLst>
              <a:ext uri="{FF2B5EF4-FFF2-40B4-BE49-F238E27FC236}">
                <a16:creationId xmlns:a16="http://schemas.microsoft.com/office/drawing/2014/main" id="{C8CB9D6B-C8D5-4AEB-D3D1-06BE886B6140}"/>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1C6D6201-DD97-8DBD-91B5-624F9787C939}"/>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377891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6D8B-0A1A-9F3A-AFB7-2676B4B158B0}"/>
              </a:ext>
            </a:extLst>
          </p:cNvPr>
          <p:cNvSpPr>
            <a:spLocks noGrp="1"/>
          </p:cNvSpPr>
          <p:nvPr>
            <p:ph type="title"/>
          </p:nvPr>
        </p:nvSpPr>
        <p:spPr>
          <a:xfrm>
            <a:off x="839788" y="365125"/>
            <a:ext cx="10515600" cy="1325563"/>
          </a:xfrm>
        </p:spPr>
        <p:txBody>
          <a:bodyPr/>
          <a:lstStyle/>
          <a:p>
            <a:r>
              <a:rPr lang="en-GB"/>
              <a:t>Click to edit Master title style</a:t>
            </a:r>
            <a:endParaRPr lang="en-RO"/>
          </a:p>
        </p:txBody>
      </p:sp>
      <p:sp>
        <p:nvSpPr>
          <p:cNvPr id="3" name="Text Placeholder 2">
            <a:extLst>
              <a:ext uri="{FF2B5EF4-FFF2-40B4-BE49-F238E27FC236}">
                <a16:creationId xmlns:a16="http://schemas.microsoft.com/office/drawing/2014/main" id="{695651E5-A1CE-6863-3640-A9148D1FF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2FA380B-4050-3915-A756-DB6EC99EF28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9E3C7FB3-87EC-64FB-C031-8BC029072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88B346F-205F-2726-0112-92D431DA72C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7" name="Date Placeholder 6">
            <a:extLst>
              <a:ext uri="{FF2B5EF4-FFF2-40B4-BE49-F238E27FC236}">
                <a16:creationId xmlns:a16="http://schemas.microsoft.com/office/drawing/2014/main" id="{3CF03CFE-C8BB-8BA4-FB8C-A45C20EDCF19}"/>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8" name="Footer Placeholder 7">
            <a:extLst>
              <a:ext uri="{FF2B5EF4-FFF2-40B4-BE49-F238E27FC236}">
                <a16:creationId xmlns:a16="http://schemas.microsoft.com/office/drawing/2014/main" id="{CD97ECF1-90CF-8975-A52E-C76026CE6D25}"/>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256BF2C7-CEA6-D1E8-0D06-D34A86539775}"/>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395025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536-522F-7DD3-0160-5D7F67554F52}"/>
              </a:ext>
            </a:extLst>
          </p:cNvPr>
          <p:cNvSpPr>
            <a:spLocks noGrp="1"/>
          </p:cNvSpPr>
          <p:nvPr>
            <p:ph type="title"/>
          </p:nvPr>
        </p:nvSpPr>
        <p:spPr/>
        <p:txBody>
          <a:bodyPr/>
          <a:lstStyle/>
          <a:p>
            <a:r>
              <a:rPr lang="en-GB"/>
              <a:t>Click to edit Master title style</a:t>
            </a:r>
            <a:endParaRPr lang="en-RO"/>
          </a:p>
        </p:txBody>
      </p:sp>
      <p:sp>
        <p:nvSpPr>
          <p:cNvPr id="3" name="Date Placeholder 2">
            <a:extLst>
              <a:ext uri="{FF2B5EF4-FFF2-40B4-BE49-F238E27FC236}">
                <a16:creationId xmlns:a16="http://schemas.microsoft.com/office/drawing/2014/main" id="{D66C1D89-DCE3-141A-1E3F-569A592A9D41}"/>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4" name="Footer Placeholder 3">
            <a:extLst>
              <a:ext uri="{FF2B5EF4-FFF2-40B4-BE49-F238E27FC236}">
                <a16:creationId xmlns:a16="http://schemas.microsoft.com/office/drawing/2014/main" id="{1CCDCC9F-B403-DDEA-EEA2-4E6E4561BB50}"/>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895EC8EF-F5CA-4341-B6C6-612DCF82BA97}"/>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1724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8D0135-36BD-08B0-DCB2-89B418D30406}"/>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3" name="Footer Placeholder 2">
            <a:extLst>
              <a:ext uri="{FF2B5EF4-FFF2-40B4-BE49-F238E27FC236}">
                <a16:creationId xmlns:a16="http://schemas.microsoft.com/office/drawing/2014/main" id="{A18291F1-6B2B-7759-6EDA-0B3CF162D04A}"/>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FCEA383B-42C4-142B-5388-EEE5D5E023BB}"/>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342154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29C-C9A3-B95B-3F5F-7C6377A871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7BFEFBD2-6810-698B-B203-7C953BC05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0F1AACAC-192D-9A4F-551C-7C936670A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109FA4-8B9D-A675-6C58-04125F609F19}"/>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6" name="Footer Placeholder 5">
            <a:extLst>
              <a:ext uri="{FF2B5EF4-FFF2-40B4-BE49-F238E27FC236}">
                <a16:creationId xmlns:a16="http://schemas.microsoft.com/office/drawing/2014/main" id="{3274C875-E764-1F7B-B81B-FB4B9C6A73F8}"/>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A37B2BD8-E72A-D162-5DBF-C10E04EA86F1}"/>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266599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4864-56C3-E192-25AF-A6BDE3F1ED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48678B3A-F23F-72E4-C9E7-9FCAB68E5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CBC43358-4CC6-EB19-983E-EBA4EDC94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A4A919-6027-9B5E-802C-49FB917F9887}"/>
              </a:ext>
            </a:extLst>
          </p:cNvPr>
          <p:cNvSpPr>
            <a:spLocks noGrp="1"/>
          </p:cNvSpPr>
          <p:nvPr>
            <p:ph type="dt" sz="half" idx="10"/>
          </p:nvPr>
        </p:nvSpPr>
        <p:spPr/>
        <p:txBody>
          <a:bodyPr/>
          <a:lstStyle/>
          <a:p>
            <a:fld id="{51D289E3-44F8-B54A-A25C-88277DFE1A09}" type="datetimeFigureOut">
              <a:rPr lang="en-RO" smtClean="0"/>
              <a:t>08.01.2024</a:t>
            </a:fld>
            <a:endParaRPr lang="en-RO"/>
          </a:p>
        </p:txBody>
      </p:sp>
      <p:sp>
        <p:nvSpPr>
          <p:cNvPr id="6" name="Footer Placeholder 5">
            <a:extLst>
              <a:ext uri="{FF2B5EF4-FFF2-40B4-BE49-F238E27FC236}">
                <a16:creationId xmlns:a16="http://schemas.microsoft.com/office/drawing/2014/main" id="{D7838C2E-5217-5462-3F9F-A77E948EE4A4}"/>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63D5080C-0565-AC0F-8F45-B6C067E49110}"/>
              </a:ext>
            </a:extLst>
          </p:cNvPr>
          <p:cNvSpPr>
            <a:spLocks noGrp="1"/>
          </p:cNvSpPr>
          <p:nvPr>
            <p:ph type="sldNum" sz="quarter" idx="12"/>
          </p:nvPr>
        </p:nvSpPr>
        <p:spPr/>
        <p:txBody>
          <a:bodyPr/>
          <a:lstStyle/>
          <a:p>
            <a:fld id="{61A48858-C2D6-6044-A29E-C76E66541218}" type="slidenum">
              <a:rPr lang="en-RO" smtClean="0"/>
              <a:t>‹#›</a:t>
            </a:fld>
            <a:endParaRPr lang="en-RO"/>
          </a:p>
        </p:txBody>
      </p:sp>
    </p:spTree>
    <p:extLst>
      <p:ext uri="{BB962C8B-B14F-4D97-AF65-F5344CB8AC3E}">
        <p14:creationId xmlns:p14="http://schemas.microsoft.com/office/powerpoint/2010/main" val="116916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0FDE4-ABDD-C0B1-0458-46C384944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a:p>
        </p:txBody>
      </p:sp>
      <p:sp>
        <p:nvSpPr>
          <p:cNvPr id="3" name="Text Placeholder 2">
            <a:extLst>
              <a:ext uri="{FF2B5EF4-FFF2-40B4-BE49-F238E27FC236}">
                <a16:creationId xmlns:a16="http://schemas.microsoft.com/office/drawing/2014/main" id="{AFE627CC-4453-CAF8-3C63-E0AB9D99B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6777ACF0-8A23-830B-5777-AA1B6E908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289E3-44F8-B54A-A25C-88277DFE1A09}" type="datetimeFigureOut">
              <a:rPr lang="en-RO" smtClean="0"/>
              <a:t>08.01.2024</a:t>
            </a:fld>
            <a:endParaRPr lang="en-RO"/>
          </a:p>
        </p:txBody>
      </p:sp>
      <p:sp>
        <p:nvSpPr>
          <p:cNvPr id="5" name="Footer Placeholder 4">
            <a:extLst>
              <a:ext uri="{FF2B5EF4-FFF2-40B4-BE49-F238E27FC236}">
                <a16:creationId xmlns:a16="http://schemas.microsoft.com/office/drawing/2014/main" id="{89B8216C-D330-605C-F6C6-F6C615F42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C478B85D-2C0D-8B69-2FEB-E5C1067D7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48858-C2D6-6044-A29E-C76E66541218}" type="slidenum">
              <a:rPr lang="en-RO" smtClean="0"/>
              <a:t>‹#›</a:t>
            </a:fld>
            <a:endParaRPr lang="en-RO"/>
          </a:p>
        </p:txBody>
      </p:sp>
    </p:spTree>
    <p:extLst>
      <p:ext uri="{BB962C8B-B14F-4D97-AF65-F5344CB8AC3E}">
        <p14:creationId xmlns:p14="http://schemas.microsoft.com/office/powerpoint/2010/main" val="340847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14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D97F-46D1-4947-CE3A-996B9FD9CB4B}"/>
              </a:ext>
            </a:extLst>
          </p:cNvPr>
          <p:cNvSpPr>
            <a:spLocks noGrp="1"/>
          </p:cNvSpPr>
          <p:nvPr>
            <p:ph type="ctrTitle"/>
          </p:nvPr>
        </p:nvSpPr>
        <p:spPr>
          <a:xfrm>
            <a:off x="1524000" y="1214438"/>
            <a:ext cx="9144000" cy="2387600"/>
          </a:xfrm>
        </p:spPr>
        <p:txBody>
          <a:bodyPr/>
          <a:lstStyle/>
          <a:p>
            <a:r>
              <a:rPr lang="en-RO" dirty="0">
                <a:solidFill>
                  <a:schemeClr val="bg1"/>
                </a:solidFill>
                <a:latin typeface="American Typewriter" panose="02090604020004020304" pitchFamily="18" charset="77"/>
              </a:rPr>
              <a:t>Proiect vizualizarea datelor</a:t>
            </a:r>
          </a:p>
        </p:txBody>
      </p:sp>
      <p:sp>
        <p:nvSpPr>
          <p:cNvPr id="3" name="Subtitle 2">
            <a:extLst>
              <a:ext uri="{FF2B5EF4-FFF2-40B4-BE49-F238E27FC236}">
                <a16:creationId xmlns:a16="http://schemas.microsoft.com/office/drawing/2014/main" id="{4DD11F25-C624-BEFA-A560-28A3D5A5C30B}"/>
              </a:ext>
            </a:extLst>
          </p:cNvPr>
          <p:cNvSpPr>
            <a:spLocks noGrp="1"/>
          </p:cNvSpPr>
          <p:nvPr>
            <p:ph type="subTitle" idx="1"/>
          </p:nvPr>
        </p:nvSpPr>
        <p:spPr/>
        <p:txBody>
          <a:bodyPr/>
          <a:lstStyle/>
          <a:p>
            <a:r>
              <a:rPr lang="en-RO" dirty="0">
                <a:solidFill>
                  <a:schemeClr val="bg1"/>
                </a:solidFill>
                <a:latin typeface="American Typewriter" panose="02090604020004020304" pitchFamily="18" charset="77"/>
              </a:rPr>
              <a:t>Gestionarea unei pizzerii</a:t>
            </a:r>
          </a:p>
        </p:txBody>
      </p:sp>
      <p:sp>
        <p:nvSpPr>
          <p:cNvPr id="4" name="TextBox 3">
            <a:extLst>
              <a:ext uri="{FF2B5EF4-FFF2-40B4-BE49-F238E27FC236}">
                <a16:creationId xmlns:a16="http://schemas.microsoft.com/office/drawing/2014/main" id="{B9216FF8-9A21-0DD5-528B-EE2606921E56}"/>
              </a:ext>
            </a:extLst>
          </p:cNvPr>
          <p:cNvSpPr txBox="1"/>
          <p:nvPr/>
        </p:nvSpPr>
        <p:spPr>
          <a:xfrm>
            <a:off x="4998584" y="4877407"/>
            <a:ext cx="2194832" cy="369332"/>
          </a:xfrm>
          <a:prstGeom prst="rect">
            <a:avLst/>
          </a:prstGeom>
          <a:noFill/>
        </p:spPr>
        <p:txBody>
          <a:bodyPr wrap="none" rtlCol="0">
            <a:spAutoFit/>
          </a:bodyPr>
          <a:lstStyle/>
          <a:p>
            <a:r>
              <a:rPr lang="en-RO" dirty="0">
                <a:solidFill>
                  <a:schemeClr val="bg1"/>
                </a:solidFill>
                <a:latin typeface="American Typewriter" panose="02090604020004020304" pitchFamily="18" charset="77"/>
              </a:rPr>
              <a:t>Zipiși Vlad-Andrei</a:t>
            </a:r>
          </a:p>
        </p:txBody>
      </p:sp>
    </p:spTree>
    <p:extLst>
      <p:ext uri="{BB962C8B-B14F-4D97-AF65-F5344CB8AC3E}">
        <p14:creationId xmlns:p14="http://schemas.microsoft.com/office/powerpoint/2010/main" val="365294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144"/>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9579-5E54-A249-4088-37359049E51D}"/>
              </a:ext>
            </a:extLst>
          </p:cNvPr>
          <p:cNvSpPr>
            <a:spLocks noGrp="1"/>
          </p:cNvSpPr>
          <p:nvPr>
            <p:ph type="title"/>
          </p:nvPr>
        </p:nvSpPr>
        <p:spPr>
          <a:xfrm>
            <a:off x="4659086" y="234497"/>
            <a:ext cx="10515600" cy="1325563"/>
          </a:xfrm>
        </p:spPr>
        <p:txBody>
          <a:bodyPr>
            <a:normAutofit/>
          </a:bodyPr>
          <a:lstStyle/>
          <a:p>
            <a:r>
              <a:rPr lang="en-RO" sz="3600" dirty="0">
                <a:solidFill>
                  <a:schemeClr val="bg1"/>
                </a:solidFill>
                <a:latin typeface="American Typewriter" panose="02090604020004020304" pitchFamily="18" charset="77"/>
              </a:rPr>
              <a:t>Introducere</a:t>
            </a:r>
          </a:p>
        </p:txBody>
      </p:sp>
      <p:sp>
        <p:nvSpPr>
          <p:cNvPr id="3" name="Content Placeholder 2">
            <a:extLst>
              <a:ext uri="{FF2B5EF4-FFF2-40B4-BE49-F238E27FC236}">
                <a16:creationId xmlns:a16="http://schemas.microsoft.com/office/drawing/2014/main" id="{EBA444A4-2C23-1AC1-69EA-471477776297}"/>
              </a:ext>
            </a:extLst>
          </p:cNvPr>
          <p:cNvSpPr>
            <a:spLocks noGrp="1"/>
          </p:cNvSpPr>
          <p:nvPr>
            <p:ph idx="1"/>
          </p:nvPr>
        </p:nvSpPr>
        <p:spPr>
          <a:xfrm>
            <a:off x="4082142" y="1309689"/>
            <a:ext cx="8109858" cy="4627789"/>
          </a:xfrm>
        </p:spPr>
        <p:txBody>
          <a:bodyPr>
            <a:normAutofit fontScale="55000" lnSpcReduction="20000"/>
          </a:bodyPr>
          <a:lstStyle/>
          <a:p>
            <a:pPr marL="0" indent="0">
              <a:buNone/>
            </a:pPr>
            <a:r>
              <a:rPr lang="en-RO" dirty="0">
                <a:solidFill>
                  <a:srgbClr val="00B0F0"/>
                </a:solidFill>
                <a:latin typeface="American Typewriter" panose="02090604020004020304" pitchFamily="18" charset="77"/>
              </a:rPr>
              <a:t>Work</a:t>
            </a:r>
            <a:r>
              <a:rPr lang="en-RO" dirty="0">
                <a:solidFill>
                  <a:schemeClr val="bg1"/>
                </a:solidFill>
                <a:latin typeface="American Typewriter" panose="02090604020004020304" pitchFamily="18" charset="77"/>
              </a:rPr>
              <a:t> &amp; </a:t>
            </a:r>
            <a:r>
              <a:rPr lang="en-RO" dirty="0">
                <a:solidFill>
                  <a:srgbClr val="FF0000"/>
                </a:solidFill>
                <a:latin typeface="American Typewriter" panose="02090604020004020304" pitchFamily="18" charset="77"/>
              </a:rPr>
              <a:t>Travel</a:t>
            </a:r>
            <a:r>
              <a:rPr lang="en-RO" dirty="0">
                <a:solidFill>
                  <a:schemeClr val="bg1"/>
                </a:solidFill>
                <a:latin typeface="American Typewriter" panose="02090604020004020304" pitchFamily="18" charset="77"/>
              </a:rPr>
              <a:t> + curiozitatea managementului unei afaceri</a:t>
            </a:r>
          </a:p>
          <a:p>
            <a:pPr marL="0" indent="0">
              <a:buNone/>
            </a:pPr>
            <a:endParaRPr lang="en-RO" dirty="0">
              <a:solidFill>
                <a:schemeClr val="bg1"/>
              </a:solidFill>
              <a:latin typeface="American Typewriter" panose="02090604020004020304" pitchFamily="18" charset="77"/>
            </a:endParaRPr>
          </a:p>
          <a:p>
            <a:pPr marL="0" indent="0">
              <a:buNone/>
            </a:pPr>
            <a:r>
              <a:rPr lang="en-RO" dirty="0">
                <a:solidFill>
                  <a:schemeClr val="bg1"/>
                </a:solidFill>
                <a:latin typeface="American Typewriter" panose="02090604020004020304" pitchFamily="18" charset="77"/>
              </a:rPr>
              <a:t>Obiectivele proiectului:</a:t>
            </a:r>
          </a:p>
          <a:p>
            <a:pPr>
              <a:lnSpc>
                <a:spcPct val="160000"/>
              </a:lnSpc>
              <a:buClr>
                <a:srgbClr val="00B050"/>
              </a:buClr>
            </a:pPr>
            <a:r>
              <a:rPr lang="en-GB" dirty="0">
                <a:solidFill>
                  <a:schemeClr val="bg1"/>
                </a:solidFill>
                <a:latin typeface="American Typewriter" panose="02090604020004020304" pitchFamily="18" charset="77"/>
              </a:rPr>
              <a:t>imagine de </a:t>
            </a:r>
            <a:r>
              <a:rPr lang="en-GB" dirty="0" err="1">
                <a:solidFill>
                  <a:schemeClr val="bg1"/>
                </a:solidFill>
                <a:latin typeface="American Typewriter" panose="02090604020004020304" pitchFamily="18" charset="77"/>
              </a:rPr>
              <a:t>ansamblu</a:t>
            </a:r>
            <a:r>
              <a:rPr lang="en-GB" dirty="0">
                <a:solidFill>
                  <a:schemeClr val="bg1"/>
                </a:solidFill>
                <a:latin typeface="American Typewriter" panose="02090604020004020304" pitchFamily="18" charset="77"/>
              </a:rPr>
              <a:t> </a:t>
            </a:r>
            <a:r>
              <a:rPr lang="en-GB" dirty="0" err="1">
                <a:solidFill>
                  <a:schemeClr val="bg1"/>
                </a:solidFill>
                <a:latin typeface="American Typewriter" panose="02090604020004020304" pitchFamily="18" charset="77"/>
              </a:rPr>
              <a:t>asupra</a:t>
            </a:r>
            <a:r>
              <a:rPr lang="en-GB" dirty="0">
                <a:solidFill>
                  <a:schemeClr val="bg1"/>
                </a:solidFill>
                <a:latin typeface="American Typewriter" panose="02090604020004020304" pitchFamily="18" charset="77"/>
              </a:rPr>
              <a:t> </a:t>
            </a:r>
            <a:r>
              <a:rPr lang="en-GB" dirty="0" err="1">
                <a:solidFill>
                  <a:schemeClr val="bg1"/>
                </a:solidFill>
                <a:latin typeface="American Typewriter" panose="02090604020004020304" pitchFamily="18" charset="77"/>
              </a:rPr>
              <a:t>operațiunilor</a:t>
            </a:r>
            <a:r>
              <a:rPr lang="en-GB" dirty="0">
                <a:solidFill>
                  <a:schemeClr val="bg1"/>
                </a:solidFill>
                <a:latin typeface="American Typewriter" panose="02090604020004020304" pitchFamily="18" charset="77"/>
              </a:rPr>
              <a:t> </a:t>
            </a:r>
            <a:r>
              <a:rPr lang="en-GB" dirty="0" err="1">
                <a:solidFill>
                  <a:schemeClr val="bg1"/>
                </a:solidFill>
                <a:latin typeface="American Typewriter" panose="02090604020004020304" pitchFamily="18" charset="77"/>
              </a:rPr>
              <a:t>și</a:t>
            </a:r>
            <a:r>
              <a:rPr lang="en-GB" dirty="0">
                <a:solidFill>
                  <a:schemeClr val="bg1"/>
                </a:solidFill>
                <a:latin typeface="American Typewriter" panose="02090604020004020304" pitchFamily="18" charset="77"/>
              </a:rPr>
              <a:t> </a:t>
            </a:r>
            <a:r>
              <a:rPr lang="en-GB" dirty="0" err="1">
                <a:solidFill>
                  <a:schemeClr val="bg1"/>
                </a:solidFill>
                <a:latin typeface="American Typewriter" panose="02090604020004020304" pitchFamily="18" charset="77"/>
              </a:rPr>
              <a:t>performanței</a:t>
            </a:r>
            <a:r>
              <a:rPr lang="en-GB" dirty="0">
                <a:solidFill>
                  <a:schemeClr val="bg1"/>
                </a:solidFill>
                <a:latin typeface="American Typewriter" panose="02090604020004020304" pitchFamily="18" charset="77"/>
              </a:rPr>
              <a:t> </a:t>
            </a:r>
            <a:r>
              <a:rPr lang="en-GB" dirty="0" err="1">
                <a:solidFill>
                  <a:schemeClr val="bg1"/>
                </a:solidFill>
                <a:latin typeface="American Typewriter" panose="02090604020004020304" pitchFamily="18" charset="77"/>
              </a:rPr>
              <a:t>afacerii</a:t>
            </a:r>
            <a:endParaRPr lang="en-GB" dirty="0">
              <a:solidFill>
                <a:schemeClr val="bg1"/>
              </a:solidFill>
              <a:latin typeface="American Typewriter" panose="02090604020004020304" pitchFamily="18" charset="77"/>
            </a:endParaRPr>
          </a:p>
          <a:p>
            <a:pPr>
              <a:lnSpc>
                <a:spcPct val="160000"/>
              </a:lnSpc>
              <a:buClr>
                <a:srgbClr val="00B050"/>
              </a:buClr>
            </a:pPr>
            <a:r>
              <a:rPr lang="en-US" dirty="0" err="1">
                <a:solidFill>
                  <a:schemeClr val="bg1"/>
                </a:solidFill>
                <a:latin typeface="American Typewriter" panose="02090604020004020304" pitchFamily="18" charset="77"/>
              </a:rPr>
              <a:t>identificarea</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lunilor</a:t>
            </a:r>
            <a:r>
              <a:rPr lang="en-US" dirty="0">
                <a:solidFill>
                  <a:schemeClr val="bg1"/>
                </a:solidFill>
                <a:latin typeface="American Typewriter" panose="02090604020004020304" pitchFamily="18" charset="77"/>
              </a:rPr>
              <a:t> cu </a:t>
            </a:r>
            <a:r>
              <a:rPr lang="en-US" dirty="0" err="1">
                <a:solidFill>
                  <a:schemeClr val="bg1"/>
                </a:solidFill>
                <a:latin typeface="American Typewriter" panose="02090604020004020304" pitchFamily="18" charset="77"/>
              </a:rPr>
              <a:t>cele</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mai</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slabe</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cifre</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pentru</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stabilirea</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unor</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opțiuni</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ce</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vor</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oferi</a:t>
            </a:r>
            <a:r>
              <a:rPr lang="en-US" dirty="0">
                <a:solidFill>
                  <a:schemeClr val="bg1"/>
                </a:solidFill>
                <a:latin typeface="American Typewriter" panose="02090604020004020304" pitchFamily="18" charset="77"/>
              </a:rPr>
              <a:t> </a:t>
            </a:r>
            <a:r>
              <a:rPr lang="en-US" dirty="0" err="1">
                <a:solidFill>
                  <a:schemeClr val="bg1"/>
                </a:solidFill>
                <a:latin typeface="American Typewriter" panose="02090604020004020304" pitchFamily="18" charset="77"/>
              </a:rPr>
              <a:t>îmbunătățiri</a:t>
            </a:r>
            <a:endParaRPr lang="en-US" dirty="0">
              <a:solidFill>
                <a:schemeClr val="bg1"/>
              </a:solidFill>
              <a:latin typeface="American Typewriter" panose="02090604020004020304" pitchFamily="18" charset="77"/>
            </a:endParaRPr>
          </a:p>
          <a:p>
            <a:pPr>
              <a:lnSpc>
                <a:spcPct val="160000"/>
              </a:lnSpc>
              <a:buClr>
                <a:srgbClr val="00B050"/>
              </a:buClr>
            </a:pPr>
            <a:r>
              <a:rPr lang="en-GB" dirty="0" err="1">
                <a:solidFill>
                  <a:schemeClr val="bg1"/>
                </a:solidFill>
                <a:latin typeface="American Typewriter" panose="02090604020004020304" pitchFamily="18" charset="77"/>
              </a:rPr>
              <a:t>i</a:t>
            </a:r>
            <a:r>
              <a:rPr lang="en-RO" dirty="0">
                <a:solidFill>
                  <a:schemeClr val="bg1"/>
                </a:solidFill>
                <a:latin typeface="American Typewriter" panose="02090604020004020304" pitchFamily="18" charset="77"/>
              </a:rPr>
              <a:t>dentificarea produselor ce aduc cel mai mare profit</a:t>
            </a:r>
          </a:p>
          <a:p>
            <a:pPr marL="0" indent="0">
              <a:buNone/>
            </a:pPr>
            <a:endParaRPr lang="en-RO" dirty="0">
              <a:solidFill>
                <a:schemeClr val="bg1"/>
              </a:solidFill>
              <a:latin typeface="American Typewriter" panose="02090604020004020304" pitchFamily="18" charset="77"/>
            </a:endParaRPr>
          </a:p>
          <a:p>
            <a:pPr marL="0" indent="0">
              <a:buNone/>
            </a:pPr>
            <a:r>
              <a:rPr lang="en-RO" dirty="0">
                <a:solidFill>
                  <a:schemeClr val="bg1"/>
                </a:solidFill>
                <a:latin typeface="American Typewriter" panose="02090604020004020304" pitchFamily="18" charset="77"/>
              </a:rPr>
              <a:t>Audiența: conducerea pizzeriei</a:t>
            </a:r>
          </a:p>
          <a:p>
            <a:pPr marL="0" indent="0">
              <a:buNone/>
            </a:pPr>
            <a:endParaRPr lang="en-RO" dirty="0">
              <a:solidFill>
                <a:schemeClr val="bg1"/>
              </a:solidFill>
              <a:latin typeface="American Typewriter" panose="02090604020004020304" pitchFamily="18" charset="77"/>
            </a:endParaRPr>
          </a:p>
          <a:p>
            <a:pPr marL="0" indent="0">
              <a:buNone/>
            </a:pPr>
            <a:r>
              <a:rPr lang="en-RO" dirty="0">
                <a:solidFill>
                  <a:schemeClr val="bg1"/>
                </a:solidFill>
                <a:latin typeface="American Typewriter" panose="02090604020004020304" pitchFamily="18" charset="77"/>
              </a:rPr>
              <a:t>Date folosite: </a:t>
            </a:r>
            <a:r>
              <a:rPr lang="en-GB" dirty="0" err="1">
                <a:solidFill>
                  <a:schemeClr val="bg1"/>
                </a:solidFill>
                <a:latin typeface="American Typewriter" panose="02090604020004020304" pitchFamily="18" charset="77"/>
              </a:rPr>
              <a:t>Vânzările</a:t>
            </a:r>
            <a:r>
              <a:rPr lang="en-GB" dirty="0">
                <a:solidFill>
                  <a:schemeClr val="bg1"/>
                </a:solidFill>
                <a:latin typeface="American Typewriter" panose="02090604020004020304" pitchFamily="18" charset="77"/>
              </a:rPr>
              <a:t> pe un an de la o </a:t>
            </a:r>
            <a:r>
              <a:rPr lang="en-GB" dirty="0" err="1">
                <a:solidFill>
                  <a:schemeClr val="bg1"/>
                </a:solidFill>
                <a:latin typeface="American Typewriter" panose="02090604020004020304" pitchFamily="18" charset="77"/>
              </a:rPr>
              <a:t>pizzerie</a:t>
            </a:r>
            <a:r>
              <a:rPr lang="en-GB" dirty="0">
                <a:solidFill>
                  <a:schemeClr val="bg1"/>
                </a:solidFill>
                <a:latin typeface="American Typewriter" panose="02090604020004020304" pitchFamily="18" charset="77"/>
              </a:rPr>
              <a:t> </a:t>
            </a:r>
            <a:r>
              <a:rPr lang="en-GB" dirty="0" err="1">
                <a:solidFill>
                  <a:schemeClr val="bg1"/>
                </a:solidFill>
                <a:latin typeface="American Typewriter" panose="02090604020004020304" pitchFamily="18" charset="77"/>
              </a:rPr>
              <a:t>fictivă</a:t>
            </a:r>
            <a:r>
              <a:rPr lang="en-GB" dirty="0">
                <a:solidFill>
                  <a:schemeClr val="bg1"/>
                </a:solidFill>
                <a:latin typeface="American Typewriter" panose="02090604020004020304" pitchFamily="18" charset="77"/>
              </a:rPr>
              <a:t> - </a:t>
            </a:r>
            <a:r>
              <a:rPr lang="en-GB" dirty="0" err="1">
                <a:solidFill>
                  <a:schemeClr val="bg1"/>
                </a:solidFill>
                <a:latin typeface="American Typewriter" panose="02090604020004020304" pitchFamily="18" charset="77"/>
              </a:rPr>
              <a:t>bază</a:t>
            </a:r>
            <a:r>
              <a:rPr lang="en-GB" dirty="0">
                <a:solidFill>
                  <a:schemeClr val="bg1"/>
                </a:solidFill>
                <a:latin typeface="American Typewriter" panose="02090604020004020304" pitchFamily="18" charset="77"/>
              </a:rPr>
              <a:t> de date </a:t>
            </a:r>
            <a:r>
              <a:rPr lang="en-GB" dirty="0" err="1">
                <a:solidFill>
                  <a:schemeClr val="bg1"/>
                </a:solidFill>
                <a:latin typeface="American Typewriter" panose="02090604020004020304" pitchFamily="18" charset="77"/>
              </a:rPr>
              <a:t>kaggle</a:t>
            </a:r>
            <a:endParaRPr lang="en-GB" dirty="0">
              <a:solidFill>
                <a:schemeClr val="bg1"/>
              </a:solidFill>
              <a:latin typeface="American Typewriter" panose="02090604020004020304" pitchFamily="18" charset="77"/>
            </a:endParaRPr>
          </a:p>
          <a:p>
            <a:pPr marL="0" indent="0">
              <a:buNone/>
            </a:pPr>
            <a:r>
              <a:rPr lang="en-RO" dirty="0">
                <a:solidFill>
                  <a:schemeClr val="bg1"/>
                </a:solidFill>
                <a:latin typeface="American Typewriter" panose="02090604020004020304" pitchFamily="18" charset="77"/>
              </a:rPr>
              <a:t> </a:t>
            </a:r>
          </a:p>
        </p:txBody>
      </p:sp>
      <p:sp>
        <p:nvSpPr>
          <p:cNvPr id="5" name="TextBox 4">
            <a:extLst>
              <a:ext uri="{FF2B5EF4-FFF2-40B4-BE49-F238E27FC236}">
                <a16:creationId xmlns:a16="http://schemas.microsoft.com/office/drawing/2014/main" id="{8FE36ECF-3153-9F7A-94FD-E1B4008C78A4}"/>
              </a:ext>
            </a:extLst>
          </p:cNvPr>
          <p:cNvSpPr txBox="1"/>
          <p:nvPr/>
        </p:nvSpPr>
        <p:spPr>
          <a:xfrm>
            <a:off x="4082142" y="5548311"/>
            <a:ext cx="7587342" cy="553998"/>
          </a:xfrm>
          <a:prstGeom prst="rect">
            <a:avLst/>
          </a:prstGeom>
          <a:noFill/>
        </p:spPr>
        <p:txBody>
          <a:bodyPr wrap="square">
            <a:spAutoFit/>
          </a:bodyPr>
          <a:lstStyle/>
          <a:p>
            <a:r>
              <a:rPr lang="en-RO" sz="1500" dirty="0">
                <a:solidFill>
                  <a:schemeClr val="bg1"/>
                </a:solidFill>
                <a:latin typeface="American Typewriter" panose="02090604020004020304" pitchFamily="18" charset="77"/>
              </a:rPr>
              <a:t>https://app.powerbi.com/links/Ozw-S5oF6K?ctid=7e185ec6-ac86-4ef6-b3ab-f0e224a21cd6&amp;pbi_source=linkShare</a:t>
            </a:r>
          </a:p>
        </p:txBody>
      </p:sp>
    </p:spTree>
    <p:extLst>
      <p:ext uri="{BB962C8B-B14F-4D97-AF65-F5344CB8AC3E}">
        <p14:creationId xmlns:p14="http://schemas.microsoft.com/office/powerpoint/2010/main" val="71527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735"/>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112-B47B-332A-576D-1B99AA8CFD96}"/>
              </a:ext>
            </a:extLst>
          </p:cNvPr>
          <p:cNvSpPr>
            <a:spLocks noGrp="1"/>
          </p:cNvSpPr>
          <p:nvPr>
            <p:ph type="title"/>
          </p:nvPr>
        </p:nvSpPr>
        <p:spPr>
          <a:xfrm>
            <a:off x="947056" y="871062"/>
            <a:ext cx="10515600" cy="1325563"/>
          </a:xfrm>
        </p:spPr>
        <p:txBody>
          <a:bodyPr>
            <a:normAutofit/>
          </a:bodyPr>
          <a:lstStyle/>
          <a:p>
            <a:r>
              <a:rPr lang="en-RO" sz="3600" dirty="0">
                <a:solidFill>
                  <a:schemeClr val="bg1"/>
                </a:solidFill>
                <a:latin typeface="American Typewriter" panose="02090604020004020304" pitchFamily="18" charset="77"/>
              </a:rPr>
              <a:t>Sursa datelor</a:t>
            </a:r>
          </a:p>
        </p:txBody>
      </p:sp>
      <p:sp>
        <p:nvSpPr>
          <p:cNvPr id="3" name="Content Placeholder 2">
            <a:extLst>
              <a:ext uri="{FF2B5EF4-FFF2-40B4-BE49-F238E27FC236}">
                <a16:creationId xmlns:a16="http://schemas.microsoft.com/office/drawing/2014/main" id="{D4F4DBCC-C052-F769-D3D0-81B525921602}"/>
              </a:ext>
            </a:extLst>
          </p:cNvPr>
          <p:cNvSpPr>
            <a:spLocks noGrp="1"/>
          </p:cNvSpPr>
          <p:nvPr>
            <p:ph idx="1"/>
          </p:nvPr>
        </p:nvSpPr>
        <p:spPr>
          <a:xfrm>
            <a:off x="838200" y="2275115"/>
            <a:ext cx="10515600" cy="729344"/>
          </a:xfrm>
        </p:spPr>
        <p:txBody>
          <a:bodyPr>
            <a:normAutofit/>
          </a:bodyPr>
          <a:lstStyle/>
          <a:p>
            <a:pPr marL="0" indent="0">
              <a:buNone/>
            </a:pPr>
            <a:r>
              <a:rPr lang="en-RO" sz="2000" dirty="0">
                <a:solidFill>
                  <a:schemeClr val="bg1"/>
                </a:solidFill>
                <a:latin typeface="American Typewriter" panose="02090604020004020304" pitchFamily="18" charset="77"/>
              </a:rPr>
              <a:t>Date folosite: </a:t>
            </a:r>
            <a:r>
              <a:rPr lang="en-GB" sz="2000" dirty="0" err="1">
                <a:solidFill>
                  <a:schemeClr val="bg1"/>
                </a:solidFill>
                <a:latin typeface="American Typewriter" panose="02090604020004020304" pitchFamily="18" charset="77"/>
              </a:rPr>
              <a:t>Vânzările</a:t>
            </a:r>
            <a:r>
              <a:rPr lang="en-GB" sz="2000" dirty="0">
                <a:solidFill>
                  <a:schemeClr val="bg1"/>
                </a:solidFill>
                <a:latin typeface="American Typewriter" panose="02090604020004020304" pitchFamily="18" charset="77"/>
              </a:rPr>
              <a:t> pe un an de la o </a:t>
            </a:r>
            <a:r>
              <a:rPr lang="en-GB" sz="2000" dirty="0" err="1">
                <a:solidFill>
                  <a:schemeClr val="bg1"/>
                </a:solidFill>
                <a:latin typeface="American Typewriter" panose="02090604020004020304" pitchFamily="18" charset="77"/>
              </a:rPr>
              <a:t>pizzerie</a:t>
            </a:r>
            <a:r>
              <a:rPr lang="en-GB" sz="2000" dirty="0">
                <a:solidFill>
                  <a:schemeClr val="bg1"/>
                </a:solidFill>
                <a:latin typeface="American Typewriter" panose="02090604020004020304" pitchFamily="18" charset="77"/>
              </a:rPr>
              <a:t> </a:t>
            </a:r>
            <a:r>
              <a:rPr lang="en-GB" sz="2000" dirty="0" err="1">
                <a:solidFill>
                  <a:schemeClr val="bg1"/>
                </a:solidFill>
                <a:latin typeface="American Typewriter" panose="02090604020004020304" pitchFamily="18" charset="77"/>
              </a:rPr>
              <a:t>fictivă</a:t>
            </a:r>
            <a:r>
              <a:rPr lang="en-GB" sz="2000" dirty="0">
                <a:solidFill>
                  <a:schemeClr val="bg1"/>
                </a:solidFill>
                <a:latin typeface="American Typewriter" panose="02090604020004020304" pitchFamily="18" charset="77"/>
              </a:rPr>
              <a:t> - </a:t>
            </a:r>
            <a:r>
              <a:rPr lang="en-GB" sz="2000" dirty="0" err="1">
                <a:solidFill>
                  <a:schemeClr val="bg1"/>
                </a:solidFill>
                <a:latin typeface="American Typewriter" panose="02090604020004020304" pitchFamily="18" charset="77"/>
              </a:rPr>
              <a:t>bază</a:t>
            </a:r>
            <a:r>
              <a:rPr lang="en-GB" sz="2000" dirty="0">
                <a:solidFill>
                  <a:schemeClr val="bg1"/>
                </a:solidFill>
                <a:latin typeface="American Typewriter" panose="02090604020004020304" pitchFamily="18" charset="77"/>
              </a:rPr>
              <a:t> de date Kaggle</a:t>
            </a:r>
          </a:p>
        </p:txBody>
      </p:sp>
      <p:sp>
        <p:nvSpPr>
          <p:cNvPr id="4" name="TextBox 3">
            <a:extLst>
              <a:ext uri="{FF2B5EF4-FFF2-40B4-BE49-F238E27FC236}">
                <a16:creationId xmlns:a16="http://schemas.microsoft.com/office/drawing/2014/main" id="{B6B71849-79FA-A8DD-84D4-EC9BCA2D1712}"/>
              </a:ext>
            </a:extLst>
          </p:cNvPr>
          <p:cNvSpPr txBox="1"/>
          <p:nvPr/>
        </p:nvSpPr>
        <p:spPr>
          <a:xfrm>
            <a:off x="1442521" y="2639787"/>
            <a:ext cx="9306957" cy="1674048"/>
          </a:xfrm>
          <a:prstGeom prst="rect">
            <a:avLst/>
          </a:prstGeom>
          <a:noFill/>
        </p:spPr>
        <p:txBody>
          <a:bodyPr wrap="square" rtlCol="0">
            <a:spAutoFit/>
          </a:bodyPr>
          <a:lstStyle/>
          <a:p>
            <a:pPr marL="0" indent="0" algn="ctr">
              <a:lnSpc>
                <a:spcPct val="150000"/>
              </a:lnSpc>
              <a:buNone/>
            </a:pPr>
            <a:endParaRPr lang="en-GB" sz="1400" dirty="0">
              <a:solidFill>
                <a:schemeClr val="bg1"/>
              </a:solidFill>
              <a:latin typeface="American Typewriter" panose="02090604020004020304" pitchFamily="18" charset="77"/>
            </a:endParaRPr>
          </a:p>
          <a:p>
            <a:pPr marL="0" indent="0" algn="ctr">
              <a:lnSpc>
                <a:spcPct val="150000"/>
              </a:lnSpc>
              <a:buNone/>
            </a:pPr>
            <a:r>
              <a:rPr lang="en-GB" sz="1400" dirty="0">
                <a:solidFill>
                  <a:schemeClr val="bg1"/>
                </a:solidFill>
                <a:latin typeface="American Typewriter" panose="02090604020004020304" pitchFamily="18" charset="77"/>
              </a:rPr>
              <a:t>1.Prezentarea </a:t>
            </a:r>
            <a:r>
              <a:rPr lang="en-GB" sz="1400" dirty="0" err="1">
                <a:solidFill>
                  <a:schemeClr val="bg1"/>
                </a:solidFill>
                <a:latin typeface="American Typewriter" panose="02090604020004020304" pitchFamily="18" charset="77"/>
              </a:rPr>
              <a:t>și</a:t>
            </a:r>
            <a:r>
              <a:rPr lang="en-GB" sz="1400" dirty="0">
                <a:solidFill>
                  <a:schemeClr val="bg1"/>
                </a:solidFill>
                <a:latin typeface="American Typewriter" panose="02090604020004020304" pitchFamily="18" charset="77"/>
              </a:rPr>
              <a:t> </a:t>
            </a:r>
            <a:r>
              <a:rPr lang="en-GB" sz="1400" dirty="0" err="1">
                <a:solidFill>
                  <a:schemeClr val="bg1"/>
                </a:solidFill>
                <a:latin typeface="American Typewriter" panose="02090604020004020304" pitchFamily="18" charset="77"/>
              </a:rPr>
              <a:t>descrierea</a:t>
            </a:r>
            <a:r>
              <a:rPr lang="en-GB" sz="1400" dirty="0">
                <a:solidFill>
                  <a:schemeClr val="bg1"/>
                </a:solidFill>
                <a:latin typeface="American Typewriter" panose="02090604020004020304" pitchFamily="18" charset="77"/>
              </a:rPr>
              <a:t> </a:t>
            </a:r>
            <a:r>
              <a:rPr lang="en-GB" sz="1400" dirty="0" err="1">
                <a:solidFill>
                  <a:schemeClr val="bg1"/>
                </a:solidFill>
                <a:latin typeface="American Typewriter" panose="02090604020004020304" pitchFamily="18" charset="77"/>
              </a:rPr>
              <a:t>produselor</a:t>
            </a:r>
            <a:r>
              <a:rPr lang="en-GB" sz="1400" dirty="0">
                <a:solidFill>
                  <a:schemeClr val="bg1"/>
                </a:solidFill>
                <a:latin typeface="American Typewriter" panose="02090604020004020304" pitchFamily="18" charset="77"/>
              </a:rPr>
              <a:t> </a:t>
            </a:r>
          </a:p>
          <a:p>
            <a:pPr marL="0" indent="0" algn="ctr">
              <a:lnSpc>
                <a:spcPct val="150000"/>
              </a:lnSpc>
              <a:buNone/>
            </a:pPr>
            <a:r>
              <a:rPr lang="en-GB" sz="1400" dirty="0">
                <a:solidFill>
                  <a:schemeClr val="bg1"/>
                </a:solidFill>
                <a:latin typeface="American Typewriter" panose="02090604020004020304" pitchFamily="18" charset="77"/>
              </a:rPr>
              <a:t>2.Detalii </a:t>
            </a:r>
            <a:r>
              <a:rPr lang="en-GB" sz="1400" dirty="0" err="1">
                <a:solidFill>
                  <a:schemeClr val="bg1"/>
                </a:solidFill>
                <a:latin typeface="American Typewriter" panose="02090604020004020304" pitchFamily="18" charset="77"/>
              </a:rPr>
              <a:t>despre</a:t>
            </a:r>
            <a:r>
              <a:rPr lang="en-GB" sz="1400" dirty="0">
                <a:solidFill>
                  <a:schemeClr val="bg1"/>
                </a:solidFill>
                <a:latin typeface="American Typewriter" panose="02090604020004020304" pitchFamily="18" charset="77"/>
              </a:rPr>
              <a:t> </a:t>
            </a:r>
            <a:r>
              <a:rPr lang="en-GB" sz="1400" dirty="0" err="1">
                <a:solidFill>
                  <a:schemeClr val="bg1"/>
                </a:solidFill>
                <a:latin typeface="American Typewriter" panose="02090604020004020304" pitchFamily="18" charset="77"/>
              </a:rPr>
              <a:t>fiecare</a:t>
            </a:r>
            <a:r>
              <a:rPr lang="en-GB" sz="1400" dirty="0">
                <a:solidFill>
                  <a:schemeClr val="bg1"/>
                </a:solidFill>
                <a:latin typeface="American Typewriter" panose="02090604020004020304" pitchFamily="18" charset="77"/>
              </a:rPr>
              <a:t> </a:t>
            </a:r>
            <a:r>
              <a:rPr lang="en-GB" sz="1400" dirty="0" err="1">
                <a:solidFill>
                  <a:schemeClr val="bg1"/>
                </a:solidFill>
                <a:latin typeface="American Typewriter" panose="02090604020004020304" pitchFamily="18" charset="77"/>
              </a:rPr>
              <a:t>produs</a:t>
            </a:r>
            <a:r>
              <a:rPr lang="en-GB" sz="1400" dirty="0">
                <a:solidFill>
                  <a:schemeClr val="bg1"/>
                </a:solidFill>
                <a:latin typeface="American Typewriter" panose="02090604020004020304" pitchFamily="18" charset="77"/>
              </a:rPr>
              <a:t> </a:t>
            </a:r>
          </a:p>
          <a:p>
            <a:pPr marL="0" indent="0" algn="ctr">
              <a:lnSpc>
                <a:spcPct val="150000"/>
              </a:lnSpc>
              <a:buNone/>
            </a:pPr>
            <a:r>
              <a:rPr lang="en-GB" sz="1400" dirty="0">
                <a:solidFill>
                  <a:schemeClr val="bg1"/>
                </a:solidFill>
                <a:latin typeface="American Typewriter" panose="02090604020004020304" pitchFamily="18" charset="77"/>
              </a:rPr>
              <a:t>3.Contorizarea </a:t>
            </a:r>
            <a:r>
              <a:rPr lang="en-GB" sz="1400" dirty="0" err="1">
                <a:solidFill>
                  <a:schemeClr val="bg1"/>
                </a:solidFill>
                <a:latin typeface="American Typewriter" panose="02090604020004020304" pitchFamily="18" charset="77"/>
              </a:rPr>
              <a:t>comenzilor</a:t>
            </a:r>
            <a:r>
              <a:rPr lang="en-GB" sz="1400" dirty="0">
                <a:solidFill>
                  <a:schemeClr val="bg1"/>
                </a:solidFill>
                <a:latin typeface="American Typewriter" panose="02090604020004020304" pitchFamily="18" charset="77"/>
              </a:rPr>
              <a:t> </a:t>
            </a:r>
            <a:r>
              <a:rPr lang="en-GB" sz="1400" dirty="0" err="1">
                <a:solidFill>
                  <a:schemeClr val="bg1"/>
                </a:solidFill>
                <a:latin typeface="American Typewriter" panose="02090604020004020304" pitchFamily="18" charset="77"/>
              </a:rPr>
              <a:t>plasate</a:t>
            </a:r>
            <a:endParaRPr lang="en-GB" sz="1400" dirty="0">
              <a:solidFill>
                <a:schemeClr val="bg1"/>
              </a:solidFill>
              <a:latin typeface="American Typewriter" panose="02090604020004020304" pitchFamily="18" charset="77"/>
            </a:endParaRPr>
          </a:p>
          <a:p>
            <a:pPr marL="0" indent="0" algn="ctr">
              <a:lnSpc>
                <a:spcPct val="150000"/>
              </a:lnSpc>
              <a:buNone/>
            </a:pPr>
            <a:r>
              <a:rPr lang="en-GB" sz="1400" dirty="0">
                <a:solidFill>
                  <a:schemeClr val="bg1"/>
                </a:solidFill>
                <a:latin typeface="American Typewriter" panose="02090604020004020304" pitchFamily="18" charset="77"/>
              </a:rPr>
              <a:t>4.Detalii </a:t>
            </a:r>
            <a:r>
              <a:rPr lang="en-GB" sz="1400" dirty="0" err="1">
                <a:solidFill>
                  <a:schemeClr val="bg1"/>
                </a:solidFill>
                <a:latin typeface="American Typewriter" panose="02090604020004020304" pitchFamily="18" charset="77"/>
              </a:rPr>
              <a:t>despre</a:t>
            </a:r>
            <a:r>
              <a:rPr lang="en-GB" sz="1400" dirty="0">
                <a:solidFill>
                  <a:schemeClr val="bg1"/>
                </a:solidFill>
                <a:latin typeface="American Typewriter" panose="02090604020004020304" pitchFamily="18" charset="77"/>
              </a:rPr>
              <a:t> </a:t>
            </a:r>
            <a:r>
              <a:rPr lang="en-GB" sz="1400" dirty="0" err="1">
                <a:solidFill>
                  <a:schemeClr val="bg1"/>
                </a:solidFill>
                <a:latin typeface="American Typewriter" panose="02090604020004020304" pitchFamily="18" charset="77"/>
              </a:rPr>
              <a:t>comenzile</a:t>
            </a:r>
            <a:r>
              <a:rPr lang="en-GB" sz="1400" dirty="0">
                <a:solidFill>
                  <a:schemeClr val="bg1"/>
                </a:solidFill>
                <a:latin typeface="American Typewriter" panose="02090604020004020304" pitchFamily="18" charset="77"/>
              </a:rPr>
              <a:t> </a:t>
            </a:r>
            <a:r>
              <a:rPr lang="en-GB" sz="1400" dirty="0" err="1">
                <a:solidFill>
                  <a:schemeClr val="bg1"/>
                </a:solidFill>
                <a:latin typeface="American Typewriter" panose="02090604020004020304" pitchFamily="18" charset="77"/>
              </a:rPr>
              <a:t>plasate</a:t>
            </a:r>
            <a:endParaRPr lang="en-GB" sz="1400" dirty="0">
              <a:solidFill>
                <a:schemeClr val="bg1"/>
              </a:solidFill>
              <a:latin typeface="American Typewriter" panose="02090604020004020304" pitchFamily="18" charset="77"/>
            </a:endParaRPr>
          </a:p>
        </p:txBody>
      </p:sp>
      <p:sp>
        <p:nvSpPr>
          <p:cNvPr id="6" name="TextBox 5">
            <a:extLst>
              <a:ext uri="{FF2B5EF4-FFF2-40B4-BE49-F238E27FC236}">
                <a16:creationId xmlns:a16="http://schemas.microsoft.com/office/drawing/2014/main" id="{18D821C2-6139-5F34-3C77-C2B241A0C0C4}"/>
              </a:ext>
            </a:extLst>
          </p:cNvPr>
          <p:cNvSpPr txBox="1"/>
          <p:nvPr/>
        </p:nvSpPr>
        <p:spPr>
          <a:xfrm>
            <a:off x="1859702" y="6233742"/>
            <a:ext cx="8690307" cy="369332"/>
          </a:xfrm>
          <a:prstGeom prst="rect">
            <a:avLst/>
          </a:prstGeom>
          <a:noFill/>
        </p:spPr>
        <p:txBody>
          <a:bodyPr wrap="square">
            <a:spAutoFit/>
          </a:bodyPr>
          <a:lstStyle/>
          <a:p>
            <a:r>
              <a:rPr lang="en-GB" dirty="0">
                <a:solidFill>
                  <a:schemeClr val="bg1"/>
                </a:solidFill>
                <a:latin typeface="American Typewriter" panose="02090604020004020304" pitchFamily="18" charset="77"/>
              </a:rPr>
              <a:t>https://</a:t>
            </a:r>
            <a:r>
              <a:rPr lang="en-GB" dirty="0" err="1">
                <a:solidFill>
                  <a:schemeClr val="bg1"/>
                </a:solidFill>
                <a:latin typeface="American Typewriter" panose="02090604020004020304" pitchFamily="18" charset="77"/>
              </a:rPr>
              <a:t>www.kaggle.com</a:t>
            </a:r>
            <a:r>
              <a:rPr lang="en-GB" dirty="0">
                <a:solidFill>
                  <a:schemeClr val="bg1"/>
                </a:solidFill>
                <a:latin typeface="American Typewriter" panose="02090604020004020304" pitchFamily="18" charset="77"/>
              </a:rPr>
              <a:t>/datasets/</a:t>
            </a:r>
            <a:r>
              <a:rPr lang="en-GB" dirty="0" err="1">
                <a:solidFill>
                  <a:schemeClr val="bg1"/>
                </a:solidFill>
                <a:latin typeface="American Typewriter" panose="02090604020004020304" pitchFamily="18" charset="77"/>
              </a:rPr>
              <a:t>mysarahmadbhat</a:t>
            </a:r>
            <a:r>
              <a:rPr lang="en-GB" dirty="0">
                <a:solidFill>
                  <a:schemeClr val="bg1"/>
                </a:solidFill>
                <a:latin typeface="American Typewriter" panose="02090604020004020304" pitchFamily="18" charset="77"/>
              </a:rPr>
              <a:t>/pizza-place-sales</a:t>
            </a:r>
            <a:endParaRPr lang="en-RO" dirty="0">
              <a:solidFill>
                <a:schemeClr val="bg1"/>
              </a:solidFill>
            </a:endParaRPr>
          </a:p>
        </p:txBody>
      </p:sp>
    </p:spTree>
    <p:extLst>
      <p:ext uri="{BB962C8B-B14F-4D97-AF65-F5344CB8AC3E}">
        <p14:creationId xmlns:p14="http://schemas.microsoft.com/office/powerpoint/2010/main" val="396074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911"/>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00B0-D49F-B161-36AA-39985AD03284}"/>
              </a:ext>
            </a:extLst>
          </p:cNvPr>
          <p:cNvSpPr>
            <a:spLocks noGrp="1"/>
          </p:cNvSpPr>
          <p:nvPr>
            <p:ph type="title"/>
          </p:nvPr>
        </p:nvSpPr>
        <p:spPr/>
        <p:txBody>
          <a:bodyPr/>
          <a:lstStyle/>
          <a:p>
            <a:r>
              <a:rPr lang="en-RO" dirty="0">
                <a:solidFill>
                  <a:schemeClr val="tx1">
                    <a:lumMod val="85000"/>
                    <a:lumOff val="15000"/>
                  </a:schemeClr>
                </a:solidFill>
                <a:latin typeface="Kefa" panose="02000506000000020004" pitchFamily="2" charset="77"/>
              </a:rPr>
              <a:t>Datele</a:t>
            </a:r>
          </a:p>
        </p:txBody>
      </p:sp>
      <p:sp>
        <p:nvSpPr>
          <p:cNvPr id="4" name="Content Placeholder 3">
            <a:extLst>
              <a:ext uri="{FF2B5EF4-FFF2-40B4-BE49-F238E27FC236}">
                <a16:creationId xmlns:a16="http://schemas.microsoft.com/office/drawing/2014/main" id="{41E9A0E3-8921-9D3F-C270-5E5388EFE603}"/>
              </a:ext>
            </a:extLst>
          </p:cNvPr>
          <p:cNvSpPr txBox="1">
            <a:spLocks noGrp="1"/>
          </p:cNvSpPr>
          <p:nvPr>
            <p:ph idx="1"/>
          </p:nvPr>
        </p:nvSpPr>
        <p:spPr>
          <a:xfrm>
            <a:off x="838200" y="1324882"/>
            <a:ext cx="5802086" cy="4030462"/>
          </a:xfrm>
          <a:prstGeom prst="rect">
            <a:avLst/>
          </a:prstGeom>
          <a:noFill/>
        </p:spPr>
        <p:txBody>
          <a:bodyPr wrap="square" rtlCol="0">
            <a:spAutoFit/>
          </a:bodyPr>
          <a:lstStyle/>
          <a:p>
            <a:pPr marL="0" indent="0">
              <a:lnSpc>
                <a:spcPct val="150000"/>
              </a:lnSpc>
              <a:buNone/>
            </a:pPr>
            <a:endParaRPr lang="en-GB" sz="16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1400" dirty="0">
                <a:solidFill>
                  <a:schemeClr val="tx1">
                    <a:lumMod val="75000"/>
                    <a:lumOff val="25000"/>
                  </a:schemeClr>
                </a:solidFill>
                <a:latin typeface="American Typewriter" panose="02090604020004020304" pitchFamily="18" charset="77"/>
              </a:rPr>
              <a:t>1.Prezentarea </a:t>
            </a:r>
            <a:r>
              <a:rPr lang="en-GB" sz="1400" dirty="0" err="1">
                <a:solidFill>
                  <a:schemeClr val="tx1">
                    <a:lumMod val="75000"/>
                    <a:lumOff val="25000"/>
                  </a:schemeClr>
                </a:solidFill>
                <a:latin typeface="American Typewriter" panose="02090604020004020304" pitchFamily="18" charset="77"/>
              </a:rPr>
              <a:t>și</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descrierea</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produselor</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oferite</a:t>
            </a:r>
            <a:r>
              <a:rPr lang="en-GB" sz="1400" dirty="0">
                <a:solidFill>
                  <a:schemeClr val="tx1">
                    <a:lumMod val="75000"/>
                    <a:lumOff val="25000"/>
                  </a:schemeClr>
                </a:solidFill>
                <a:latin typeface="American Typewriter" panose="02090604020004020304" pitchFamily="18" charset="77"/>
              </a:rPr>
              <a:t> de </a:t>
            </a:r>
            <a:r>
              <a:rPr lang="en-GB" sz="1400" dirty="0" err="1">
                <a:solidFill>
                  <a:schemeClr val="tx1">
                    <a:lumMod val="75000"/>
                    <a:lumOff val="25000"/>
                  </a:schemeClr>
                </a:solidFill>
                <a:latin typeface="American Typewriter" panose="02090604020004020304" pitchFamily="18" charset="77"/>
              </a:rPr>
              <a:t>pizzerie</a:t>
            </a:r>
            <a:r>
              <a:rPr lang="en-GB" sz="1400" dirty="0">
                <a:solidFill>
                  <a:schemeClr val="tx1">
                    <a:lumMod val="75000"/>
                    <a:lumOff val="25000"/>
                  </a:schemeClr>
                </a:solidFill>
                <a:latin typeface="American Typewriter" panose="02090604020004020304" pitchFamily="18" charset="77"/>
              </a:rPr>
              <a:t>:</a:t>
            </a: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Identificator</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Nume</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Categorie</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Ingrediente</a:t>
            </a:r>
            <a:endParaRPr lang="en-GB" sz="16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1400" dirty="0">
                <a:solidFill>
                  <a:schemeClr val="tx1">
                    <a:lumMod val="75000"/>
                    <a:lumOff val="25000"/>
                  </a:schemeClr>
                </a:solidFill>
                <a:latin typeface="American Typewriter" panose="02090604020004020304" pitchFamily="18" charset="77"/>
              </a:rPr>
              <a:t>2.Detalii </a:t>
            </a:r>
            <a:r>
              <a:rPr lang="en-GB" sz="1400" dirty="0" err="1">
                <a:solidFill>
                  <a:schemeClr val="tx1">
                    <a:lumMod val="75000"/>
                    <a:lumOff val="25000"/>
                  </a:schemeClr>
                </a:solidFill>
                <a:latin typeface="American Typewriter" panose="02090604020004020304" pitchFamily="18" charset="77"/>
              </a:rPr>
              <a:t>despre</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fiecare</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produs</a:t>
            </a:r>
            <a:r>
              <a:rPr lang="en-GB" sz="1400" dirty="0">
                <a:solidFill>
                  <a:schemeClr val="tx1">
                    <a:lumMod val="75000"/>
                    <a:lumOff val="25000"/>
                  </a:schemeClr>
                </a:solidFill>
                <a:latin typeface="American Typewriter" panose="02090604020004020304" pitchFamily="18" charset="77"/>
              </a:rPr>
              <a:t> </a:t>
            </a: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Identificator</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Marime</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Pret</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a:solidFill>
                  <a:schemeClr val="tx1">
                    <a:lumMod val="75000"/>
                    <a:lumOff val="25000"/>
                  </a:schemeClr>
                </a:solidFill>
                <a:latin typeface="American Typewriter" panose="02090604020004020304" pitchFamily="18" charset="77"/>
              </a:rPr>
              <a:t>Cost</a:t>
            </a:r>
          </a:p>
        </p:txBody>
      </p:sp>
      <p:sp>
        <p:nvSpPr>
          <p:cNvPr id="6" name="TextBox 5">
            <a:extLst>
              <a:ext uri="{FF2B5EF4-FFF2-40B4-BE49-F238E27FC236}">
                <a16:creationId xmlns:a16="http://schemas.microsoft.com/office/drawing/2014/main" id="{C545267F-7666-5C46-56B5-38A7320B3800}"/>
              </a:ext>
            </a:extLst>
          </p:cNvPr>
          <p:cNvSpPr txBox="1"/>
          <p:nvPr/>
        </p:nvSpPr>
        <p:spPr>
          <a:xfrm>
            <a:off x="6477000" y="1810430"/>
            <a:ext cx="4876800" cy="6013698"/>
          </a:xfrm>
          <a:prstGeom prst="rect">
            <a:avLst/>
          </a:prstGeom>
          <a:noFill/>
        </p:spPr>
        <p:txBody>
          <a:bodyPr wrap="square">
            <a:spAutoFit/>
          </a:bodyPr>
          <a:lstStyle/>
          <a:p>
            <a:pPr marL="0" indent="0">
              <a:lnSpc>
                <a:spcPct val="150000"/>
              </a:lnSpc>
              <a:buNone/>
            </a:pPr>
            <a:r>
              <a:rPr lang="en-GB" sz="1400" dirty="0">
                <a:solidFill>
                  <a:schemeClr val="tx1">
                    <a:lumMod val="75000"/>
                    <a:lumOff val="25000"/>
                  </a:schemeClr>
                </a:solidFill>
                <a:latin typeface="American Typewriter" panose="02090604020004020304" pitchFamily="18" charset="77"/>
              </a:rPr>
              <a:t>3.Contorizarea </a:t>
            </a:r>
            <a:r>
              <a:rPr lang="en-GB" sz="1400" dirty="0" err="1">
                <a:solidFill>
                  <a:schemeClr val="tx1">
                    <a:lumMod val="75000"/>
                    <a:lumOff val="25000"/>
                  </a:schemeClr>
                </a:solidFill>
                <a:latin typeface="American Typewriter" panose="02090604020004020304" pitchFamily="18" charset="77"/>
              </a:rPr>
              <a:t>comenzilor</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plasate</a:t>
            </a: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identificator</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a:solidFill>
                  <a:schemeClr val="tx1">
                    <a:lumMod val="75000"/>
                    <a:lumOff val="25000"/>
                  </a:schemeClr>
                </a:solidFill>
                <a:latin typeface="American Typewriter" panose="02090604020004020304" pitchFamily="18" charset="77"/>
              </a:rPr>
              <a:t>Data</a:t>
            </a: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Timp</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1400" dirty="0">
                <a:solidFill>
                  <a:schemeClr val="tx1">
                    <a:lumMod val="75000"/>
                    <a:lumOff val="25000"/>
                  </a:schemeClr>
                </a:solidFill>
                <a:latin typeface="American Typewriter" panose="02090604020004020304" pitchFamily="18" charset="77"/>
              </a:rPr>
              <a:t>4.Detalii </a:t>
            </a:r>
            <a:r>
              <a:rPr lang="en-GB" sz="1400" dirty="0" err="1">
                <a:solidFill>
                  <a:schemeClr val="tx1">
                    <a:lumMod val="75000"/>
                    <a:lumOff val="25000"/>
                  </a:schemeClr>
                </a:solidFill>
                <a:latin typeface="American Typewriter" panose="02090604020004020304" pitchFamily="18" charset="77"/>
              </a:rPr>
              <a:t>despre</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comenzile</a:t>
            </a:r>
            <a:r>
              <a:rPr lang="en-GB" sz="1400" dirty="0">
                <a:solidFill>
                  <a:schemeClr val="tx1">
                    <a:lumMod val="75000"/>
                    <a:lumOff val="25000"/>
                  </a:schemeClr>
                </a:solidFill>
                <a:latin typeface="American Typewriter" panose="02090604020004020304" pitchFamily="18" charset="77"/>
              </a:rPr>
              <a:t> </a:t>
            </a:r>
            <a:r>
              <a:rPr lang="en-GB" sz="1400" dirty="0" err="1">
                <a:solidFill>
                  <a:schemeClr val="tx1">
                    <a:lumMod val="75000"/>
                    <a:lumOff val="25000"/>
                  </a:schemeClr>
                </a:solidFill>
                <a:latin typeface="American Typewriter" panose="02090604020004020304" pitchFamily="18" charset="77"/>
              </a:rPr>
              <a:t>plasate</a:t>
            </a: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Identificator</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r>
              <a:rPr lang="en-GB" sz="900" dirty="0" err="1">
                <a:solidFill>
                  <a:schemeClr val="tx1">
                    <a:lumMod val="75000"/>
                    <a:lumOff val="25000"/>
                  </a:schemeClr>
                </a:solidFill>
                <a:latin typeface="American Typewriter" panose="02090604020004020304" pitchFamily="18" charset="77"/>
              </a:rPr>
              <a:t>Cantitate</a:t>
            </a:r>
            <a:endParaRPr lang="en-GB" sz="9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a:p>
            <a:pPr marL="0" indent="0">
              <a:lnSpc>
                <a:spcPct val="150000"/>
              </a:lnSpc>
              <a:buNone/>
            </a:pPr>
            <a:endParaRPr lang="en-GB" sz="1400" dirty="0">
              <a:solidFill>
                <a:schemeClr val="tx1">
                  <a:lumMod val="75000"/>
                  <a:lumOff val="25000"/>
                </a:schemeClr>
              </a:solidFill>
              <a:latin typeface="American Typewriter" panose="02090604020004020304" pitchFamily="18" charset="77"/>
            </a:endParaRPr>
          </a:p>
        </p:txBody>
      </p:sp>
      <p:pic>
        <p:nvPicPr>
          <p:cNvPr id="8" name="Picture 7" descr="A screenshot of a computer&#10;&#10;Description automatically generated">
            <a:extLst>
              <a:ext uri="{FF2B5EF4-FFF2-40B4-BE49-F238E27FC236}">
                <a16:creationId xmlns:a16="http://schemas.microsoft.com/office/drawing/2014/main" id="{11C7D030-838E-EEB2-9547-BC9F00AFB7D5}"/>
              </a:ext>
            </a:extLst>
          </p:cNvPr>
          <p:cNvPicPr>
            <a:picLocks noChangeAspect="1"/>
          </p:cNvPicPr>
          <p:nvPr/>
        </p:nvPicPr>
        <p:blipFill>
          <a:blip r:embed="rId3">
            <a:alphaModFix/>
          </a:blip>
          <a:stretch>
            <a:fillRect/>
          </a:stretch>
        </p:blipFill>
        <p:spPr>
          <a:xfrm>
            <a:off x="1552575" y="4952582"/>
            <a:ext cx="9086850" cy="1905418"/>
          </a:xfrm>
          <a:prstGeom prst="rect">
            <a:avLst/>
          </a:prstGeom>
          <a:pattFill prst="pct5">
            <a:fgClr>
              <a:schemeClr val="accent1"/>
            </a:fgClr>
            <a:bgClr>
              <a:schemeClr val="bg1"/>
            </a:bgClr>
          </a:pattFill>
          <a:effectLst>
            <a:softEdge rad="99852"/>
          </a:effectLst>
        </p:spPr>
      </p:pic>
    </p:spTree>
    <p:extLst>
      <p:ext uri="{BB962C8B-B14F-4D97-AF65-F5344CB8AC3E}">
        <p14:creationId xmlns:p14="http://schemas.microsoft.com/office/powerpoint/2010/main" val="222678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186"/>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112-B47B-332A-576D-1B99AA8CFD96}"/>
              </a:ext>
            </a:extLst>
          </p:cNvPr>
          <p:cNvSpPr>
            <a:spLocks noGrp="1"/>
          </p:cNvSpPr>
          <p:nvPr>
            <p:ph type="title"/>
          </p:nvPr>
        </p:nvSpPr>
        <p:spPr>
          <a:xfrm>
            <a:off x="947056" y="871062"/>
            <a:ext cx="10515600" cy="1325563"/>
          </a:xfrm>
        </p:spPr>
        <p:txBody>
          <a:bodyPr>
            <a:normAutofit/>
          </a:bodyPr>
          <a:lstStyle/>
          <a:p>
            <a:r>
              <a:rPr lang="en-RO" sz="3600" dirty="0">
                <a:solidFill>
                  <a:schemeClr val="bg1"/>
                </a:solidFill>
                <a:latin typeface="American Typewriter" panose="02090604020004020304" pitchFamily="18" charset="77"/>
              </a:rPr>
              <a:t>Modificări</a:t>
            </a:r>
          </a:p>
        </p:txBody>
      </p:sp>
      <p:sp>
        <p:nvSpPr>
          <p:cNvPr id="4" name="TextBox 3">
            <a:extLst>
              <a:ext uri="{FF2B5EF4-FFF2-40B4-BE49-F238E27FC236}">
                <a16:creationId xmlns:a16="http://schemas.microsoft.com/office/drawing/2014/main" id="{B6B71849-79FA-A8DD-84D4-EC9BCA2D1712}"/>
              </a:ext>
            </a:extLst>
          </p:cNvPr>
          <p:cNvSpPr txBox="1"/>
          <p:nvPr/>
        </p:nvSpPr>
        <p:spPr>
          <a:xfrm>
            <a:off x="1442521" y="2510950"/>
            <a:ext cx="9306957" cy="2269339"/>
          </a:xfrm>
          <a:prstGeom prst="rect">
            <a:avLst/>
          </a:prstGeom>
          <a:noFill/>
          <a:effectLst>
            <a:glow rad="881329">
              <a:schemeClr val="accent1">
                <a:alpha val="69850"/>
              </a:schemeClr>
            </a:glow>
            <a:reflection stA="84236" endPos="0" dist="50800" dir="5400000" sy="-100000" algn="bl" rotWithShape="0"/>
          </a:effectLst>
        </p:spPr>
        <p:txBody>
          <a:bodyPr wrap="square" rtlCol="0">
            <a:spAutoFit/>
          </a:bodyPr>
          <a:lstStyle/>
          <a:p>
            <a:pPr marL="0" indent="0" algn="ctr">
              <a:lnSpc>
                <a:spcPct val="150000"/>
              </a:lnSpc>
              <a:buNone/>
            </a:pPr>
            <a:endParaRPr lang="en-GB" sz="1600" dirty="0">
              <a:solidFill>
                <a:schemeClr val="bg1"/>
              </a:solidFill>
              <a:latin typeface="American Typewriter" panose="02090604020004020304" pitchFamily="18" charset="77"/>
            </a:endParaRPr>
          </a:p>
          <a:p>
            <a:pPr marL="0" indent="0" algn="ctr">
              <a:lnSpc>
                <a:spcPct val="150000"/>
              </a:lnSpc>
              <a:buNone/>
            </a:pPr>
            <a:r>
              <a:rPr lang="en-GB" sz="1600" dirty="0" err="1">
                <a:solidFill>
                  <a:schemeClr val="bg1"/>
                </a:solidFill>
                <a:latin typeface="American Typewriter" panose="02090604020004020304" pitchFamily="18" charset="77"/>
              </a:rPr>
              <a:t>Coloană</a:t>
            </a:r>
            <a:r>
              <a:rPr lang="en-GB" sz="1600" dirty="0">
                <a:solidFill>
                  <a:schemeClr val="bg1"/>
                </a:solidFill>
                <a:latin typeface="American Typewriter" panose="02090604020004020304" pitchFamily="18" charset="77"/>
              </a:rPr>
              <a:t> cost - </a:t>
            </a:r>
            <a:r>
              <a:rPr lang="en-GB" sz="1600" dirty="0" err="1">
                <a:solidFill>
                  <a:schemeClr val="bg1"/>
                </a:solidFill>
                <a:latin typeface="American Typewriter" panose="02090604020004020304" pitchFamily="18" charset="77"/>
              </a:rPr>
              <a:t>condiție</a:t>
            </a:r>
            <a:r>
              <a:rPr lang="en-GB" sz="1600" dirty="0">
                <a:solidFill>
                  <a:schemeClr val="bg1"/>
                </a:solidFill>
                <a:latin typeface="American Typewriter" panose="02090604020004020304" pitchFamily="18" charset="77"/>
              </a:rPr>
              <a:t>  </a:t>
            </a:r>
            <a:r>
              <a:rPr lang="en-GB" sz="1600" dirty="0" err="1">
                <a:solidFill>
                  <a:schemeClr val="bg1"/>
                </a:solidFill>
                <a:latin typeface="American Typewriter" panose="02090604020004020304" pitchFamily="18" charset="77"/>
              </a:rPr>
              <a:t>în</a:t>
            </a:r>
            <a:r>
              <a:rPr lang="en-GB" sz="1600" dirty="0">
                <a:solidFill>
                  <a:schemeClr val="bg1"/>
                </a:solidFill>
                <a:latin typeface="American Typewriter" panose="02090604020004020304" pitchFamily="18" charset="77"/>
              </a:rPr>
              <a:t> </a:t>
            </a:r>
            <a:r>
              <a:rPr lang="en-GB" sz="1600" dirty="0" err="1">
                <a:solidFill>
                  <a:schemeClr val="bg1"/>
                </a:solidFill>
                <a:latin typeface="American Typewriter" panose="02090604020004020304" pitchFamily="18" charset="77"/>
              </a:rPr>
              <a:t>funcție</a:t>
            </a:r>
            <a:r>
              <a:rPr lang="en-GB" sz="1600" dirty="0">
                <a:solidFill>
                  <a:schemeClr val="bg1"/>
                </a:solidFill>
                <a:latin typeface="American Typewriter" panose="02090604020004020304" pitchFamily="18" charset="77"/>
              </a:rPr>
              <a:t> de </a:t>
            </a:r>
            <a:r>
              <a:rPr lang="en-GB" sz="1600" dirty="0" err="1">
                <a:solidFill>
                  <a:schemeClr val="bg1"/>
                </a:solidFill>
                <a:latin typeface="American Typewriter" panose="02090604020004020304" pitchFamily="18" charset="77"/>
              </a:rPr>
              <a:t>dimensiune</a:t>
            </a:r>
            <a:endParaRPr lang="en-GB" sz="1600" dirty="0">
              <a:solidFill>
                <a:schemeClr val="bg1"/>
              </a:solidFill>
              <a:latin typeface="American Typewriter" panose="02090604020004020304" pitchFamily="18" charset="77"/>
            </a:endParaRPr>
          </a:p>
          <a:p>
            <a:pPr marL="0" indent="0" algn="ctr">
              <a:lnSpc>
                <a:spcPct val="150000"/>
              </a:lnSpc>
              <a:buNone/>
            </a:pPr>
            <a:r>
              <a:rPr lang="en-GB" sz="1600" dirty="0">
                <a:solidFill>
                  <a:schemeClr val="bg1"/>
                </a:solidFill>
                <a:latin typeface="American Typewriter" panose="02090604020004020304" pitchFamily="18" charset="77"/>
              </a:rPr>
              <a:t> S 86% din </a:t>
            </a:r>
            <a:r>
              <a:rPr lang="en-GB" sz="1600" dirty="0" err="1">
                <a:solidFill>
                  <a:schemeClr val="bg1"/>
                </a:solidFill>
                <a:latin typeface="American Typewriter" panose="02090604020004020304" pitchFamily="18" charset="77"/>
              </a:rPr>
              <a:t>preț</a:t>
            </a:r>
            <a:r>
              <a:rPr lang="en-GB" sz="1600" dirty="0">
                <a:solidFill>
                  <a:schemeClr val="bg1"/>
                </a:solidFill>
                <a:latin typeface="American Typewriter" panose="02090604020004020304" pitchFamily="18" charset="77"/>
              </a:rPr>
              <a:t>, M 82% din </a:t>
            </a:r>
            <a:r>
              <a:rPr lang="en-GB" sz="1600" dirty="0" err="1">
                <a:solidFill>
                  <a:schemeClr val="bg1"/>
                </a:solidFill>
                <a:latin typeface="American Typewriter" panose="02090604020004020304" pitchFamily="18" charset="77"/>
              </a:rPr>
              <a:t>preț</a:t>
            </a:r>
            <a:r>
              <a:rPr lang="en-GB" sz="1600" dirty="0">
                <a:solidFill>
                  <a:schemeClr val="bg1"/>
                </a:solidFill>
                <a:latin typeface="American Typewriter" panose="02090604020004020304" pitchFamily="18" charset="77"/>
              </a:rPr>
              <a:t>, L sau </a:t>
            </a:r>
            <a:r>
              <a:rPr lang="en-GB" sz="1600" dirty="0" err="1">
                <a:solidFill>
                  <a:schemeClr val="bg1"/>
                </a:solidFill>
                <a:latin typeface="American Typewriter" panose="02090604020004020304" pitchFamily="18" charset="77"/>
              </a:rPr>
              <a:t>mai</a:t>
            </a:r>
            <a:r>
              <a:rPr lang="en-GB" sz="1600" dirty="0">
                <a:solidFill>
                  <a:schemeClr val="bg1"/>
                </a:solidFill>
                <a:latin typeface="American Typewriter" panose="02090604020004020304" pitchFamily="18" charset="77"/>
              </a:rPr>
              <a:t> mare </a:t>
            </a:r>
            <a:r>
              <a:rPr lang="en-GB" sz="1600" dirty="0" err="1">
                <a:solidFill>
                  <a:schemeClr val="bg1"/>
                </a:solidFill>
                <a:latin typeface="American Typewriter" panose="02090604020004020304" pitchFamily="18" charset="77"/>
              </a:rPr>
              <a:t>decât</a:t>
            </a:r>
            <a:r>
              <a:rPr lang="en-GB" sz="1600" dirty="0">
                <a:solidFill>
                  <a:schemeClr val="bg1"/>
                </a:solidFill>
                <a:latin typeface="American Typewriter" panose="02090604020004020304" pitchFamily="18" charset="77"/>
              </a:rPr>
              <a:t> </a:t>
            </a:r>
            <a:r>
              <a:rPr lang="en-GB" sz="1600" dirty="0" err="1">
                <a:solidFill>
                  <a:schemeClr val="bg1"/>
                </a:solidFill>
                <a:latin typeface="American Typewriter" panose="02090604020004020304" pitchFamily="18" charset="77"/>
              </a:rPr>
              <a:t>aceasta</a:t>
            </a:r>
            <a:r>
              <a:rPr lang="en-GB" sz="1600" dirty="0">
                <a:solidFill>
                  <a:schemeClr val="bg1"/>
                </a:solidFill>
                <a:latin typeface="American Typewriter" panose="02090604020004020304" pitchFamily="18" charset="77"/>
              </a:rPr>
              <a:t> 77% </a:t>
            </a:r>
            <a:r>
              <a:rPr lang="en-GB" sz="1600" dirty="0" err="1">
                <a:solidFill>
                  <a:schemeClr val="bg1"/>
                </a:solidFill>
                <a:latin typeface="American Typewriter" panose="02090604020004020304" pitchFamily="18" charset="77"/>
              </a:rPr>
              <a:t>si</a:t>
            </a:r>
            <a:r>
              <a:rPr lang="en-GB" sz="1600" dirty="0">
                <a:solidFill>
                  <a:schemeClr val="bg1"/>
                </a:solidFill>
                <a:latin typeface="American Typewriter" panose="02090604020004020304" pitchFamily="18" charset="77"/>
              </a:rPr>
              <a:t> </a:t>
            </a:r>
            <a:r>
              <a:rPr lang="en-GB" sz="1600" dirty="0" err="1">
                <a:solidFill>
                  <a:schemeClr val="bg1"/>
                </a:solidFill>
                <a:latin typeface="American Typewriter" panose="02090604020004020304" pitchFamily="18" charset="77"/>
              </a:rPr>
              <a:t>respectiv</a:t>
            </a:r>
            <a:r>
              <a:rPr lang="en-GB" sz="1600" dirty="0">
                <a:solidFill>
                  <a:schemeClr val="bg1"/>
                </a:solidFill>
                <a:latin typeface="American Typewriter" panose="02090604020004020304" pitchFamily="18" charset="77"/>
              </a:rPr>
              <a:t> 74% din pret. </a:t>
            </a:r>
            <a:r>
              <a:rPr lang="en-GB" sz="1600" dirty="0" err="1">
                <a:solidFill>
                  <a:schemeClr val="bg1"/>
                </a:solidFill>
                <a:latin typeface="American Typewriter" panose="02090604020004020304" pitchFamily="18" charset="77"/>
              </a:rPr>
              <a:t>Marjele</a:t>
            </a:r>
            <a:r>
              <a:rPr lang="en-GB" sz="1600" dirty="0">
                <a:solidFill>
                  <a:schemeClr val="bg1"/>
                </a:solidFill>
                <a:latin typeface="American Typewriter" panose="02090604020004020304" pitchFamily="18" charset="77"/>
              </a:rPr>
              <a:t> (</a:t>
            </a:r>
            <a:r>
              <a:rPr lang="en-GB" sz="1600" dirty="0" err="1">
                <a:solidFill>
                  <a:schemeClr val="bg1"/>
                </a:solidFill>
                <a:latin typeface="American Typewriter" panose="02090604020004020304" pitchFamily="18" charset="77"/>
              </a:rPr>
              <a:t>exprimate</a:t>
            </a:r>
            <a:r>
              <a:rPr lang="en-GB" sz="1600" dirty="0">
                <a:solidFill>
                  <a:schemeClr val="bg1"/>
                </a:solidFill>
                <a:latin typeface="American Typewriter" panose="02090604020004020304" pitchFamily="18" charset="77"/>
              </a:rPr>
              <a:t> </a:t>
            </a:r>
            <a:r>
              <a:rPr lang="en-GB" sz="1600" dirty="0" err="1">
                <a:solidFill>
                  <a:schemeClr val="bg1"/>
                </a:solidFill>
                <a:latin typeface="American Typewriter" panose="02090604020004020304" pitchFamily="18" charset="77"/>
              </a:rPr>
              <a:t>în</a:t>
            </a:r>
            <a:r>
              <a:rPr lang="en-GB" sz="1600" dirty="0">
                <a:solidFill>
                  <a:schemeClr val="bg1"/>
                </a:solidFill>
                <a:latin typeface="American Typewriter" panose="02090604020004020304" pitchFamily="18" charset="77"/>
              </a:rPr>
              <a:t> </a:t>
            </a:r>
            <a:r>
              <a:rPr lang="en-GB" sz="1600" dirty="0" err="1">
                <a:solidFill>
                  <a:schemeClr val="bg1"/>
                </a:solidFill>
                <a:latin typeface="American Typewriter" panose="02090604020004020304" pitchFamily="18" charset="77"/>
              </a:rPr>
              <a:t>dolari</a:t>
            </a:r>
            <a:r>
              <a:rPr lang="en-GB" sz="1600" dirty="0">
                <a:solidFill>
                  <a:schemeClr val="bg1"/>
                </a:solidFill>
                <a:latin typeface="American Typewriter" panose="02090604020004020304" pitchFamily="18" charset="77"/>
              </a:rPr>
              <a:t>) sunt </a:t>
            </a:r>
            <a:r>
              <a:rPr lang="en-GB" sz="1600" dirty="0" err="1">
                <a:solidFill>
                  <a:schemeClr val="bg1"/>
                </a:solidFill>
                <a:latin typeface="American Typewriter" panose="02090604020004020304" pitchFamily="18" charset="77"/>
              </a:rPr>
              <a:t>prețul</a:t>
            </a:r>
            <a:r>
              <a:rPr lang="en-GB" sz="1600" dirty="0">
                <a:solidFill>
                  <a:schemeClr val="bg1"/>
                </a:solidFill>
                <a:latin typeface="American Typewriter" panose="02090604020004020304" pitchFamily="18" charset="77"/>
              </a:rPr>
              <a:t> minus </a:t>
            </a:r>
            <a:r>
              <a:rPr lang="en-GB" sz="1600" dirty="0" err="1">
                <a:solidFill>
                  <a:schemeClr val="bg1"/>
                </a:solidFill>
                <a:latin typeface="American Typewriter" panose="02090604020004020304" pitchFamily="18" charset="77"/>
              </a:rPr>
              <a:t>costul</a:t>
            </a:r>
            <a:endParaRPr lang="en-GB" sz="1600" dirty="0">
              <a:solidFill>
                <a:schemeClr val="bg1"/>
              </a:solidFill>
              <a:latin typeface="American Typewriter" panose="02090604020004020304" pitchFamily="18" charset="77"/>
            </a:endParaRPr>
          </a:p>
          <a:p>
            <a:pPr marL="0" indent="0" algn="ctr">
              <a:lnSpc>
                <a:spcPct val="150000"/>
              </a:lnSpc>
              <a:buNone/>
            </a:pPr>
            <a:endParaRPr lang="en-GB" sz="1600" dirty="0">
              <a:solidFill>
                <a:schemeClr val="bg1"/>
              </a:solidFill>
              <a:latin typeface="American Typewriter" panose="02090604020004020304" pitchFamily="18" charset="77"/>
            </a:endParaRPr>
          </a:p>
          <a:p>
            <a:pPr marL="0" indent="0" algn="ctr">
              <a:lnSpc>
                <a:spcPct val="150000"/>
              </a:lnSpc>
              <a:buNone/>
            </a:pPr>
            <a:endParaRPr lang="en-GB" sz="1600" dirty="0">
              <a:solidFill>
                <a:schemeClr val="bg1"/>
              </a:solidFill>
              <a:latin typeface="American Typewriter" panose="02090604020004020304" pitchFamily="18" charset="77"/>
            </a:endParaRPr>
          </a:p>
        </p:txBody>
      </p:sp>
    </p:spTree>
    <p:extLst>
      <p:ext uri="{BB962C8B-B14F-4D97-AF65-F5344CB8AC3E}">
        <p14:creationId xmlns:p14="http://schemas.microsoft.com/office/powerpoint/2010/main" val="182622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E1587-967E-6406-533C-C9AE73F07E5E}"/>
              </a:ext>
            </a:extLst>
          </p:cNvPr>
          <p:cNvSpPr>
            <a:spLocks noGrp="1"/>
          </p:cNvSpPr>
          <p:nvPr>
            <p:ph type="title"/>
          </p:nvPr>
        </p:nvSpPr>
        <p:spPr>
          <a:xfrm>
            <a:off x="640080" y="0"/>
            <a:ext cx="4368602" cy="1956841"/>
          </a:xfrm>
        </p:spPr>
        <p:txBody>
          <a:bodyPr anchor="b">
            <a:normAutofit/>
          </a:bodyPr>
          <a:lstStyle/>
          <a:p>
            <a:r>
              <a:rPr lang="en-RO" sz="4000" dirty="0">
                <a:latin typeface="American Typewriter" panose="02090604020004020304" pitchFamily="18" charset="77"/>
              </a:rPr>
              <a:t>Grafice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3F5DFE-9C84-9AD8-189A-F63326F29A5D}"/>
              </a:ext>
            </a:extLst>
          </p:cNvPr>
          <p:cNvSpPr>
            <a:spLocks noGrp="1"/>
          </p:cNvSpPr>
          <p:nvPr>
            <p:ph idx="1"/>
          </p:nvPr>
        </p:nvSpPr>
        <p:spPr>
          <a:xfrm>
            <a:off x="640080" y="2669388"/>
            <a:ext cx="4243589" cy="4105843"/>
          </a:xfrm>
        </p:spPr>
        <p:txBody>
          <a:bodyPr>
            <a:noAutofit/>
          </a:bodyPr>
          <a:lstStyle/>
          <a:p>
            <a:pPr marL="0" indent="0">
              <a:buNone/>
            </a:pPr>
            <a:r>
              <a:rPr lang="en-RO" sz="800" dirty="0">
                <a:latin typeface="American Typewriter" panose="02090604020004020304" pitchFamily="18" charset="77"/>
              </a:rPr>
              <a:t>Cards 	– prezinta situatia afacerii, </a:t>
            </a:r>
            <a:r>
              <a:rPr lang="en-RO" sz="800" dirty="0">
                <a:solidFill>
                  <a:srgbClr val="FF0000"/>
                </a:solidFill>
                <a:latin typeface="American Typewriter" panose="02090604020004020304" pitchFamily="18" charset="77"/>
              </a:rPr>
              <a:t>valorile de interes</a:t>
            </a:r>
            <a:r>
              <a:rPr lang="en-RO" sz="800" dirty="0">
                <a:latin typeface="American Typewriter" panose="02090604020004020304" pitchFamily="18" charset="77"/>
              </a:rPr>
              <a:t> (profit, vanzari, cantitate vanduta)</a:t>
            </a:r>
          </a:p>
          <a:p>
            <a:pPr marL="0" indent="0">
              <a:buNone/>
            </a:pPr>
            <a:endParaRPr lang="en-RO" sz="800" dirty="0">
              <a:latin typeface="American Typewriter" panose="02090604020004020304" pitchFamily="18" charset="77"/>
            </a:endParaRPr>
          </a:p>
          <a:p>
            <a:pPr marL="0" indent="0">
              <a:buNone/>
            </a:pPr>
            <a:r>
              <a:rPr lang="en-RO" sz="800" dirty="0">
                <a:latin typeface="American Typewriter" panose="02090604020004020304" pitchFamily="18" charset="77"/>
              </a:rPr>
              <a:t>Treemap	– </a:t>
            </a:r>
            <a:r>
              <a:rPr lang="en-RO" sz="800" dirty="0">
                <a:solidFill>
                  <a:srgbClr val="FF0000"/>
                </a:solidFill>
                <a:latin typeface="American Typewriter" panose="02090604020004020304" pitchFamily="18" charset="77"/>
              </a:rPr>
              <a:t>structura</a:t>
            </a:r>
            <a:r>
              <a:rPr lang="en-RO" sz="800" dirty="0">
                <a:latin typeface="American Typewriter" panose="02090604020004020304" pitchFamily="18" charset="77"/>
              </a:rPr>
              <a:t> cantitatii vandute in functie de numele pizzelor in detrimentul pie chart-ului</a:t>
            </a:r>
          </a:p>
          <a:p>
            <a:pPr marL="0" indent="0">
              <a:buNone/>
            </a:pPr>
            <a:endParaRPr lang="en-RO" sz="800" dirty="0">
              <a:latin typeface="American Typewriter" panose="02090604020004020304" pitchFamily="18" charset="77"/>
            </a:endParaRPr>
          </a:p>
          <a:p>
            <a:pPr marL="0" indent="0">
              <a:buNone/>
            </a:pPr>
            <a:r>
              <a:rPr lang="en-RO" sz="800" dirty="0">
                <a:latin typeface="American Typewriter" panose="02090604020004020304" pitchFamily="18" charset="77"/>
              </a:rPr>
              <a:t>Bar chart	– profitul mediu per pizza obtinut in functie de categorie</a:t>
            </a:r>
          </a:p>
          <a:p>
            <a:pPr marL="0" indent="0">
              <a:buNone/>
            </a:pPr>
            <a:r>
              <a:rPr lang="en-RO" sz="800" dirty="0">
                <a:latin typeface="American Typewriter" panose="02090604020004020304" pitchFamily="18" charset="77"/>
              </a:rPr>
              <a:t>	- cantitatea vanduta in functie de categorie</a:t>
            </a:r>
          </a:p>
          <a:p>
            <a:pPr marL="0" indent="0">
              <a:buNone/>
            </a:pPr>
            <a:r>
              <a:rPr lang="en-RO" sz="800" dirty="0">
                <a:latin typeface="American Typewriter" panose="02090604020004020304" pitchFamily="18" charset="77"/>
              </a:rPr>
              <a:t>	- margini medii pe categorie in trimestrul 4</a:t>
            </a:r>
          </a:p>
          <a:p>
            <a:pPr marL="0" indent="0">
              <a:buNone/>
            </a:pPr>
            <a:endParaRPr lang="en-RO" sz="800" dirty="0">
              <a:latin typeface="American Typewriter" panose="02090604020004020304" pitchFamily="18" charset="77"/>
            </a:endParaRPr>
          </a:p>
          <a:p>
            <a:pPr marL="0" indent="0">
              <a:lnSpc>
                <a:spcPct val="150000"/>
              </a:lnSpc>
              <a:buNone/>
            </a:pPr>
            <a:r>
              <a:rPr lang="en-RO" sz="800" dirty="0">
                <a:latin typeface="American Typewriter" panose="02090604020004020304" pitchFamily="18" charset="77"/>
              </a:rPr>
              <a:t>Line chart 	– </a:t>
            </a:r>
            <a:r>
              <a:rPr lang="en-RO" sz="800" dirty="0">
                <a:solidFill>
                  <a:srgbClr val="FF0000"/>
                </a:solidFill>
                <a:latin typeface="American Typewriter" panose="02090604020004020304" pitchFamily="18" charset="77"/>
              </a:rPr>
              <a:t>evolutia</a:t>
            </a:r>
            <a:r>
              <a:rPr lang="en-RO" sz="800" dirty="0">
                <a:latin typeface="American Typewriter" panose="02090604020004020304" pitchFamily="18" charset="77"/>
              </a:rPr>
              <a:t> profitului total per trimestru, profitului pe luna, vanzarilor pe luna</a:t>
            </a:r>
          </a:p>
          <a:p>
            <a:pPr marL="0" indent="0">
              <a:buNone/>
            </a:pPr>
            <a:endParaRPr lang="en-RO" sz="800" dirty="0">
              <a:latin typeface="American Typewriter" panose="02090604020004020304" pitchFamily="18" charset="77"/>
            </a:endParaRPr>
          </a:p>
          <a:p>
            <a:pPr marL="0" indent="0">
              <a:buNone/>
            </a:pPr>
            <a:r>
              <a:rPr lang="en-RO" sz="800" dirty="0">
                <a:latin typeface="American Typewriter" panose="02090604020004020304" pitchFamily="18" charset="77"/>
              </a:rPr>
              <a:t>KPI - intalnirea</a:t>
            </a:r>
            <a:r>
              <a:rPr lang="en-RO" sz="800" dirty="0">
                <a:solidFill>
                  <a:srgbClr val="FF0000"/>
                </a:solidFill>
                <a:latin typeface="American Typewriter" panose="02090604020004020304" pitchFamily="18" charset="77"/>
              </a:rPr>
              <a:t> obiectivului </a:t>
            </a:r>
            <a:r>
              <a:rPr lang="en-RO" sz="800" dirty="0">
                <a:latin typeface="American Typewriter" panose="02090604020004020304" pitchFamily="18" charset="77"/>
              </a:rPr>
              <a:t>stabilit drept luna iulie (luna cu cele mai bune vanzari)</a:t>
            </a:r>
          </a:p>
          <a:p>
            <a:pPr marL="0" indent="0">
              <a:buNone/>
            </a:pPr>
            <a:endParaRPr lang="en-RO" sz="800" dirty="0">
              <a:latin typeface="American Typewriter" panose="02090604020004020304" pitchFamily="18" charset="77"/>
            </a:endParaRPr>
          </a:p>
          <a:p>
            <a:pPr marL="0" indent="0">
              <a:buNone/>
            </a:pPr>
            <a:r>
              <a:rPr lang="en-RO" sz="800" dirty="0">
                <a:latin typeface="American Typewriter" panose="02090604020004020304" pitchFamily="18" charset="77"/>
              </a:rPr>
              <a:t>Funnel chart – </a:t>
            </a:r>
            <a:r>
              <a:rPr lang="en-RO" sz="800" dirty="0">
                <a:solidFill>
                  <a:srgbClr val="FF0000"/>
                </a:solidFill>
                <a:latin typeface="American Typewriter" panose="02090604020004020304" pitchFamily="18" charset="77"/>
              </a:rPr>
              <a:t>urmarirea</a:t>
            </a:r>
            <a:r>
              <a:rPr lang="en-RO" sz="800" dirty="0">
                <a:latin typeface="American Typewriter" panose="02090604020004020304" pitchFamily="18" charset="77"/>
              </a:rPr>
              <a:t> costului mediu per marime si categorie</a:t>
            </a:r>
          </a:p>
          <a:p>
            <a:pPr marL="0" indent="0">
              <a:buNone/>
            </a:pPr>
            <a:endParaRPr lang="en-RO" sz="800" dirty="0">
              <a:latin typeface="American Typewriter" panose="02090604020004020304" pitchFamily="18" charset="77"/>
            </a:endParaRPr>
          </a:p>
          <a:p>
            <a:pPr marL="0" indent="0">
              <a:buNone/>
            </a:pPr>
            <a:endParaRPr lang="en-RO" sz="800" dirty="0">
              <a:latin typeface="American Typewriter" panose="02090604020004020304" pitchFamily="18" charset="77"/>
            </a:endParaRPr>
          </a:p>
        </p:txBody>
      </p:sp>
      <p:pic>
        <p:nvPicPr>
          <p:cNvPr id="5" name="Picture 4" descr="Stock numbers on a digital display">
            <a:extLst>
              <a:ext uri="{FF2B5EF4-FFF2-40B4-BE49-F238E27FC236}">
                <a16:creationId xmlns:a16="http://schemas.microsoft.com/office/drawing/2014/main" id="{B6E4243F-E4E7-F35E-BAE3-993DAD1D0D67}"/>
              </a:ext>
            </a:extLst>
          </p:cNvPr>
          <p:cNvPicPr>
            <a:picLocks noChangeAspect="1"/>
          </p:cNvPicPr>
          <p:nvPr/>
        </p:nvPicPr>
        <p:blipFill rotWithShape="1">
          <a:blip r:embed="rId2"/>
          <a:srcRect l="32562" r="901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779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E1587-967E-6406-533C-C9AE73F07E5E}"/>
              </a:ext>
            </a:extLst>
          </p:cNvPr>
          <p:cNvSpPr>
            <a:spLocks noGrp="1"/>
          </p:cNvSpPr>
          <p:nvPr>
            <p:ph type="title"/>
          </p:nvPr>
        </p:nvSpPr>
        <p:spPr>
          <a:xfrm>
            <a:off x="640080" y="325369"/>
            <a:ext cx="4368602" cy="1956841"/>
          </a:xfrm>
        </p:spPr>
        <p:txBody>
          <a:bodyPr anchor="b">
            <a:normAutofit/>
          </a:bodyPr>
          <a:lstStyle/>
          <a:p>
            <a:r>
              <a:rPr lang="en-RO" sz="4000" dirty="0">
                <a:latin typeface="American Typewriter" panose="02090604020004020304" pitchFamily="18" charset="77"/>
              </a:rPr>
              <a:t>Principii de vizualizare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3F5DFE-9C84-9AD8-189A-F63326F29A5D}"/>
              </a:ext>
            </a:extLst>
          </p:cNvPr>
          <p:cNvSpPr>
            <a:spLocks noGrp="1"/>
          </p:cNvSpPr>
          <p:nvPr>
            <p:ph idx="1"/>
          </p:nvPr>
        </p:nvSpPr>
        <p:spPr>
          <a:xfrm>
            <a:off x="640080" y="2872899"/>
            <a:ext cx="4243589" cy="3320668"/>
          </a:xfrm>
        </p:spPr>
        <p:txBody>
          <a:bodyPr>
            <a:normAutofit/>
          </a:bodyPr>
          <a:lstStyle/>
          <a:p>
            <a:pPr marL="0" indent="0">
              <a:buNone/>
            </a:pPr>
            <a:r>
              <a:rPr lang="en-US" sz="1700" dirty="0">
                <a:latin typeface="American Typewriter" panose="02090604020004020304" pitchFamily="18" charset="77"/>
              </a:rPr>
              <a:t>Bar chart-urile </a:t>
            </a:r>
            <a:r>
              <a:rPr lang="en-US" sz="1700" dirty="0" err="1">
                <a:latin typeface="American Typewriter" panose="02090604020004020304" pitchFamily="18" charset="77"/>
              </a:rPr>
              <a:t>pornesc</a:t>
            </a:r>
            <a:r>
              <a:rPr lang="en-US" sz="1700" dirty="0">
                <a:latin typeface="American Typewriter" panose="02090604020004020304" pitchFamily="18" charset="77"/>
              </a:rPr>
              <a:t> de la </a:t>
            </a:r>
            <a:r>
              <a:rPr lang="en-US" sz="1700" dirty="0">
                <a:solidFill>
                  <a:srgbClr val="FF0000"/>
                </a:solidFill>
                <a:latin typeface="American Typewriter" panose="02090604020004020304" pitchFamily="18" charset="77"/>
              </a:rPr>
              <a:t>0</a:t>
            </a:r>
          </a:p>
          <a:p>
            <a:pPr marL="0" indent="0">
              <a:buNone/>
            </a:pPr>
            <a:endParaRPr lang="en-US" sz="1700" dirty="0">
              <a:latin typeface="American Typewriter" panose="02090604020004020304" pitchFamily="18" charset="77"/>
            </a:endParaRPr>
          </a:p>
          <a:p>
            <a:pPr marL="0" indent="0">
              <a:buNone/>
            </a:pPr>
            <a:r>
              <a:rPr lang="en-US" sz="1700" dirty="0">
                <a:latin typeface="American Typewriter" panose="02090604020004020304" pitchFamily="18" charset="77"/>
              </a:rPr>
              <a:t>Bar chart-urile sunt </a:t>
            </a:r>
            <a:r>
              <a:rPr lang="en-US" sz="1700" dirty="0" err="1">
                <a:solidFill>
                  <a:srgbClr val="FF0000"/>
                </a:solidFill>
                <a:latin typeface="American Typewriter" panose="02090604020004020304" pitchFamily="18" charset="77"/>
              </a:rPr>
              <a:t>ordonate</a:t>
            </a:r>
            <a:endParaRPr lang="en-US" sz="1700" dirty="0">
              <a:solidFill>
                <a:srgbClr val="FF0000"/>
              </a:solidFill>
              <a:latin typeface="American Typewriter" panose="02090604020004020304" pitchFamily="18" charset="77"/>
            </a:endParaRPr>
          </a:p>
          <a:p>
            <a:pPr marL="0" indent="0">
              <a:buNone/>
            </a:pPr>
            <a:endParaRPr lang="en-US" sz="1700" dirty="0">
              <a:latin typeface="American Typewriter" panose="02090604020004020304" pitchFamily="18" charset="77"/>
            </a:endParaRPr>
          </a:p>
          <a:p>
            <a:pPr marL="0" indent="0">
              <a:buNone/>
            </a:pPr>
            <a:r>
              <a:rPr lang="en-RO" sz="1700" dirty="0">
                <a:latin typeface="American Typewriter" panose="02090604020004020304" pitchFamily="18" charset="77"/>
              </a:rPr>
              <a:t>Alinierea </a:t>
            </a:r>
            <a:r>
              <a:rPr lang="en-RO" sz="1700" dirty="0">
                <a:solidFill>
                  <a:srgbClr val="FF0000"/>
                </a:solidFill>
                <a:latin typeface="American Typewriter" panose="02090604020004020304" pitchFamily="18" charset="77"/>
              </a:rPr>
              <a:t>orizontala</a:t>
            </a:r>
          </a:p>
          <a:p>
            <a:pPr marL="0" indent="0">
              <a:buNone/>
            </a:pPr>
            <a:endParaRPr lang="en-RO" sz="1700" dirty="0">
              <a:latin typeface="American Typewriter" panose="02090604020004020304" pitchFamily="18" charset="77"/>
            </a:endParaRPr>
          </a:p>
          <a:p>
            <a:pPr marL="0" indent="0">
              <a:buNone/>
            </a:pPr>
            <a:r>
              <a:rPr lang="en-RO" sz="1700" dirty="0">
                <a:latin typeface="American Typewriter" panose="02090604020004020304" pitchFamily="18" charset="77"/>
              </a:rPr>
              <a:t>Alegerea </a:t>
            </a:r>
            <a:r>
              <a:rPr lang="en-RO" sz="1700" dirty="0">
                <a:solidFill>
                  <a:srgbClr val="FF0000"/>
                </a:solidFill>
                <a:latin typeface="American Typewriter" panose="02090604020004020304" pitchFamily="18" charset="77"/>
              </a:rPr>
              <a:t>culorilor</a:t>
            </a:r>
          </a:p>
          <a:p>
            <a:pPr marL="0" indent="0">
              <a:buNone/>
            </a:pPr>
            <a:endParaRPr lang="en-RO" sz="1700" dirty="0">
              <a:latin typeface="American Typewriter" panose="02090604020004020304" pitchFamily="18" charset="77"/>
            </a:endParaRPr>
          </a:p>
          <a:p>
            <a:pPr marL="0" indent="0">
              <a:buNone/>
            </a:pPr>
            <a:r>
              <a:rPr lang="en-RO" sz="1700" dirty="0">
                <a:latin typeface="American Typewriter" panose="02090604020004020304" pitchFamily="18" charset="77"/>
              </a:rPr>
              <a:t>Evitarea </a:t>
            </a:r>
            <a:r>
              <a:rPr lang="en-RO" sz="1700" dirty="0">
                <a:solidFill>
                  <a:srgbClr val="FF0000"/>
                </a:solidFill>
                <a:latin typeface="American Typewriter" panose="02090604020004020304" pitchFamily="18" charset="77"/>
              </a:rPr>
              <a:t>incarcarii</a:t>
            </a:r>
            <a:r>
              <a:rPr lang="en-RO" sz="1700" dirty="0">
                <a:latin typeface="American Typewriter" panose="02090604020004020304" pitchFamily="18" charset="77"/>
              </a:rPr>
              <a:t> graficelor</a:t>
            </a:r>
          </a:p>
          <a:p>
            <a:pPr marL="0" indent="0">
              <a:buNone/>
            </a:pPr>
            <a:endParaRPr lang="en-RO" sz="1700" dirty="0">
              <a:latin typeface="American Typewriter" panose="02090604020004020304" pitchFamily="18" charset="77"/>
            </a:endParaRPr>
          </a:p>
        </p:txBody>
      </p:sp>
      <p:pic>
        <p:nvPicPr>
          <p:cNvPr id="5" name="Picture 4" descr="Magnifying glass showing decling performance">
            <a:extLst>
              <a:ext uri="{FF2B5EF4-FFF2-40B4-BE49-F238E27FC236}">
                <a16:creationId xmlns:a16="http://schemas.microsoft.com/office/drawing/2014/main" id="{37E895CD-AB53-D6E1-FF96-422412839782}"/>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5375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EA6DD-54B4-80CF-DB7C-818AD584FF0A}"/>
              </a:ext>
            </a:extLst>
          </p:cNvPr>
          <p:cNvSpPr>
            <a:spLocks noGrp="1"/>
          </p:cNvSpPr>
          <p:nvPr>
            <p:ph type="title"/>
          </p:nvPr>
        </p:nvSpPr>
        <p:spPr>
          <a:xfrm>
            <a:off x="838200" y="365125"/>
            <a:ext cx="10515600" cy="1325563"/>
          </a:xfrm>
        </p:spPr>
        <p:txBody>
          <a:bodyPr>
            <a:normAutofit/>
          </a:bodyPr>
          <a:lstStyle/>
          <a:p>
            <a:r>
              <a:rPr lang="en-RO" sz="3600" dirty="0">
                <a:latin typeface="American Typewriter" panose="02090604020004020304" pitchFamily="18" charset="77"/>
              </a:rPr>
              <a:t>Concluzii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009B91-AE40-686A-A6E6-EABC0E186EA9}"/>
              </a:ext>
            </a:extLst>
          </p:cNvPr>
          <p:cNvSpPr>
            <a:spLocks noGrp="1"/>
          </p:cNvSpPr>
          <p:nvPr>
            <p:ph idx="1"/>
          </p:nvPr>
        </p:nvSpPr>
        <p:spPr>
          <a:xfrm>
            <a:off x="838200" y="1929384"/>
            <a:ext cx="10515600" cy="4251960"/>
          </a:xfrm>
        </p:spPr>
        <p:txBody>
          <a:bodyPr>
            <a:normAutofit/>
          </a:bodyPr>
          <a:lstStyle/>
          <a:p>
            <a:pPr marL="0" indent="0">
              <a:buNone/>
            </a:pPr>
            <a:r>
              <a:rPr lang="en-RO" sz="2200" dirty="0">
                <a:solidFill>
                  <a:srgbClr val="FF0000"/>
                </a:solidFill>
                <a:latin typeface="American Typewriter" panose="02090604020004020304" pitchFamily="18" charset="77"/>
              </a:rPr>
              <a:t>Trimestrul 4 </a:t>
            </a:r>
            <a:r>
              <a:rPr lang="en-RO" sz="2200" dirty="0">
                <a:latin typeface="American Typewriter" panose="02090604020004020304" pitchFamily="18" charset="77"/>
              </a:rPr>
              <a:t>pare sa aduca cel mai </a:t>
            </a:r>
            <a:r>
              <a:rPr lang="en-RO" sz="2200">
                <a:latin typeface="American Typewriter" panose="02090604020004020304" pitchFamily="18" charset="77"/>
              </a:rPr>
              <a:t>mic profit.</a:t>
            </a:r>
            <a:endParaRPr lang="en-RO" sz="2200" dirty="0">
              <a:latin typeface="American Typewriter" panose="02090604020004020304" pitchFamily="18" charset="77"/>
            </a:endParaRPr>
          </a:p>
          <a:p>
            <a:pPr marL="0" indent="0">
              <a:buNone/>
            </a:pPr>
            <a:endParaRPr lang="en-RO" sz="2200" dirty="0">
              <a:latin typeface="American Typewriter" panose="02090604020004020304" pitchFamily="18" charset="77"/>
            </a:endParaRPr>
          </a:p>
          <a:p>
            <a:pPr marL="0" indent="0">
              <a:buNone/>
            </a:pPr>
            <a:r>
              <a:rPr lang="en-RO" sz="2200" dirty="0">
                <a:latin typeface="American Typewriter" panose="02090604020004020304" pitchFamily="18" charset="77"/>
              </a:rPr>
              <a:t>Am identificat produsele ce au marginile medii cele mai mici, iar o solutii ar fi cresterea pretului acestora. Totodata introducerea diversificarea meniului cu alte produse diferite, cum ar fi paste sau lasagna ar putea oferi afacerii un plus de valoare in lunile mai putin productive.</a:t>
            </a:r>
          </a:p>
          <a:p>
            <a:pPr marL="0" indent="0">
              <a:buNone/>
            </a:pPr>
            <a:endParaRPr lang="en-RO" sz="2200" dirty="0">
              <a:latin typeface="American Typewriter" panose="02090604020004020304" pitchFamily="18" charset="77"/>
            </a:endParaRPr>
          </a:p>
          <a:p>
            <a:pPr marL="0" indent="0">
              <a:buNone/>
            </a:pPr>
            <a:r>
              <a:rPr lang="en-RO" sz="2200" dirty="0">
                <a:latin typeface="American Typewriter" panose="02090604020004020304" pitchFamily="18" charset="77"/>
              </a:rPr>
              <a:t>Produsele ce contribuie cel mai mult la o cifra de afacere mare sunt cele din categoria Classic alaturi de Supreme.</a:t>
            </a:r>
          </a:p>
        </p:txBody>
      </p:sp>
    </p:spTree>
    <p:extLst>
      <p:ext uri="{BB962C8B-B14F-4D97-AF65-F5344CB8AC3E}">
        <p14:creationId xmlns:p14="http://schemas.microsoft.com/office/powerpoint/2010/main" val="106413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{A2A6BFDE-D2BD-E74A-845C-6BDB6519C749}tf16401378</Template>
  <TotalTime>3581</TotalTime>
  <Words>446</Words>
  <Application>Microsoft Macintosh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American Typewriter</vt:lpstr>
      <vt:lpstr>Arial</vt:lpstr>
      <vt:lpstr>Calibri</vt:lpstr>
      <vt:lpstr>Calibri Light</vt:lpstr>
      <vt:lpstr>Kefa</vt:lpstr>
      <vt:lpstr>Office Theme</vt:lpstr>
      <vt:lpstr>Proiect vizualizarea datelor</vt:lpstr>
      <vt:lpstr>Introducere</vt:lpstr>
      <vt:lpstr>Sursa datelor</vt:lpstr>
      <vt:lpstr>Datele</vt:lpstr>
      <vt:lpstr>Modificări</vt:lpstr>
      <vt:lpstr>Grafice</vt:lpstr>
      <vt:lpstr>Principii de vizualizare</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vizualizarea datelor</dc:title>
  <dc:creator>Alexandru Zipisi</dc:creator>
  <cp:lastModifiedBy>Alexandru Zipisi</cp:lastModifiedBy>
  <cp:revision>11</cp:revision>
  <dcterms:created xsi:type="dcterms:W3CDTF">2024-01-01T18:25:22Z</dcterms:created>
  <dcterms:modified xsi:type="dcterms:W3CDTF">2024-01-09T08:51:30Z</dcterms:modified>
</cp:coreProperties>
</file>