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4" r:id="rId4"/>
    <p:sldId id="263" r:id="rId5"/>
    <p:sldId id="258" r:id="rId6"/>
    <p:sldId id="266" r:id="rId7"/>
    <p:sldId id="265" r:id="rId8"/>
    <p:sldId id="267" r:id="rId9"/>
    <p:sldId id="259" r:id="rId10"/>
    <p:sldId id="268" r:id="rId11"/>
    <p:sldId id="269" r:id="rId12"/>
    <p:sldId id="272" r:id="rId13"/>
    <p:sldId id="270" r:id="rId14"/>
    <p:sldId id="260" r:id="rId15"/>
    <p:sldId id="273" r:id="rId16"/>
    <p:sldId id="261" r:id="rId17"/>
    <p:sldId id="26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06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lada47\Documents\GitHub\PRO_semestralka\Documents\Semestr&#225;lka%202%20-%20v&#253;sledky%20m&#283;&#345;en&#237;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lada47\Documents\GitHub\PRO_semestralka\Documents\Semestr&#225;lka%202%20-%20v&#253;sledky%20m&#283;&#345;en&#237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v>KNN</c:v>
          </c:tx>
          <c:cat>
            <c:numRef>
              <c:f>List1!$E$5:$E$14</c:f>
              <c:numCache>
                <c:formatCode>General</c:formatCode>
                <c:ptCount val="10"/>
                <c:pt idx="0">
                  <c:v>1</c:v>
                </c:pt>
                <c:pt idx="1">
                  <c:v>3</c:v>
                </c:pt>
                <c:pt idx="2">
                  <c:v>5</c:v>
                </c:pt>
                <c:pt idx="3">
                  <c:v>7</c:v>
                </c:pt>
                <c:pt idx="4">
                  <c:v>9</c:v>
                </c:pt>
                <c:pt idx="5">
                  <c:v>15</c:v>
                </c:pt>
                <c:pt idx="6">
                  <c:v>21</c:v>
                </c:pt>
                <c:pt idx="7">
                  <c:v>31</c:v>
                </c:pt>
                <c:pt idx="8">
                  <c:v>41</c:v>
                </c:pt>
                <c:pt idx="9">
                  <c:v>51</c:v>
                </c:pt>
              </c:numCache>
            </c:numRef>
          </c:cat>
          <c:val>
            <c:numRef>
              <c:f>List1!$C$18:$C$27</c:f>
              <c:numCache>
                <c:formatCode>0.00%</c:formatCode>
                <c:ptCount val="10"/>
                <c:pt idx="0">
                  <c:v>0.91069999999999995</c:v>
                </c:pt>
                <c:pt idx="1">
                  <c:v>0.91069999999999995</c:v>
                </c:pt>
                <c:pt idx="2">
                  <c:v>0.86609999999999998</c:v>
                </c:pt>
                <c:pt idx="3">
                  <c:v>0.83040000000000003</c:v>
                </c:pt>
                <c:pt idx="4">
                  <c:v>0.80359999999999998</c:v>
                </c:pt>
                <c:pt idx="5">
                  <c:v>0.73209999999999997</c:v>
                </c:pt>
                <c:pt idx="6">
                  <c:v>0.66959999999999997</c:v>
                </c:pt>
                <c:pt idx="7">
                  <c:v>0.61609999999999998</c:v>
                </c:pt>
                <c:pt idx="8">
                  <c:v>0.58040000000000003</c:v>
                </c:pt>
                <c:pt idx="9">
                  <c:v>0.51790000000000003</c:v>
                </c:pt>
              </c:numCache>
            </c:numRef>
          </c:val>
          <c:smooth val="0"/>
        </c:ser>
        <c:ser>
          <c:idx val="1"/>
          <c:order val="1"/>
          <c:tx>
            <c:v>A-KNN</c:v>
          </c:tx>
          <c:cat>
            <c:numRef>
              <c:f>List1!$E$5:$E$14</c:f>
              <c:numCache>
                <c:formatCode>General</c:formatCode>
                <c:ptCount val="10"/>
                <c:pt idx="0">
                  <c:v>1</c:v>
                </c:pt>
                <c:pt idx="1">
                  <c:v>3</c:v>
                </c:pt>
                <c:pt idx="2">
                  <c:v>5</c:v>
                </c:pt>
                <c:pt idx="3">
                  <c:v>7</c:v>
                </c:pt>
                <c:pt idx="4">
                  <c:v>9</c:v>
                </c:pt>
                <c:pt idx="5">
                  <c:v>15</c:v>
                </c:pt>
                <c:pt idx="6">
                  <c:v>21</c:v>
                </c:pt>
                <c:pt idx="7">
                  <c:v>31</c:v>
                </c:pt>
                <c:pt idx="8">
                  <c:v>41</c:v>
                </c:pt>
                <c:pt idx="9">
                  <c:v>51</c:v>
                </c:pt>
              </c:numCache>
            </c:numRef>
          </c:cat>
          <c:val>
            <c:numRef>
              <c:f>List1!$G$18:$G$27</c:f>
              <c:numCache>
                <c:formatCode>0.00%</c:formatCode>
                <c:ptCount val="10"/>
                <c:pt idx="0">
                  <c:v>0.91959999999999997</c:v>
                </c:pt>
                <c:pt idx="1">
                  <c:v>0.91069999999999995</c:v>
                </c:pt>
                <c:pt idx="2">
                  <c:v>0.90180000000000005</c:v>
                </c:pt>
                <c:pt idx="3">
                  <c:v>0.86609999999999998</c:v>
                </c:pt>
                <c:pt idx="4">
                  <c:v>0.84819999999999995</c:v>
                </c:pt>
                <c:pt idx="5">
                  <c:v>0.86609999999999998</c:v>
                </c:pt>
                <c:pt idx="6">
                  <c:v>0.875</c:v>
                </c:pt>
                <c:pt idx="7">
                  <c:v>0.85709999999999997</c:v>
                </c:pt>
                <c:pt idx="8">
                  <c:v>0.84819999999999995</c:v>
                </c:pt>
                <c:pt idx="9">
                  <c:v>0.80359999999999998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5256832"/>
        <c:axId val="100139392"/>
      </c:lineChart>
      <c:catAx>
        <c:axId val="8525683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00139392"/>
        <c:crosses val="autoZero"/>
        <c:auto val="1"/>
        <c:lblAlgn val="ctr"/>
        <c:lblOffset val="100"/>
        <c:noMultiLvlLbl val="0"/>
      </c:catAx>
      <c:valAx>
        <c:axId val="100139392"/>
        <c:scaling>
          <c:orientation val="minMax"/>
        </c:scaling>
        <c:delete val="0"/>
        <c:axPos val="l"/>
        <c:majorGridlines/>
        <c:numFmt formatCode="0.00%" sourceLinked="1"/>
        <c:majorTickMark val="out"/>
        <c:minorTickMark val="none"/>
        <c:tickLblPos val="nextTo"/>
        <c:crossAx val="8525683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v>KNN</c:v>
          </c:tx>
          <c:cat>
            <c:numRef>
              <c:f>List1!$E$5:$E$14</c:f>
              <c:numCache>
                <c:formatCode>General</c:formatCode>
                <c:ptCount val="10"/>
                <c:pt idx="0">
                  <c:v>1</c:v>
                </c:pt>
                <c:pt idx="1">
                  <c:v>3</c:v>
                </c:pt>
                <c:pt idx="2">
                  <c:v>5</c:v>
                </c:pt>
                <c:pt idx="3">
                  <c:v>7</c:v>
                </c:pt>
                <c:pt idx="4">
                  <c:v>9</c:v>
                </c:pt>
                <c:pt idx="5">
                  <c:v>15</c:v>
                </c:pt>
                <c:pt idx="6">
                  <c:v>21</c:v>
                </c:pt>
                <c:pt idx="7">
                  <c:v>31</c:v>
                </c:pt>
                <c:pt idx="8">
                  <c:v>41</c:v>
                </c:pt>
                <c:pt idx="9">
                  <c:v>51</c:v>
                </c:pt>
              </c:numCache>
            </c:numRef>
          </c:cat>
          <c:val>
            <c:numRef>
              <c:f>List1!$B$31:$B$40</c:f>
              <c:numCache>
                <c:formatCode>0.00%</c:formatCode>
                <c:ptCount val="10"/>
                <c:pt idx="0">
                  <c:v>0.8</c:v>
                </c:pt>
                <c:pt idx="1">
                  <c:v>0.7</c:v>
                </c:pt>
                <c:pt idx="2">
                  <c:v>0.64290000000000003</c:v>
                </c:pt>
                <c:pt idx="3">
                  <c:v>0.54290000000000005</c:v>
                </c:pt>
                <c:pt idx="4">
                  <c:v>0.48570000000000002</c:v>
                </c:pt>
                <c:pt idx="5">
                  <c:v>0.47139999999999999</c:v>
                </c:pt>
                <c:pt idx="6">
                  <c:v>0.44290000000000002</c:v>
                </c:pt>
                <c:pt idx="7">
                  <c:v>0.4143</c:v>
                </c:pt>
                <c:pt idx="8">
                  <c:v>0.35709999999999997</c:v>
                </c:pt>
                <c:pt idx="9">
                  <c:v>0.35709999999999997</c:v>
                </c:pt>
              </c:numCache>
            </c:numRef>
          </c:val>
          <c:smooth val="0"/>
        </c:ser>
        <c:ser>
          <c:idx val="1"/>
          <c:order val="1"/>
          <c:tx>
            <c:v>A-KNN</c:v>
          </c:tx>
          <c:cat>
            <c:numRef>
              <c:f>List1!$E$5:$E$14</c:f>
              <c:numCache>
                <c:formatCode>General</c:formatCode>
                <c:ptCount val="10"/>
                <c:pt idx="0">
                  <c:v>1</c:v>
                </c:pt>
                <c:pt idx="1">
                  <c:v>3</c:v>
                </c:pt>
                <c:pt idx="2">
                  <c:v>5</c:v>
                </c:pt>
                <c:pt idx="3">
                  <c:v>7</c:v>
                </c:pt>
                <c:pt idx="4">
                  <c:v>9</c:v>
                </c:pt>
                <c:pt idx="5">
                  <c:v>15</c:v>
                </c:pt>
                <c:pt idx="6">
                  <c:v>21</c:v>
                </c:pt>
                <c:pt idx="7">
                  <c:v>31</c:v>
                </c:pt>
                <c:pt idx="8">
                  <c:v>41</c:v>
                </c:pt>
                <c:pt idx="9">
                  <c:v>51</c:v>
                </c:pt>
              </c:numCache>
            </c:numRef>
          </c:cat>
          <c:val>
            <c:numRef>
              <c:f>List1!$F$31:$F$40</c:f>
              <c:numCache>
                <c:formatCode>0.00%</c:formatCode>
                <c:ptCount val="10"/>
                <c:pt idx="0">
                  <c:v>0.92859999999999998</c:v>
                </c:pt>
                <c:pt idx="1">
                  <c:v>0.88570000000000004</c:v>
                </c:pt>
                <c:pt idx="2">
                  <c:v>0.85709999999999997</c:v>
                </c:pt>
                <c:pt idx="3">
                  <c:v>0.78569999999999995</c:v>
                </c:pt>
                <c:pt idx="4">
                  <c:v>0.68569999999999998</c:v>
                </c:pt>
                <c:pt idx="5">
                  <c:v>0.5857</c:v>
                </c:pt>
                <c:pt idx="6">
                  <c:v>0.4</c:v>
                </c:pt>
                <c:pt idx="7">
                  <c:v>0.31430000000000002</c:v>
                </c:pt>
                <c:pt idx="8">
                  <c:v>0.28570000000000001</c:v>
                </c:pt>
                <c:pt idx="9">
                  <c:v>0.2286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5326592"/>
        <c:axId val="75328512"/>
      </c:lineChart>
      <c:catAx>
        <c:axId val="7532659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75328512"/>
        <c:crosses val="autoZero"/>
        <c:auto val="1"/>
        <c:lblAlgn val="ctr"/>
        <c:lblOffset val="100"/>
        <c:noMultiLvlLbl val="0"/>
      </c:catAx>
      <c:valAx>
        <c:axId val="75328512"/>
        <c:scaling>
          <c:orientation val="minMax"/>
        </c:scaling>
        <c:delete val="0"/>
        <c:axPos val="l"/>
        <c:majorGridlines/>
        <c:numFmt formatCode="0.00%" sourceLinked="1"/>
        <c:majorTickMark val="out"/>
        <c:minorTickMark val="none"/>
        <c:tickLblPos val="nextTo"/>
        <c:crossAx val="7532659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délník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Obdélník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Obdélník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Obdélník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bdélník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cs-CZ" smtClean="0"/>
              <a:t>Kliknutím lze upravit styl předlohy.</a:t>
            </a:r>
            <a:endParaRPr kumimoji="0" lang="en-US"/>
          </a:p>
        </p:txBody>
      </p:sp>
      <p:sp>
        <p:nvSpPr>
          <p:cNvPr id="28" name="Zástupný symbol pro datum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D7455-938D-40D0-8FBF-9D1A9A277721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17" name="Zástupný symbol pro zápatí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římá spojnice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bdélník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á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á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Zástupný symbol pro číslo snímku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3A28567A-872B-4BB7-AC17-A8163A2DC73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cs-CZ" smtClean="0"/>
              <a:t>Kliknutím lze upravit styl.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 smtClean="0"/>
              <a:t>Kliknutím lze upravit styl.</a:t>
            </a:r>
            <a:endParaRPr kumimoji="0"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cs-CZ" smtClean="0"/>
              <a:t>Kliknutím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D7455-938D-40D0-8FBF-9D1A9A277721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8567A-872B-4BB7-AC17-A8163A2DC73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Svislý nadpis a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Obdélník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Obdélník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bdélník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Obdélník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bdélník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Přímá spojnice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á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á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3A28567A-872B-4BB7-AC17-A8163A2DC73D}" type="slidenum">
              <a:rPr lang="en-US" smtClean="0"/>
              <a:t>‹#›</a:t>
            </a:fld>
            <a:endParaRPr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cs-CZ" smtClean="0"/>
              <a:t>Kliknutím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D7455-938D-40D0-8FBF-9D1A9A277721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cs-CZ" smtClean="0"/>
              <a:t>Kliknutím lze upravit styl.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cs-CZ" smtClean="0"/>
              <a:t>Kliknutím lze upravit styl.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D7455-938D-40D0-8FBF-9D1A9A277721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3A28567A-872B-4BB7-AC17-A8163A2DC73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Zástupný symbol pro obsah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cs-CZ" smtClean="0"/>
              <a:t>Kliknutím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části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délník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Obdélník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Obdélník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Obdélník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Obdélník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bdélník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cs-CZ" smtClean="0"/>
              <a:t>Kliknutím lze upravit styly předlohy textu.</a:t>
            </a:r>
          </a:p>
        </p:txBody>
      </p:sp>
      <p:sp>
        <p:nvSpPr>
          <p:cNvPr id="13" name="Obdélník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bdélník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D7455-938D-40D0-8FBF-9D1A9A277721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8" name="Přímá spojnice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á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á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3A28567A-872B-4BB7-AC17-A8163A2DC73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cs-CZ" smtClean="0"/>
              <a:t>Kliknutím lze upravit styl.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cs-CZ" smtClean="0"/>
              <a:t>Kliknutím lze upravit styl.</a:t>
            </a:r>
            <a:endParaRPr kumimoji="0" lang="en-US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488D7455-938D-40D0-8FBF-9D1A9A277721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8567A-872B-4BB7-AC17-A8163A2DC73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římá spojnice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Zástupný symbol pro obsah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cs-CZ" smtClean="0"/>
              <a:t>Kliknutím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12" name="Zástupný symbol pro obsah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cs-CZ" smtClean="0"/>
              <a:t>Kliknutím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ání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římá spojnice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Obdélník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Obdélník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Obdélník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Obdélník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Obdélník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bdélník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cs-CZ" smtClean="0"/>
              <a:t>Kliknutím lze upravit styly předlohy textu.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cs-CZ" smtClean="0"/>
              <a:t>Kliknutím lze upravit styly předlohy textu.</a:t>
            </a:r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D7455-938D-40D0-8FBF-9D1A9A277721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Přímá spojnice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Obdélník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Zástupný symbol pro obsah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cs-CZ" smtClean="0"/>
              <a:t>Kliknutím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26" name="Zástupný symbol pro obsah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cs-CZ" smtClean="0"/>
              <a:t>Kliknutím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25" name="Ová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á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3A28567A-872B-4BB7-AC17-A8163A2DC73D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Nadpis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cs-CZ" smtClean="0"/>
              <a:t>Kliknutím lze upravit styl.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 smtClean="0"/>
              <a:t>Kliknutím lze upravit styl.</a:t>
            </a:r>
            <a:endParaRPr kumimoji="0" lang="en-US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D7455-938D-40D0-8FBF-9D1A9A277721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3A28567A-872B-4BB7-AC17-A8163A2DC7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Obdélník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bdélník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Obdélník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Obdélník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Obdélník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D7455-938D-40D0-8FBF-9D1A9A277721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A28567A-872B-4BB7-AC17-A8163A2DC7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titulkem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délník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Obdélník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Obdélník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Obdélník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Obdélník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Obdélník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cs-CZ" smtClean="0"/>
              <a:t>Kliknutím lze upravit styl.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cs-CZ" smtClean="0"/>
              <a:t>Kliknutím lze upravit styly předlohy textu.</a:t>
            </a:r>
          </a:p>
        </p:txBody>
      </p:sp>
      <p:sp>
        <p:nvSpPr>
          <p:cNvPr id="8" name="Obdélník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Přímá spojnice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Zástupný symbol pro obsah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cs-CZ" smtClean="0"/>
              <a:t>Kliknutím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10" name="Ová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á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3A28567A-872B-4BB7-AC17-A8163A2DC73D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Obdélník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D7455-938D-40D0-8FBF-9D1A9A277721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římá spojnice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Obdélník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Obdélník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Obdélník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Obdélník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Obdélník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Obdélník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bdélník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á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á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3A28567A-872B-4BB7-AC17-A8163A2DC73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cs-CZ" smtClean="0"/>
              <a:t>Kliknutím lze upravit styl.</a:t>
            </a:r>
            <a:endParaRPr kumimoji="0" lang="en-US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cs-CZ" smtClean="0"/>
              <a:t>Kliknutím na ikonu přidáte obrázek.</a:t>
            </a:r>
            <a:endParaRPr kumimoji="0" lang="en-US" dirty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cs-CZ" smtClean="0"/>
              <a:t>Kliknutím lze upravit styly předlohy textu.</a:t>
            </a:r>
          </a:p>
        </p:txBody>
      </p:sp>
      <p:sp>
        <p:nvSpPr>
          <p:cNvPr id="22" name="Obdélník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488D7455-938D-40D0-8FBF-9D1A9A277721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délník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Obdélník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Obdélník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Obdélník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Obdélník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Zástupný symbol pro datum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488D7455-938D-40D0-8FBF-9D1A9A277721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Obdélník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Přímá spojnice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á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á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Zástupný symbol pro číslo snímku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3A28567A-872B-4BB7-AC17-A8163A2DC73D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Zástupný symbol pro nadpis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cs-CZ" smtClean="0"/>
              <a:t>Kliknutím lze upravit styl.</a:t>
            </a:r>
            <a:endParaRPr kumimoji="0" lang="en-US"/>
          </a:p>
        </p:txBody>
      </p:sp>
      <p:sp>
        <p:nvSpPr>
          <p:cNvPr id="13" name="Zástupný symbol pro text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cs-CZ" smtClean="0"/>
              <a:t>Kliknutím lze upravit styly předlohy textu.</a:t>
            </a:r>
          </a:p>
          <a:p>
            <a:pPr lvl="1" eaLnBrk="1" latinLnBrk="0" hangingPunct="1"/>
            <a:r>
              <a:rPr kumimoji="0" lang="cs-CZ" smtClean="0"/>
              <a:t>Druhá úroveň</a:t>
            </a:r>
          </a:p>
          <a:p>
            <a:pPr lvl="2" eaLnBrk="1" latinLnBrk="0" hangingPunct="1"/>
            <a:r>
              <a:rPr kumimoji="0" lang="cs-CZ" smtClean="0"/>
              <a:t>Třetí úroveň</a:t>
            </a:r>
          </a:p>
          <a:p>
            <a:pPr lvl="3" eaLnBrk="1" latinLnBrk="0" hangingPunct="1"/>
            <a:r>
              <a:rPr kumimoji="0" lang="cs-CZ" smtClean="0"/>
              <a:t>Čtvrtá úroveň</a:t>
            </a:r>
          </a:p>
          <a:p>
            <a:pPr lvl="4" eaLnBrk="1" latinLnBrk="0" hangingPunct="1"/>
            <a:r>
              <a:rPr kumimoji="0" lang="cs-CZ" smtClean="0"/>
              <a:t>Pátá úroveň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K-nearest_neighbors_algorithm" TargetMode="External"/><Relationship Id="rId2" Type="http://schemas.openxmlformats.org/officeDocument/2006/relationships/hyperlink" Target="http://www.sciencedirect.com/science/article/pii/S0167865506001917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Vlada47/PRO_semestralka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 smtClean="0"/>
              <a:t>Vylepšení klasifikačního algoritmu K-</a:t>
            </a:r>
            <a:r>
              <a:rPr lang="cs-CZ" dirty="0" err="1" smtClean="0"/>
              <a:t>Nearest</a:t>
            </a:r>
            <a:r>
              <a:rPr lang="cs-CZ" dirty="0" smtClean="0"/>
              <a:t> </a:t>
            </a:r>
            <a:r>
              <a:rPr lang="cs-CZ" dirty="0" err="1" smtClean="0"/>
              <a:t>Neighbors</a:t>
            </a:r>
            <a:endParaRPr lang="en-US" dirty="0"/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 smtClean="0"/>
              <a:t>Adaptivní míra vzdálenosti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75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Princip činnosti úpravy I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cs-CZ" dirty="0" smtClean="0"/>
              <a:t>Určení míry vzdálenosti jako poloměru „sféry vlivu“ jednotlivých </a:t>
            </a:r>
            <a:r>
              <a:rPr lang="cs-CZ" dirty="0" err="1" smtClean="0"/>
              <a:t>trénovacích</a:t>
            </a:r>
            <a:r>
              <a:rPr lang="cs-CZ" dirty="0" smtClean="0"/>
              <a:t> vzorků</a:t>
            </a:r>
          </a:p>
          <a:p>
            <a:r>
              <a:rPr lang="cs-CZ" dirty="0" smtClean="0"/>
              <a:t>Poloměr – vzdálenost od nejbližšího vzorku s jinou třídou</a:t>
            </a:r>
          </a:p>
          <a:p>
            <a:pPr lvl="1"/>
            <a:r>
              <a:rPr lang="cs-CZ" dirty="0" smtClean="0"/>
              <a:t>Čím dále je vzorek s jinou třídou – tím větší je „sféra vlivu“ </a:t>
            </a:r>
            <a:r>
              <a:rPr lang="cs-CZ" dirty="0" err="1" smtClean="0"/>
              <a:t>trénovacího</a:t>
            </a:r>
            <a:r>
              <a:rPr lang="cs-CZ" dirty="0" smtClean="0"/>
              <a:t> vzorku</a:t>
            </a:r>
          </a:p>
          <a:p>
            <a:r>
              <a:rPr lang="cs-CZ" dirty="0" smtClean="0"/>
              <a:t>Hodnota je pak použita při klasifikaci – dělí výsledek výpočtu vzdálenosti mezi klasifikovaným vzorkem a </a:t>
            </a:r>
            <a:r>
              <a:rPr lang="cs-CZ" dirty="0" err="1" smtClean="0"/>
              <a:t>trénovacími</a:t>
            </a:r>
            <a:r>
              <a:rPr lang="cs-CZ" dirty="0" smtClean="0"/>
              <a:t> vzorky</a:t>
            </a:r>
          </a:p>
          <a:p>
            <a:pPr lvl="1"/>
            <a:r>
              <a:rPr lang="cs-CZ" dirty="0" smtClean="0"/>
              <a:t>Čím vyšší hodnota „sféry vlivu“, tím blíže se </a:t>
            </a:r>
            <a:r>
              <a:rPr lang="cs-CZ" dirty="0" err="1" smtClean="0"/>
              <a:t>trénovací</a:t>
            </a:r>
            <a:r>
              <a:rPr lang="cs-CZ" dirty="0" smtClean="0"/>
              <a:t> prvek jeví</a:t>
            </a:r>
          </a:p>
        </p:txBody>
      </p:sp>
    </p:spTree>
    <p:extLst>
      <p:ext uri="{BB962C8B-B14F-4D97-AF65-F5344CB8AC3E}">
        <p14:creationId xmlns:p14="http://schemas.microsoft.com/office/powerpoint/2010/main" val="2211634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Princip činnosti úpravy II</a:t>
            </a:r>
            <a:endParaRPr lang="en-US" dirty="0"/>
          </a:p>
        </p:txBody>
      </p:sp>
      <p:pic>
        <p:nvPicPr>
          <p:cNvPr id="4" name="Zástupný symbol pro obsah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204872"/>
            <a:ext cx="2847221" cy="2941556"/>
          </a:xfrm>
          <a:prstGeom prst="rect">
            <a:avLst/>
          </a:prstGeom>
        </p:spPr>
      </p:pic>
      <p:pic>
        <p:nvPicPr>
          <p:cNvPr id="5" name="Obráze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2852936"/>
            <a:ext cx="4422123" cy="1770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838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 smtClean="0"/>
              <a:t>Pseudokód výpočtu adaptivní míry vzdálenosti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cs-CZ" dirty="0"/>
              <a:t>BEGIN</a:t>
            </a:r>
            <a:endParaRPr lang="en-US" dirty="0"/>
          </a:p>
          <a:p>
            <a:r>
              <a:rPr lang="cs-CZ" dirty="0"/>
              <a:t>	FOR EACH instance1 IN </a:t>
            </a:r>
            <a:r>
              <a:rPr lang="cs-CZ" dirty="0" err="1"/>
              <a:t>trenovaciMnozina</a:t>
            </a:r>
            <a:endParaRPr lang="en-US" dirty="0"/>
          </a:p>
          <a:p>
            <a:r>
              <a:rPr lang="cs-CZ" dirty="0" smtClean="0"/>
              <a:t>           DO</a:t>
            </a:r>
            <a:endParaRPr lang="en-US" dirty="0"/>
          </a:p>
          <a:p>
            <a:r>
              <a:rPr lang="cs-CZ" dirty="0"/>
              <a:t>		</a:t>
            </a:r>
            <a:r>
              <a:rPr lang="cs-CZ" dirty="0" err="1"/>
              <a:t>polomer</a:t>
            </a:r>
            <a:r>
              <a:rPr lang="cs-CZ" dirty="0"/>
              <a:t> := INFINITE;</a:t>
            </a:r>
            <a:endParaRPr lang="en-US" dirty="0"/>
          </a:p>
          <a:p>
            <a:r>
              <a:rPr lang="cs-CZ" dirty="0"/>
              <a:t>		FOR EACH instance2 IN </a:t>
            </a:r>
            <a:r>
              <a:rPr lang="cs-CZ" dirty="0" err="1"/>
              <a:t>trenovaciMnozina</a:t>
            </a:r>
            <a:endParaRPr lang="en-US" dirty="0"/>
          </a:p>
          <a:p>
            <a:r>
              <a:rPr lang="cs-CZ" dirty="0"/>
              <a:t>		DO</a:t>
            </a:r>
            <a:endParaRPr lang="en-US" dirty="0"/>
          </a:p>
          <a:p>
            <a:r>
              <a:rPr lang="cs-CZ" dirty="0"/>
              <a:t>			IF(instance1.trida != instance2.trida) THEN</a:t>
            </a:r>
            <a:endParaRPr lang="en-US" dirty="0"/>
          </a:p>
          <a:p>
            <a:r>
              <a:rPr lang="cs-CZ" dirty="0" smtClean="0"/>
              <a:t>                                               </a:t>
            </a:r>
            <a:r>
              <a:rPr lang="cs-CZ" dirty="0" err="1" smtClean="0"/>
              <a:t>vzdalenost</a:t>
            </a:r>
            <a:r>
              <a:rPr lang="cs-CZ" dirty="0" smtClean="0"/>
              <a:t> </a:t>
            </a:r>
            <a:r>
              <a:rPr lang="cs-CZ" dirty="0"/>
              <a:t>:= </a:t>
            </a:r>
            <a:r>
              <a:rPr lang="cs-CZ" dirty="0" err="1"/>
              <a:t>vypoctiVzdalenost</a:t>
            </a:r>
            <a:r>
              <a:rPr lang="cs-CZ" dirty="0"/>
              <a:t>(instance1, </a:t>
            </a:r>
            <a:r>
              <a:rPr lang="cs-CZ" dirty="0" smtClean="0"/>
              <a:t>                          instance </a:t>
            </a:r>
            <a:r>
              <a:rPr lang="cs-CZ" dirty="0"/>
              <a:t>2);</a:t>
            </a:r>
            <a:endParaRPr lang="en-US" dirty="0"/>
          </a:p>
          <a:p>
            <a:r>
              <a:rPr lang="cs-CZ" dirty="0" smtClean="0"/>
              <a:t>                                               IF </a:t>
            </a:r>
            <a:r>
              <a:rPr lang="cs-CZ" dirty="0"/>
              <a:t>(</a:t>
            </a:r>
            <a:r>
              <a:rPr lang="cs-CZ" dirty="0" err="1"/>
              <a:t>vzdalenost</a:t>
            </a:r>
            <a:r>
              <a:rPr lang="cs-CZ" dirty="0"/>
              <a:t> &lt; </a:t>
            </a:r>
            <a:r>
              <a:rPr lang="cs-CZ" dirty="0" err="1"/>
              <a:t>polomer</a:t>
            </a:r>
            <a:r>
              <a:rPr lang="cs-CZ" dirty="0"/>
              <a:t>) THEN </a:t>
            </a:r>
            <a:r>
              <a:rPr lang="cs-CZ" dirty="0" err="1"/>
              <a:t>polomer</a:t>
            </a:r>
            <a:r>
              <a:rPr lang="cs-CZ" dirty="0"/>
              <a:t> := </a:t>
            </a:r>
            <a:r>
              <a:rPr lang="cs-CZ" dirty="0" err="1"/>
              <a:t>vzdalenost</a:t>
            </a:r>
            <a:r>
              <a:rPr lang="cs-CZ" dirty="0"/>
              <a:t>;</a:t>
            </a:r>
            <a:endParaRPr lang="en-US" dirty="0"/>
          </a:p>
          <a:p>
            <a:r>
              <a:rPr lang="cs-CZ" dirty="0"/>
              <a:t>		LOOP</a:t>
            </a:r>
            <a:endParaRPr lang="en-US" dirty="0"/>
          </a:p>
          <a:p>
            <a:r>
              <a:rPr lang="cs-CZ" dirty="0"/>
              <a:t>		</a:t>
            </a:r>
            <a:endParaRPr lang="en-US" dirty="0"/>
          </a:p>
          <a:p>
            <a:r>
              <a:rPr lang="cs-CZ" dirty="0"/>
              <a:t>		instance1.polomer := </a:t>
            </a:r>
            <a:r>
              <a:rPr lang="cs-CZ" dirty="0" err="1"/>
              <a:t>polomer</a:t>
            </a:r>
            <a:r>
              <a:rPr lang="cs-CZ" dirty="0"/>
              <a:t>;</a:t>
            </a:r>
            <a:endParaRPr lang="en-US" dirty="0"/>
          </a:p>
          <a:p>
            <a:r>
              <a:rPr lang="cs-CZ" dirty="0"/>
              <a:t>	LOOP</a:t>
            </a:r>
            <a:endParaRPr lang="en-US" dirty="0"/>
          </a:p>
          <a:p>
            <a:r>
              <a:rPr lang="cs-CZ" dirty="0"/>
              <a:t>END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9585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Měření přínosu úpravy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cs-CZ" dirty="0" smtClean="0"/>
              <a:t>Vytvoření jednoduchého programu pro klasifikaci příznakových vektorů</a:t>
            </a:r>
          </a:p>
          <a:p>
            <a:r>
              <a:rPr lang="cs-CZ" dirty="0" smtClean="0"/>
              <a:t>Vstup:</a:t>
            </a:r>
          </a:p>
          <a:p>
            <a:pPr lvl="1"/>
            <a:r>
              <a:rPr lang="cs-CZ" dirty="0"/>
              <a:t>Soubor s množinou </a:t>
            </a:r>
            <a:r>
              <a:rPr lang="cs-CZ" dirty="0" err="1"/>
              <a:t>trénovacích</a:t>
            </a:r>
            <a:r>
              <a:rPr lang="cs-CZ" dirty="0"/>
              <a:t> </a:t>
            </a:r>
            <a:r>
              <a:rPr lang="cs-CZ" dirty="0" smtClean="0"/>
              <a:t>vzorků (vektor + třída)</a:t>
            </a:r>
            <a:endParaRPr lang="cs-CZ" dirty="0"/>
          </a:p>
          <a:p>
            <a:pPr lvl="1"/>
            <a:r>
              <a:rPr lang="cs-CZ" dirty="0"/>
              <a:t>Soubor s množinou testovacích </a:t>
            </a:r>
            <a:r>
              <a:rPr lang="cs-CZ" dirty="0" smtClean="0"/>
              <a:t>vzorků (vektor)</a:t>
            </a:r>
            <a:endParaRPr lang="cs-CZ" dirty="0"/>
          </a:p>
          <a:p>
            <a:pPr lvl="1"/>
            <a:r>
              <a:rPr lang="cs-CZ" dirty="0"/>
              <a:t>Nastavení parametrů – zvolení vzdálenostní funkce (Euklidovská/Manhattanská), nastavení hodnoty </a:t>
            </a:r>
            <a:r>
              <a:rPr lang="cs-CZ" i="1" dirty="0"/>
              <a:t>k</a:t>
            </a:r>
            <a:r>
              <a:rPr lang="cs-CZ" dirty="0"/>
              <a:t> a vypnutí/zapnutí adaptivní míry </a:t>
            </a:r>
            <a:r>
              <a:rPr lang="cs-CZ" dirty="0" smtClean="0"/>
              <a:t>vzdálenosti</a:t>
            </a:r>
          </a:p>
          <a:p>
            <a:r>
              <a:rPr lang="cs-CZ" dirty="0" smtClean="0"/>
              <a:t>Výstup:</a:t>
            </a:r>
          </a:p>
          <a:p>
            <a:pPr lvl="1"/>
            <a:r>
              <a:rPr lang="cs-CZ" dirty="0" smtClean="0"/>
              <a:t>Soubor s množinou testovacích vzorků s klasifikovanou třídou a vyjádřením přesnosti klasifikace v %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7485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Výsledky </a:t>
            </a:r>
            <a:r>
              <a:rPr lang="cs-CZ" dirty="0" smtClean="0"/>
              <a:t>měření – ukázka #1</a:t>
            </a:r>
            <a:endParaRPr lang="en-US" dirty="0"/>
          </a:p>
        </p:txBody>
      </p:sp>
      <p:graphicFrame>
        <p:nvGraphicFramePr>
          <p:cNvPr id="4" name="Zástupný symbol pro obsah 3"/>
          <p:cNvGraphicFramePr>
            <a:graphicFrameLocks noGrp="1"/>
          </p:cNvGraphicFramePr>
          <p:nvPr>
            <p:ph sz="quarter" idx="1"/>
          </p:nvPr>
        </p:nvGraphicFramePr>
        <p:xfrm>
          <a:off x="301625" y="1527175"/>
          <a:ext cx="8504238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69985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Výsledky měření – ukázka #2</a:t>
            </a:r>
            <a:endParaRPr lang="en-US" dirty="0"/>
          </a:p>
        </p:txBody>
      </p:sp>
      <p:graphicFrame>
        <p:nvGraphicFramePr>
          <p:cNvPr id="4" name="Zástupný symbol pro obsah 3"/>
          <p:cNvGraphicFramePr>
            <a:graphicFrameLocks noGrp="1"/>
          </p:cNvGraphicFramePr>
          <p:nvPr>
            <p:ph sz="quarter" idx="1"/>
          </p:nvPr>
        </p:nvGraphicFramePr>
        <p:xfrm>
          <a:off x="301625" y="1527175"/>
          <a:ext cx="8504238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694950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Shrnutí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cs-CZ" dirty="0" smtClean="0"/>
              <a:t>Přínos v řadě nastaveních nezanedbatelný (někde až přes 25%)</a:t>
            </a:r>
          </a:p>
          <a:p>
            <a:r>
              <a:rPr lang="cs-CZ" dirty="0" smtClean="0"/>
              <a:t>Teoretický předpoklad – </a:t>
            </a:r>
            <a:r>
              <a:rPr lang="cs-CZ" b="1" dirty="0" smtClean="0"/>
              <a:t>výraznější přínos pro nižší hodnoty parametru </a:t>
            </a:r>
            <a:r>
              <a:rPr lang="cs-CZ" b="1" i="1" dirty="0" smtClean="0"/>
              <a:t>k</a:t>
            </a:r>
            <a:r>
              <a:rPr lang="cs-CZ" dirty="0" smtClean="0"/>
              <a:t> – potvrzen jen z části (pro jeden ze tří </a:t>
            </a:r>
            <a:r>
              <a:rPr lang="cs-CZ" dirty="0" err="1" smtClean="0"/>
              <a:t>datasetů</a:t>
            </a:r>
            <a:r>
              <a:rPr lang="cs-CZ" dirty="0" smtClean="0"/>
              <a:t> docházelo k opačnému jevu)</a:t>
            </a:r>
          </a:p>
          <a:p>
            <a:r>
              <a:rPr lang="cs-CZ" dirty="0" smtClean="0"/>
              <a:t>Úprava nesnižuje rychlost výpočtu klasifikace (pouze dochází k mírně většímu využití paměti – je třeba mít uloženy hodnoty „sféry vlivu“ pro každý </a:t>
            </a:r>
            <a:r>
              <a:rPr lang="cs-CZ" dirty="0" err="1" smtClean="0"/>
              <a:t>trénovací</a:t>
            </a:r>
            <a:r>
              <a:rPr lang="cs-CZ" dirty="0" smtClean="0"/>
              <a:t> vzorek)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614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Odkazy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cs-CZ" dirty="0" smtClean="0"/>
              <a:t>Zdrojový článek - </a:t>
            </a:r>
            <a:r>
              <a:rPr lang="cs-CZ" u="sng" dirty="0">
                <a:hlinkClick r:id="rId2"/>
              </a:rPr>
              <a:t>http://</a:t>
            </a:r>
            <a:r>
              <a:rPr lang="cs-CZ" u="sng" dirty="0" smtClean="0">
                <a:hlinkClick r:id="rId2"/>
              </a:rPr>
              <a:t>www.sciencedirect.com/science/article/pii/S0167865506001917</a:t>
            </a:r>
            <a:endParaRPr lang="cs-CZ" u="sng" dirty="0" smtClean="0"/>
          </a:p>
          <a:p>
            <a:r>
              <a:rPr lang="cs-CZ" dirty="0" smtClean="0"/>
              <a:t>KNN (</a:t>
            </a:r>
            <a:r>
              <a:rPr lang="cs-CZ" dirty="0" err="1" smtClean="0"/>
              <a:t>Wikipedia</a:t>
            </a:r>
            <a:r>
              <a:rPr lang="cs-CZ" dirty="0"/>
              <a:t>) - </a:t>
            </a:r>
            <a:r>
              <a:rPr lang="cs-CZ" dirty="0">
                <a:hlinkClick r:id="rId3"/>
              </a:rPr>
              <a:t>https://</a:t>
            </a:r>
            <a:r>
              <a:rPr lang="cs-CZ" dirty="0" smtClean="0">
                <a:hlinkClick r:id="rId3"/>
              </a:rPr>
              <a:t>en.wikipedia.org/wiki/K-nearest_neighbors_algorithm</a:t>
            </a:r>
            <a:endParaRPr lang="cs-CZ" dirty="0" smtClean="0"/>
          </a:p>
          <a:p>
            <a:r>
              <a:rPr lang="cs-CZ" dirty="0" smtClean="0"/>
              <a:t>Projekt na </a:t>
            </a:r>
            <a:r>
              <a:rPr lang="cs-CZ" dirty="0" err="1" smtClean="0"/>
              <a:t>GitHub</a:t>
            </a:r>
            <a:r>
              <a:rPr lang="cs-CZ" dirty="0"/>
              <a:t> - </a:t>
            </a:r>
            <a:r>
              <a:rPr lang="cs-CZ" dirty="0">
                <a:hlinkClick r:id="rId4"/>
              </a:rPr>
              <a:t>https://</a:t>
            </a:r>
            <a:r>
              <a:rPr lang="cs-CZ" dirty="0" smtClean="0">
                <a:hlinkClick r:id="rId4"/>
              </a:rPr>
              <a:t>github.com/Vlada47/PRO_semestralka</a:t>
            </a:r>
            <a:endParaRPr lang="cs-CZ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198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Úloha klasifikace/rozpoznávání příznaků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pro obsah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cs-CZ" dirty="0" smtClean="0"/>
                  <a:t>Klasifikace objektů/vzorků do tříd</a:t>
                </a:r>
              </a:p>
              <a:p>
                <a:r>
                  <a:rPr lang="cs-CZ" dirty="0" smtClean="0"/>
                  <a:t>Vzorek klasifikace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cs-CZ" i="1">
                        <a:latin typeface="Cambria Math"/>
                      </a:rPr>
                      <m:t>𝐷</m:t>
                    </m:r>
                    <m:r>
                      <a:rPr lang="cs-CZ" i="1">
                        <a:latin typeface="Cambria Math"/>
                      </a:rPr>
                      <m:t>=(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cs-CZ" i="1">
                            <a:latin typeface="Cambria Math"/>
                          </a:rPr>
                          <m:t>𝑋</m:t>
                        </m:r>
                      </m:e>
                    </m:acc>
                    <m:r>
                      <a:rPr lang="cs-CZ" i="1">
                        <a:latin typeface="Cambria Math"/>
                      </a:rPr>
                      <m:t>, </m:t>
                    </m:r>
                    <m:r>
                      <a:rPr lang="cs-CZ" i="1">
                        <a:latin typeface="Cambria Math"/>
                      </a:rPr>
                      <m:t>𝑌</m:t>
                    </m:r>
                    <m:r>
                      <a:rPr lang="cs-CZ" i="1">
                        <a:latin typeface="Cambria Math"/>
                      </a:rPr>
                      <m:t>)</m:t>
                    </m:r>
                  </m:oMath>
                </a14:m>
                <a:r>
                  <a:rPr lang="cs-CZ" dirty="0"/>
                  <a:t>.</a:t>
                </a:r>
                <a:endParaRPr lang="cs-CZ" dirty="0" smtClean="0"/>
              </a:p>
              <a:p>
                <a:r>
                  <a:rPr lang="cs-CZ" dirty="0" smtClean="0"/>
                  <a:t>Vektor příznaků</a:t>
                </a:r>
              </a:p>
              <a:p>
                <a:pPr lvl="1"/>
                <a:r>
                  <a:rPr lang="cs-CZ" dirty="0" smtClean="0"/>
                  <a:t>X = [x1, x2, …, </a:t>
                </a:r>
                <a:r>
                  <a:rPr lang="cs-CZ" dirty="0" err="1" smtClean="0"/>
                  <a:t>xn</a:t>
                </a:r>
                <a:r>
                  <a:rPr lang="cs-CZ" dirty="0" smtClean="0"/>
                  <a:t>]</a:t>
                </a:r>
              </a:p>
              <a:p>
                <a:pPr lvl="1"/>
                <a:r>
                  <a:rPr lang="cs-CZ" dirty="0" smtClean="0"/>
                  <a:t>Typicky </a:t>
                </a:r>
                <a:r>
                  <a:rPr lang="cs-CZ" dirty="0" err="1" smtClean="0"/>
                  <a:t>Integer</a:t>
                </a:r>
                <a:r>
                  <a:rPr lang="cs-CZ" dirty="0" smtClean="0"/>
                  <a:t> nebo Real</a:t>
                </a:r>
              </a:p>
              <a:p>
                <a:pPr lvl="1"/>
                <a:r>
                  <a:rPr lang="cs-CZ" dirty="0" smtClean="0"/>
                  <a:t>Dimenze velikosti n</a:t>
                </a:r>
              </a:p>
              <a:p>
                <a:r>
                  <a:rPr lang="cs-CZ" dirty="0" smtClean="0"/>
                  <a:t>Klasifikační třída</a:t>
                </a:r>
              </a:p>
              <a:p>
                <a:pPr lvl="1"/>
                <a:r>
                  <a:rPr lang="cs-CZ" dirty="0" err="1" smtClean="0"/>
                  <a:t>Integer</a:t>
                </a:r>
                <a:r>
                  <a:rPr lang="cs-CZ" dirty="0" smtClean="0"/>
                  <a:t>, Real, </a:t>
                </a:r>
                <a:r>
                  <a:rPr lang="cs-CZ" dirty="0" err="1" smtClean="0"/>
                  <a:t>Char</a:t>
                </a:r>
                <a:r>
                  <a:rPr lang="cs-CZ" dirty="0" smtClean="0"/>
                  <a:t>, </a:t>
                </a:r>
                <a:r>
                  <a:rPr lang="cs-CZ" dirty="0" err="1" smtClean="0"/>
                  <a:t>String</a:t>
                </a:r>
                <a:r>
                  <a:rPr lang="cs-CZ" dirty="0" smtClean="0"/>
                  <a:t>…</a:t>
                </a:r>
              </a:p>
              <a:p>
                <a:endParaRPr lang="cs-CZ" dirty="0"/>
              </a:p>
              <a:p>
                <a:endParaRPr lang="cs-CZ" dirty="0" smtClean="0"/>
              </a:p>
            </p:txBody>
          </p:sp>
        </mc:Choice>
        <mc:Fallback xmlns="">
          <p:sp>
            <p:nvSpPr>
              <p:cNvPr id="3" name="Zástupný symbol pro obsah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789" t="-1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5386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Obecný proces klasifikace příznaků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cs-CZ" dirty="0" err="1" smtClean="0"/>
              <a:t>Trénovací</a:t>
            </a:r>
            <a:r>
              <a:rPr lang="cs-CZ" dirty="0" smtClean="0"/>
              <a:t> objekty/vzorky</a:t>
            </a:r>
          </a:p>
          <a:p>
            <a:pPr lvl="1"/>
            <a:r>
              <a:rPr lang="cs-CZ" dirty="0" smtClean="0"/>
              <a:t>Předem známá třída</a:t>
            </a:r>
          </a:p>
          <a:p>
            <a:r>
              <a:rPr lang="cs-CZ" dirty="0" smtClean="0"/>
              <a:t>Testovací objekty/vzorky</a:t>
            </a:r>
          </a:p>
          <a:p>
            <a:pPr lvl="1"/>
            <a:r>
              <a:rPr lang="cs-CZ" dirty="0"/>
              <a:t>Snažíme se </a:t>
            </a:r>
            <a:r>
              <a:rPr lang="cs-CZ" dirty="0" smtClean="0"/>
              <a:t>klasifikovat jejich třídu</a:t>
            </a:r>
          </a:p>
          <a:p>
            <a:r>
              <a:rPr lang="cs-CZ" dirty="0" smtClean="0"/>
              <a:t>Algoritmy pro klasifikaci</a:t>
            </a:r>
          </a:p>
          <a:p>
            <a:pPr lvl="1"/>
            <a:r>
              <a:rPr lang="cs-CZ" dirty="0"/>
              <a:t>Výběr </a:t>
            </a:r>
            <a:r>
              <a:rPr lang="cs-CZ" dirty="0" smtClean="0"/>
              <a:t>příznaků</a:t>
            </a:r>
          </a:p>
          <a:p>
            <a:pPr lvl="1"/>
            <a:r>
              <a:rPr lang="cs-CZ" dirty="0" smtClean="0"/>
              <a:t>Fáze trénování</a:t>
            </a:r>
          </a:p>
          <a:p>
            <a:pPr lvl="1"/>
            <a:r>
              <a:rPr lang="cs-CZ" dirty="0" smtClean="0"/>
              <a:t>Fáze klasifikace</a:t>
            </a:r>
          </a:p>
          <a:p>
            <a:pPr lvl="1"/>
            <a:r>
              <a:rPr lang="cs-CZ" dirty="0" smtClean="0"/>
              <a:t>Support </a:t>
            </a:r>
            <a:r>
              <a:rPr lang="cs-CZ" dirty="0" err="1" smtClean="0"/>
              <a:t>Vector</a:t>
            </a:r>
            <a:r>
              <a:rPr lang="cs-CZ" dirty="0" smtClean="0"/>
              <a:t> </a:t>
            </a:r>
            <a:r>
              <a:rPr lang="cs-CZ" dirty="0" err="1" smtClean="0"/>
              <a:t>Machines</a:t>
            </a:r>
            <a:r>
              <a:rPr lang="cs-CZ" dirty="0" smtClean="0"/>
              <a:t> (SVM), K-</a:t>
            </a:r>
            <a:r>
              <a:rPr lang="cs-CZ" dirty="0" err="1" smtClean="0"/>
              <a:t>Nearest</a:t>
            </a:r>
            <a:r>
              <a:rPr lang="cs-CZ" dirty="0" smtClean="0"/>
              <a:t> </a:t>
            </a:r>
            <a:r>
              <a:rPr lang="cs-CZ" dirty="0" err="1" smtClean="0"/>
              <a:t>Neighbors</a:t>
            </a:r>
            <a:r>
              <a:rPr lang="cs-CZ" dirty="0" smtClean="0"/>
              <a:t> (KNN), </a:t>
            </a:r>
            <a:r>
              <a:rPr lang="cs-CZ" dirty="0" err="1" smtClean="0"/>
              <a:t>Linear</a:t>
            </a:r>
            <a:r>
              <a:rPr lang="cs-CZ" dirty="0" smtClean="0"/>
              <a:t> </a:t>
            </a:r>
            <a:r>
              <a:rPr lang="cs-CZ" dirty="0" err="1" smtClean="0"/>
              <a:t>Discrimination</a:t>
            </a:r>
            <a:r>
              <a:rPr lang="cs-CZ" dirty="0" smtClean="0"/>
              <a:t> </a:t>
            </a:r>
            <a:r>
              <a:rPr lang="cs-CZ" dirty="0" err="1" smtClean="0"/>
              <a:t>Analysis</a:t>
            </a:r>
            <a:r>
              <a:rPr lang="cs-CZ" dirty="0" smtClean="0"/>
              <a:t> (LDA), Neurální sítě, </a:t>
            </a:r>
            <a:r>
              <a:rPr lang="cs-CZ" dirty="0" err="1" smtClean="0"/>
              <a:t>Perceptrony</a:t>
            </a:r>
            <a:r>
              <a:rPr lang="cs-CZ" dirty="0" smtClean="0"/>
              <a:t>…</a:t>
            </a:r>
          </a:p>
          <a:p>
            <a:endParaRPr lang="cs-CZ" dirty="0"/>
          </a:p>
          <a:p>
            <a:endParaRPr lang="cs-CZ" dirty="0" smtClean="0"/>
          </a:p>
          <a:p>
            <a:pPr lvl="1"/>
            <a:endParaRPr lang="cs-CZ" dirty="0"/>
          </a:p>
          <a:p>
            <a:pPr marL="274320" lvl="1" indent="0">
              <a:buNone/>
            </a:pPr>
            <a:endParaRPr lang="cs-CZ" dirty="0" smtClean="0"/>
          </a:p>
          <a:p>
            <a:pPr marL="27432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852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Využití klasifikace/rozpoznávání příznaků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Využití v medicíně (proces diagnózy)</a:t>
            </a:r>
          </a:p>
          <a:p>
            <a:pPr lvl="1"/>
            <a:r>
              <a:rPr lang="cs-CZ" dirty="0"/>
              <a:t>Klasifikace nádorových onemocnění</a:t>
            </a:r>
          </a:p>
          <a:p>
            <a:pPr lvl="1"/>
            <a:r>
              <a:rPr lang="cs-CZ" dirty="0"/>
              <a:t>Klasifikace naměřeného EEG </a:t>
            </a:r>
            <a:r>
              <a:rPr lang="cs-CZ" dirty="0" smtClean="0"/>
              <a:t>signálu</a:t>
            </a:r>
          </a:p>
          <a:p>
            <a:r>
              <a:rPr lang="cs-CZ" dirty="0" smtClean="0"/>
              <a:t>Identifikace a </a:t>
            </a:r>
            <a:r>
              <a:rPr lang="cs-CZ" dirty="0" err="1" smtClean="0"/>
              <a:t>autentikace</a:t>
            </a:r>
            <a:endParaRPr lang="cs-CZ" dirty="0" smtClean="0"/>
          </a:p>
          <a:p>
            <a:pPr lvl="1"/>
            <a:r>
              <a:rPr lang="cs-CZ" dirty="0" smtClean="0"/>
              <a:t>Otisky prstů, sítnice oka</a:t>
            </a:r>
          </a:p>
          <a:p>
            <a:pPr lvl="1"/>
            <a:r>
              <a:rPr lang="cs-CZ" dirty="0" smtClean="0"/>
              <a:t>Rozeznání obličeje</a:t>
            </a:r>
          </a:p>
          <a:p>
            <a:r>
              <a:rPr lang="cs-CZ" dirty="0" smtClean="0"/>
              <a:t>Navigace, rozpoznávání cílů</a:t>
            </a:r>
          </a:p>
          <a:p>
            <a:pPr lvl="1"/>
            <a:r>
              <a:rPr lang="cs-CZ" dirty="0"/>
              <a:t>Autonomní systémy</a:t>
            </a:r>
          </a:p>
          <a:p>
            <a:pPr lvl="1"/>
            <a:r>
              <a:rPr lang="cs-CZ" dirty="0"/>
              <a:t>Rozeznávání </a:t>
            </a:r>
            <a:r>
              <a:rPr lang="cs-CZ" dirty="0" smtClean="0"/>
              <a:t>tvarů</a:t>
            </a:r>
          </a:p>
          <a:p>
            <a:r>
              <a:rPr lang="cs-CZ" dirty="0" smtClean="0"/>
              <a:t>Rozpoznání řeči</a:t>
            </a:r>
          </a:p>
        </p:txBody>
      </p:sp>
    </p:spTree>
    <p:extLst>
      <p:ext uri="{BB962C8B-B14F-4D97-AF65-F5344CB8AC3E}">
        <p14:creationId xmlns:p14="http://schemas.microsoft.com/office/powerpoint/2010/main" val="3727112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Algoritmus </a:t>
            </a:r>
            <a:r>
              <a:rPr lang="cs-CZ" dirty="0" smtClean="0"/>
              <a:t>K-</a:t>
            </a:r>
            <a:r>
              <a:rPr lang="cs-CZ" dirty="0" err="1" smtClean="0"/>
              <a:t>Nearest</a:t>
            </a:r>
            <a:r>
              <a:rPr lang="cs-CZ" dirty="0" smtClean="0"/>
              <a:t> </a:t>
            </a:r>
            <a:r>
              <a:rPr lang="cs-CZ" dirty="0" err="1" smtClean="0"/>
              <a:t>Neighbors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Jeden z nejjednodušších algoritmů ve strojovém učení</a:t>
            </a:r>
          </a:p>
          <a:p>
            <a:r>
              <a:rPr lang="cs-CZ" dirty="0" smtClean="0"/>
              <a:t>Jedná se o tzv. „</a:t>
            </a:r>
            <a:r>
              <a:rPr lang="cs-CZ" dirty="0" err="1" smtClean="0"/>
              <a:t>lazy</a:t>
            </a:r>
            <a:r>
              <a:rPr lang="cs-CZ" dirty="0" smtClean="0"/>
              <a:t>“ algoritmus (trénovaní zde prakticky neprobíhá, vše se řeší až při samotné klasifikaci)</a:t>
            </a:r>
          </a:p>
          <a:p>
            <a:r>
              <a:rPr lang="cs-CZ" dirty="0" smtClean="0"/>
              <a:t>Založený na klasifikaci třídy pomocí </a:t>
            </a:r>
            <a:r>
              <a:rPr lang="cs-CZ" i="1" dirty="0" smtClean="0"/>
              <a:t>k</a:t>
            </a:r>
            <a:r>
              <a:rPr lang="cs-CZ" dirty="0" smtClean="0"/>
              <a:t> nejbližších sousedů ve vstupním prostoru</a:t>
            </a:r>
          </a:p>
          <a:p>
            <a:r>
              <a:rPr lang="cs-CZ" dirty="0" err="1" smtClean="0"/>
              <a:t>Nearest</a:t>
            </a:r>
            <a:r>
              <a:rPr lang="cs-CZ" dirty="0" smtClean="0"/>
              <a:t> </a:t>
            </a:r>
            <a:r>
              <a:rPr lang="cs-CZ" dirty="0" err="1" smtClean="0"/>
              <a:t>Neighbor</a:t>
            </a:r>
            <a:r>
              <a:rPr lang="cs-CZ" dirty="0" smtClean="0"/>
              <a:t> (NN) algoritmus – původní verze algoritmu – je použit pouze jeden nejbližší soused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10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Znázornění činnosti KNN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cs-CZ" dirty="0" smtClean="0"/>
              <a:t>Klasifikovanému (testovacímu) vzorku je určena třída podle </a:t>
            </a:r>
            <a:r>
              <a:rPr lang="cs-CZ" i="1" dirty="0" smtClean="0"/>
              <a:t>k</a:t>
            </a:r>
            <a:r>
              <a:rPr lang="cs-CZ" dirty="0" smtClean="0"/>
              <a:t> nejbližších sousedních vzorků</a:t>
            </a:r>
          </a:p>
          <a:p>
            <a:endParaRPr lang="cs-CZ" dirty="0"/>
          </a:p>
          <a:p>
            <a:endParaRPr lang="cs-CZ" dirty="0" smtClean="0"/>
          </a:p>
          <a:p>
            <a:endParaRPr lang="cs-CZ" dirty="0"/>
          </a:p>
          <a:p>
            <a:endParaRPr lang="cs-CZ" dirty="0" smtClean="0"/>
          </a:p>
          <a:p>
            <a:endParaRPr lang="cs-CZ" dirty="0"/>
          </a:p>
          <a:p>
            <a:r>
              <a:rPr lang="cs-CZ" dirty="0" smtClean="0"/>
              <a:t>Pro určení nejbližších sousedních vzorků se používá vzdálenostní funkce pro výpočet vzdálenosti mezi jejich vektory (typicky Euklidovská nebo Manhattanská)</a:t>
            </a:r>
          </a:p>
          <a:p>
            <a:endParaRPr lang="en-US" dirty="0"/>
          </a:p>
        </p:txBody>
      </p:sp>
      <p:pic>
        <p:nvPicPr>
          <p:cNvPr id="1027" name="Picture 3" descr="C:\Users\Vlada47\Documents\FAV\PRO\Pictures\279px-KnnClassification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2110" y="2492895"/>
            <a:ext cx="2258854" cy="2040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8402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Pseudokód KNN algoritmu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cs-CZ" dirty="0"/>
              <a:t>Vstup:	</a:t>
            </a:r>
            <a:r>
              <a:rPr lang="cs-CZ" dirty="0" err="1"/>
              <a:t>trenovaciMnozina</a:t>
            </a:r>
            <a:r>
              <a:rPr lang="cs-CZ" dirty="0"/>
              <a:t> = {(x1, y1), ..., (</a:t>
            </a:r>
            <a:r>
              <a:rPr lang="cs-CZ" dirty="0" err="1"/>
              <a:t>xN</a:t>
            </a:r>
            <a:r>
              <a:rPr lang="cs-CZ" dirty="0"/>
              <a:t>, </a:t>
            </a:r>
            <a:r>
              <a:rPr lang="cs-CZ" dirty="0" err="1"/>
              <a:t>yN</a:t>
            </a:r>
            <a:r>
              <a:rPr lang="cs-CZ" dirty="0"/>
              <a:t>)}</a:t>
            </a:r>
            <a:endParaRPr lang="en-US" dirty="0"/>
          </a:p>
          <a:p>
            <a:r>
              <a:rPr lang="cs-CZ" dirty="0"/>
              <a:t>		</a:t>
            </a:r>
            <a:r>
              <a:rPr lang="cs-CZ" dirty="0" err="1"/>
              <a:t>klasifikovanyVzor</a:t>
            </a:r>
            <a:r>
              <a:rPr lang="cs-CZ" dirty="0"/>
              <a:t> = (x, y)</a:t>
            </a:r>
            <a:endParaRPr lang="en-US" dirty="0"/>
          </a:p>
          <a:p>
            <a:r>
              <a:rPr lang="cs-CZ" dirty="0"/>
              <a:t>		</a:t>
            </a:r>
            <a:r>
              <a:rPr lang="cs-CZ" dirty="0" err="1"/>
              <a:t>cisloK</a:t>
            </a:r>
            <a:r>
              <a:rPr lang="cs-CZ" dirty="0"/>
              <a:t> = k</a:t>
            </a:r>
            <a:endParaRPr lang="en-US" dirty="0"/>
          </a:p>
          <a:p>
            <a:r>
              <a:rPr lang="cs-CZ" dirty="0"/>
              <a:t> </a:t>
            </a:r>
            <a:endParaRPr lang="en-US" dirty="0"/>
          </a:p>
          <a:p>
            <a:r>
              <a:rPr lang="cs-CZ" dirty="0"/>
              <a:t>BEGIN</a:t>
            </a:r>
            <a:endParaRPr lang="en-US" dirty="0"/>
          </a:p>
          <a:p>
            <a:r>
              <a:rPr lang="cs-CZ" dirty="0"/>
              <a:t>	FOR EACH instance IN </a:t>
            </a:r>
            <a:r>
              <a:rPr lang="cs-CZ" dirty="0" err="1"/>
              <a:t>trenovaciMnozina</a:t>
            </a:r>
            <a:endParaRPr lang="en-US" dirty="0"/>
          </a:p>
          <a:p>
            <a:r>
              <a:rPr lang="cs-CZ" dirty="0"/>
              <a:t>	DO</a:t>
            </a:r>
            <a:endParaRPr lang="en-US" dirty="0"/>
          </a:p>
          <a:p>
            <a:r>
              <a:rPr lang="cs-CZ" dirty="0"/>
              <a:t>		</a:t>
            </a:r>
            <a:r>
              <a:rPr lang="cs-CZ" dirty="0" err="1"/>
              <a:t>vypocitejVzdalenost</a:t>
            </a:r>
            <a:r>
              <a:rPr lang="cs-CZ" dirty="0"/>
              <a:t>(instance, </a:t>
            </a:r>
            <a:r>
              <a:rPr lang="cs-CZ" dirty="0" err="1"/>
              <a:t>klasifikovanyVzor</a:t>
            </a:r>
            <a:r>
              <a:rPr lang="cs-CZ" dirty="0"/>
              <a:t>)</a:t>
            </a:r>
            <a:endParaRPr lang="en-US" dirty="0"/>
          </a:p>
          <a:p>
            <a:r>
              <a:rPr lang="cs-CZ" dirty="0"/>
              <a:t>	LOOP</a:t>
            </a:r>
            <a:endParaRPr lang="en-US" dirty="0"/>
          </a:p>
          <a:p>
            <a:r>
              <a:rPr lang="cs-CZ" dirty="0"/>
              <a:t> </a:t>
            </a:r>
            <a:endParaRPr lang="en-US" dirty="0"/>
          </a:p>
          <a:p>
            <a:r>
              <a:rPr lang="cs-CZ" dirty="0"/>
              <a:t>	</a:t>
            </a:r>
            <a:r>
              <a:rPr lang="cs-CZ" dirty="0" err="1"/>
              <a:t>seradPodleVzdalenosti</a:t>
            </a:r>
            <a:r>
              <a:rPr lang="cs-CZ" dirty="0"/>
              <a:t>(</a:t>
            </a:r>
            <a:r>
              <a:rPr lang="cs-CZ" dirty="0" err="1"/>
              <a:t>trenovaciMnozina</a:t>
            </a:r>
            <a:r>
              <a:rPr lang="cs-CZ" dirty="0"/>
              <a:t>)</a:t>
            </a:r>
            <a:endParaRPr lang="en-US" dirty="0"/>
          </a:p>
          <a:p>
            <a:r>
              <a:rPr lang="cs-CZ" dirty="0"/>
              <a:t>	</a:t>
            </a:r>
            <a:r>
              <a:rPr lang="cs-CZ" dirty="0" err="1"/>
              <a:t>nejblizsiSousede</a:t>
            </a:r>
            <a:r>
              <a:rPr lang="cs-CZ" dirty="0"/>
              <a:t> := </a:t>
            </a:r>
            <a:r>
              <a:rPr lang="cs-CZ" dirty="0" err="1"/>
              <a:t>vyberKNejblizsich</a:t>
            </a:r>
            <a:r>
              <a:rPr lang="cs-CZ" dirty="0"/>
              <a:t>(k, </a:t>
            </a:r>
            <a:r>
              <a:rPr lang="cs-CZ" dirty="0" err="1"/>
              <a:t>trenovaciMnozina</a:t>
            </a:r>
            <a:r>
              <a:rPr lang="cs-CZ" dirty="0"/>
              <a:t>)</a:t>
            </a:r>
            <a:endParaRPr lang="en-US" dirty="0"/>
          </a:p>
          <a:p>
            <a:r>
              <a:rPr lang="cs-CZ" dirty="0"/>
              <a:t>	</a:t>
            </a:r>
            <a:r>
              <a:rPr lang="cs-CZ" dirty="0" err="1"/>
              <a:t>urcenaTrida</a:t>
            </a:r>
            <a:r>
              <a:rPr lang="cs-CZ" dirty="0"/>
              <a:t> := </a:t>
            </a:r>
            <a:r>
              <a:rPr lang="cs-CZ" dirty="0" err="1"/>
              <a:t>vyberTridu</a:t>
            </a:r>
            <a:r>
              <a:rPr lang="cs-CZ" dirty="0"/>
              <a:t>(</a:t>
            </a:r>
            <a:r>
              <a:rPr lang="cs-CZ" dirty="0" err="1"/>
              <a:t>nejblizsiSousede</a:t>
            </a:r>
            <a:r>
              <a:rPr lang="cs-CZ" dirty="0"/>
              <a:t>)</a:t>
            </a:r>
            <a:endParaRPr lang="en-US" dirty="0"/>
          </a:p>
          <a:p>
            <a:r>
              <a:rPr lang="cs-CZ" dirty="0"/>
              <a:t>	</a:t>
            </a:r>
            <a:r>
              <a:rPr lang="cs-CZ" dirty="0" err="1"/>
              <a:t>klasifikovanyVzor.y</a:t>
            </a:r>
            <a:r>
              <a:rPr lang="cs-CZ" dirty="0"/>
              <a:t> := </a:t>
            </a:r>
            <a:r>
              <a:rPr lang="cs-CZ" dirty="0" err="1"/>
              <a:t>urcenaTrida</a:t>
            </a:r>
            <a:endParaRPr lang="en-US" dirty="0"/>
          </a:p>
          <a:p>
            <a:r>
              <a:rPr lang="cs-CZ" dirty="0"/>
              <a:t>END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855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Některé vlastnosti algoritmu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cs-CZ" dirty="0" smtClean="0"/>
              <a:t>Je poměrně výpočetně náročný</a:t>
            </a:r>
          </a:p>
          <a:p>
            <a:pPr lvl="1"/>
            <a:r>
              <a:rPr lang="cs-CZ" dirty="0" smtClean="0"/>
              <a:t>N*(</a:t>
            </a:r>
            <a:r>
              <a:rPr lang="cs-CZ" i="1" dirty="0" smtClean="0"/>
              <a:t>výpočet vzdálenosti</a:t>
            </a:r>
            <a:r>
              <a:rPr lang="cs-CZ" dirty="0" smtClean="0"/>
              <a:t>) + N*log(N) + k</a:t>
            </a:r>
          </a:p>
          <a:p>
            <a:r>
              <a:rPr lang="cs-CZ" dirty="0" smtClean="0"/>
              <a:t>Je deterministický (při shodné hodnotě </a:t>
            </a:r>
            <a:r>
              <a:rPr lang="cs-CZ" i="1" dirty="0" smtClean="0"/>
              <a:t>k</a:t>
            </a:r>
            <a:r>
              <a:rPr lang="cs-CZ" dirty="0" smtClean="0"/>
              <a:t> vyjde klasifikace vždy stejně)</a:t>
            </a:r>
          </a:p>
          <a:p>
            <a:r>
              <a:rPr lang="cs-CZ" dirty="0" smtClean="0"/>
              <a:t>Výsledek klasifikace značně závisí na výběru vstupních dat (</a:t>
            </a:r>
            <a:r>
              <a:rPr lang="cs-CZ" dirty="0" err="1" smtClean="0"/>
              <a:t>trénovacích</a:t>
            </a:r>
            <a:r>
              <a:rPr lang="cs-CZ" dirty="0" smtClean="0"/>
              <a:t> vzorků i použitých příznaků) a na zvolení vhodné hodnoty </a:t>
            </a:r>
            <a:r>
              <a:rPr lang="cs-CZ" i="1" dirty="0" smtClean="0"/>
              <a:t>k</a:t>
            </a:r>
          </a:p>
          <a:p>
            <a:r>
              <a:rPr lang="cs-CZ" b="1" dirty="0" smtClean="0"/>
              <a:t>Algoritmus může mít problémy s přesností, pokud jsou jednotlivé vzorky odlišných tříd ve vstupním prostoru „promíchány“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1050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Adaptive</a:t>
            </a:r>
            <a:r>
              <a:rPr lang="cs-CZ" dirty="0" smtClean="0"/>
              <a:t> distance </a:t>
            </a:r>
            <a:r>
              <a:rPr lang="cs-CZ" dirty="0" err="1" smtClean="0"/>
              <a:t>measure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cs-CZ" dirty="0" smtClean="0"/>
              <a:t>Úprava pro zlepšení přesnosti klasifikace</a:t>
            </a:r>
          </a:p>
          <a:p>
            <a:r>
              <a:rPr lang="cs-CZ" dirty="0" smtClean="0"/>
              <a:t>Snaží se omezovat vliv </a:t>
            </a:r>
            <a:r>
              <a:rPr lang="cs-CZ" dirty="0" err="1" smtClean="0"/>
              <a:t>trénovacích</a:t>
            </a:r>
            <a:r>
              <a:rPr lang="cs-CZ" dirty="0"/>
              <a:t> </a:t>
            </a:r>
            <a:r>
              <a:rPr lang="cs-CZ" dirty="0" smtClean="0"/>
              <a:t>vzorků jedné třídy, které jsou „zamíchané“ mezi vzorky jiné třídy</a:t>
            </a:r>
          </a:p>
          <a:p>
            <a:r>
              <a:rPr lang="cs-CZ" dirty="0" smtClean="0"/>
              <a:t>Přiřazuje jednotlivým </a:t>
            </a:r>
            <a:r>
              <a:rPr lang="cs-CZ" dirty="0" err="1" smtClean="0"/>
              <a:t>trénovacím</a:t>
            </a:r>
            <a:r>
              <a:rPr lang="cs-CZ" dirty="0" smtClean="0"/>
              <a:t> vzorkům „míru vzdálenosti“, která určuje, jak velký vliv na klasifikaci budou mít</a:t>
            </a:r>
          </a:p>
          <a:p>
            <a:r>
              <a:rPr lang="cs-CZ" dirty="0" smtClean="0"/>
              <a:t>Probíhá v </a:t>
            </a:r>
            <a:r>
              <a:rPr lang="cs-CZ" dirty="0" err="1" smtClean="0"/>
              <a:t>trénovací</a:t>
            </a:r>
            <a:r>
              <a:rPr lang="cs-CZ" dirty="0" smtClean="0"/>
              <a:t> fázi algoritmu – nemá negativní vliv na rychlost samotné klasifikace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278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ministrativní">
  <a:themeElements>
    <a:clrScheme name="Administrativní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Administrativní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dministrativní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142</TotalTime>
  <Words>611</Words>
  <Application>Microsoft Office PowerPoint</Application>
  <PresentationFormat>Předvádění na obrazovce (4:3)</PresentationFormat>
  <Paragraphs>116</Paragraphs>
  <Slides>17</Slides>
  <Notes>0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17</vt:i4>
      </vt:variant>
    </vt:vector>
  </HeadingPairs>
  <TitlesOfParts>
    <vt:vector size="18" baseType="lpstr">
      <vt:lpstr>Administrativní</vt:lpstr>
      <vt:lpstr>Adaptivní míra vzdálenosti</vt:lpstr>
      <vt:lpstr>Úloha klasifikace/rozpoznávání příznaků</vt:lpstr>
      <vt:lpstr>Obecný proces klasifikace příznaků</vt:lpstr>
      <vt:lpstr>Využití klasifikace/rozpoznávání příznaků</vt:lpstr>
      <vt:lpstr>Algoritmus K-Nearest Neighbors</vt:lpstr>
      <vt:lpstr>Znázornění činnosti KNN</vt:lpstr>
      <vt:lpstr>Pseudokód KNN algoritmu</vt:lpstr>
      <vt:lpstr>Některé vlastnosti algoritmu</vt:lpstr>
      <vt:lpstr>Adaptive distance measure</vt:lpstr>
      <vt:lpstr>Princip činnosti úpravy I</vt:lpstr>
      <vt:lpstr>Princip činnosti úpravy II</vt:lpstr>
      <vt:lpstr>Pseudokód výpočtu adaptivní míry vzdálenosti</vt:lpstr>
      <vt:lpstr>Měření přínosu úpravy</vt:lpstr>
      <vt:lpstr>Výsledky měření – ukázka #1</vt:lpstr>
      <vt:lpstr>Výsledky měření – ukázka #2</vt:lpstr>
      <vt:lpstr>Shrnutí</vt:lpstr>
      <vt:lpstr>Odkazy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Adaptivní míra vzdálenosti</dc:title>
  <dc:creator>Vlada47</dc:creator>
  <cp:lastModifiedBy>Vlada47</cp:lastModifiedBy>
  <cp:revision>18</cp:revision>
  <dcterms:created xsi:type="dcterms:W3CDTF">2015-12-11T10:21:14Z</dcterms:created>
  <dcterms:modified xsi:type="dcterms:W3CDTF">2015-12-11T14:53:08Z</dcterms:modified>
</cp:coreProperties>
</file>