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8" userDrawn="1">
          <p15:clr>
            <a:srgbClr val="A4A3A4"/>
          </p15:clr>
        </p15:guide>
        <p15:guide id="2" pos="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9"/>
    <p:restoredTop sz="80969"/>
  </p:normalViewPr>
  <p:slideViewPr>
    <p:cSldViewPr snapToGrid="0" snapToObjects="1" showGuides="1">
      <p:cViewPr>
        <p:scale>
          <a:sx n="240" d="100"/>
          <a:sy n="240" d="100"/>
        </p:scale>
        <p:origin x="-80" y="-3840"/>
      </p:cViewPr>
      <p:guideLst>
        <p:guide orient="horz" pos="358"/>
        <p:guide pos="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28EAB-F0AD-5C4A-82E4-85A764CD52DD}" type="datetimeFigureOut">
              <a:rPr lang="en-DE" smtClean="0"/>
              <a:t>04.05.20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1D97A-BD4B-0E4A-AE72-9E30DA318A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209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Example: 3 -/- animals required </a:t>
            </a:r>
          </a:p>
          <a:p>
            <a:pPr>
              <a:lnSpc>
                <a:spcPct val="150000"/>
              </a:lnSpc>
            </a:pPr>
            <a:r>
              <a:rPr lang="en-US" dirty="0"/>
              <a:t>	 20 offspring needed </a:t>
            </a:r>
          </a:p>
          <a:p>
            <a:pPr>
              <a:lnSpc>
                <a:spcPct val="150000"/>
              </a:lnSpc>
            </a:pPr>
            <a:r>
              <a:rPr lang="en-US" dirty="0"/>
              <a:t>	 with 90% likelihood of success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1D97A-BD4B-0E4A-AE72-9E30DA318A63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334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E126-16BC-AF4B-B7DC-78EF9FCC6053}" type="datetimeFigureOut">
              <a:rPr lang="en-DE" smtClean="0"/>
              <a:t>04.05.20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F33F-BCAB-9540-9A89-BBC2BB8283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426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E126-16BC-AF4B-B7DC-78EF9FCC6053}" type="datetimeFigureOut">
              <a:rPr lang="en-DE" smtClean="0"/>
              <a:t>04.05.20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F33F-BCAB-9540-9A89-BBC2BB8283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332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E126-16BC-AF4B-B7DC-78EF9FCC6053}" type="datetimeFigureOut">
              <a:rPr lang="en-DE" smtClean="0"/>
              <a:t>04.05.20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F33F-BCAB-9540-9A89-BBC2BB8283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105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E126-16BC-AF4B-B7DC-78EF9FCC6053}" type="datetimeFigureOut">
              <a:rPr lang="en-DE" smtClean="0"/>
              <a:t>04.05.20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F33F-BCAB-9540-9A89-BBC2BB8283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155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E126-16BC-AF4B-B7DC-78EF9FCC6053}" type="datetimeFigureOut">
              <a:rPr lang="en-DE" smtClean="0"/>
              <a:t>04.05.20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F33F-BCAB-9540-9A89-BBC2BB8283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618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E126-16BC-AF4B-B7DC-78EF9FCC6053}" type="datetimeFigureOut">
              <a:rPr lang="en-DE" smtClean="0"/>
              <a:t>04.05.20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F33F-BCAB-9540-9A89-BBC2BB8283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369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E126-16BC-AF4B-B7DC-78EF9FCC6053}" type="datetimeFigureOut">
              <a:rPr lang="en-DE" smtClean="0"/>
              <a:t>04.05.20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F33F-BCAB-9540-9A89-BBC2BB8283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687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E126-16BC-AF4B-B7DC-78EF9FCC6053}" type="datetimeFigureOut">
              <a:rPr lang="en-DE" smtClean="0"/>
              <a:t>04.05.20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F33F-BCAB-9540-9A89-BBC2BB8283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735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E126-16BC-AF4B-B7DC-78EF9FCC6053}" type="datetimeFigureOut">
              <a:rPr lang="en-DE" smtClean="0"/>
              <a:t>04.05.20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F33F-BCAB-9540-9A89-BBC2BB8283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114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E126-16BC-AF4B-B7DC-78EF9FCC6053}" type="datetimeFigureOut">
              <a:rPr lang="en-DE" smtClean="0"/>
              <a:t>04.05.20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F33F-BCAB-9540-9A89-BBC2BB8283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224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E126-16BC-AF4B-B7DC-78EF9FCC6053}" type="datetimeFigureOut">
              <a:rPr lang="en-DE" smtClean="0"/>
              <a:t>04.05.20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F33F-BCAB-9540-9A89-BBC2BB8283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280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2E126-16BC-AF4B-B7DC-78EF9FCC6053}" type="datetimeFigureOut">
              <a:rPr lang="en-DE" smtClean="0"/>
              <a:t>04.05.20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CF33F-BCAB-9540-9A89-BBC2BB8283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159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F3F891-2431-324A-8007-052491E86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665" y="7079398"/>
            <a:ext cx="4140755" cy="374778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2AAD27-315D-C646-955C-551D74564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003" y="4412111"/>
            <a:ext cx="3688140" cy="2365678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E84417-3942-9A43-8517-BDE3BCAA0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492022"/>
              </p:ext>
            </p:extLst>
          </p:nvPr>
        </p:nvGraphicFramePr>
        <p:xfrm>
          <a:off x="1131532" y="1485712"/>
          <a:ext cx="2163540" cy="2075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70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–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7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+/+</a:t>
                      </a:r>
                    </a:p>
                  </a:txBody>
                  <a:tcPr anchor="ctr"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D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+/–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7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–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+/–</a:t>
                      </a:r>
                    </a:p>
                  </a:txBody>
                  <a:tcPr anchor="ctr"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–/–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4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B8A9DB54-34E8-5E44-BEE8-06E91AFAD3CD}"/>
              </a:ext>
            </a:extLst>
          </p:cNvPr>
          <p:cNvSpPr/>
          <p:nvPr/>
        </p:nvSpPr>
        <p:spPr bwMode="auto">
          <a:xfrm>
            <a:off x="9430482" y="2364381"/>
            <a:ext cx="298834" cy="7390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39B53A-453C-A842-A3FB-0C1D9BA7DC4E}"/>
              </a:ext>
            </a:extLst>
          </p:cNvPr>
          <p:cNvSpPr/>
          <p:nvPr/>
        </p:nvSpPr>
        <p:spPr bwMode="auto">
          <a:xfrm>
            <a:off x="4705323" y="2116193"/>
            <a:ext cx="187325" cy="196850"/>
          </a:xfrm>
          <a:prstGeom prst="ellipse">
            <a:avLst/>
          </a:prstGeom>
          <a:solidFill>
            <a:srgbClr val="FF549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8337CD-185D-C84A-896A-AD86E0FA4F4E}"/>
              </a:ext>
            </a:extLst>
          </p:cNvPr>
          <p:cNvSpPr/>
          <p:nvPr/>
        </p:nvSpPr>
        <p:spPr bwMode="auto">
          <a:xfrm>
            <a:off x="4927573" y="2595618"/>
            <a:ext cx="187325" cy="196850"/>
          </a:xfrm>
          <a:prstGeom prst="ellipse">
            <a:avLst/>
          </a:prstGeom>
          <a:solidFill>
            <a:srgbClr val="FF549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C301AE4-D7F9-B244-A2AA-3D2B76B9DE04}"/>
              </a:ext>
            </a:extLst>
          </p:cNvPr>
          <p:cNvSpPr/>
          <p:nvPr/>
        </p:nvSpPr>
        <p:spPr bwMode="auto">
          <a:xfrm>
            <a:off x="5162523" y="2284118"/>
            <a:ext cx="187325" cy="196850"/>
          </a:xfrm>
          <a:prstGeom prst="ellipse">
            <a:avLst/>
          </a:prstGeom>
          <a:solidFill>
            <a:srgbClr val="FF549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37979F-268F-644E-91EB-6577F6B452A5}"/>
              </a:ext>
            </a:extLst>
          </p:cNvPr>
          <p:cNvSpPr/>
          <p:nvPr/>
        </p:nvSpPr>
        <p:spPr bwMode="auto">
          <a:xfrm>
            <a:off x="5687986" y="2989318"/>
            <a:ext cx="187325" cy="196850"/>
          </a:xfrm>
          <a:prstGeom prst="ellipse">
            <a:avLst/>
          </a:prstGeom>
          <a:solidFill>
            <a:srgbClr val="FF549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E5AAC5-A459-B54D-AF2B-9E45B45CD388}"/>
              </a:ext>
            </a:extLst>
          </p:cNvPr>
          <p:cNvSpPr/>
          <p:nvPr/>
        </p:nvSpPr>
        <p:spPr bwMode="auto">
          <a:xfrm>
            <a:off x="4718023" y="2465443"/>
            <a:ext cx="187325" cy="196850"/>
          </a:xfrm>
          <a:prstGeom prst="ellipse">
            <a:avLst/>
          </a:prstGeom>
          <a:solidFill>
            <a:srgbClr val="79D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A12DA3-D027-144C-905E-16A49D7BBA48}"/>
              </a:ext>
            </a:extLst>
          </p:cNvPr>
          <p:cNvSpPr/>
          <p:nvPr/>
        </p:nvSpPr>
        <p:spPr bwMode="auto">
          <a:xfrm>
            <a:off x="5575273" y="2595618"/>
            <a:ext cx="187325" cy="196850"/>
          </a:xfrm>
          <a:prstGeom prst="ellipse">
            <a:avLst/>
          </a:prstGeom>
          <a:solidFill>
            <a:srgbClr val="79D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5B7235-06B1-D245-B51F-CF0C94B56A22}"/>
              </a:ext>
            </a:extLst>
          </p:cNvPr>
          <p:cNvSpPr/>
          <p:nvPr/>
        </p:nvSpPr>
        <p:spPr bwMode="auto">
          <a:xfrm>
            <a:off x="5127598" y="2617843"/>
            <a:ext cx="187325" cy="196850"/>
          </a:xfrm>
          <a:prstGeom prst="ellipse">
            <a:avLst/>
          </a:prstGeom>
          <a:solidFill>
            <a:srgbClr val="79D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FDE20E-6242-C445-94C5-70E1150020FA}"/>
              </a:ext>
            </a:extLst>
          </p:cNvPr>
          <p:cNvSpPr/>
          <p:nvPr/>
        </p:nvSpPr>
        <p:spPr bwMode="auto">
          <a:xfrm>
            <a:off x="5822923" y="2128893"/>
            <a:ext cx="187325" cy="196850"/>
          </a:xfrm>
          <a:prstGeom prst="ellipse">
            <a:avLst/>
          </a:prstGeom>
          <a:solidFill>
            <a:srgbClr val="79D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1391AA-B1A9-1C42-A8FB-E9373ABC7D8E}"/>
              </a:ext>
            </a:extLst>
          </p:cNvPr>
          <p:cNvSpPr/>
          <p:nvPr/>
        </p:nvSpPr>
        <p:spPr bwMode="auto">
          <a:xfrm>
            <a:off x="5400648" y="2087268"/>
            <a:ext cx="187325" cy="196850"/>
          </a:xfrm>
          <a:prstGeom prst="ellipse">
            <a:avLst/>
          </a:prstGeom>
          <a:solidFill>
            <a:srgbClr val="E0FF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655649-DFBF-DE47-AB23-A7EEAF869942}"/>
              </a:ext>
            </a:extLst>
          </p:cNvPr>
          <p:cNvSpPr/>
          <p:nvPr/>
        </p:nvSpPr>
        <p:spPr bwMode="auto">
          <a:xfrm>
            <a:off x="5349848" y="3411593"/>
            <a:ext cx="187325" cy="196850"/>
          </a:xfrm>
          <a:prstGeom prst="ellipse">
            <a:avLst/>
          </a:prstGeom>
          <a:solidFill>
            <a:srgbClr val="E0FF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D60CBA-7ED2-3F4D-8B33-F3044F0E2F7A}"/>
              </a:ext>
            </a:extLst>
          </p:cNvPr>
          <p:cNvSpPr/>
          <p:nvPr/>
        </p:nvSpPr>
        <p:spPr bwMode="auto">
          <a:xfrm>
            <a:off x="6045173" y="2128893"/>
            <a:ext cx="187325" cy="196850"/>
          </a:xfrm>
          <a:prstGeom prst="ellipse">
            <a:avLst/>
          </a:prstGeom>
          <a:solidFill>
            <a:srgbClr val="E0FF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FAE9008-2F31-594E-93B6-4F02E64C37B2}"/>
              </a:ext>
            </a:extLst>
          </p:cNvPr>
          <p:cNvSpPr/>
          <p:nvPr/>
        </p:nvSpPr>
        <p:spPr bwMode="auto">
          <a:xfrm>
            <a:off x="5857848" y="2420993"/>
            <a:ext cx="187325" cy="196850"/>
          </a:xfrm>
          <a:prstGeom prst="ellipse">
            <a:avLst/>
          </a:prstGeom>
          <a:solidFill>
            <a:srgbClr val="E0FF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894564-8892-074A-970E-7F3DD54FFD13}"/>
              </a:ext>
            </a:extLst>
          </p:cNvPr>
          <p:cNvSpPr/>
          <p:nvPr/>
        </p:nvSpPr>
        <p:spPr bwMode="auto">
          <a:xfrm>
            <a:off x="5322862" y="2497193"/>
            <a:ext cx="187325" cy="196850"/>
          </a:xfrm>
          <a:prstGeom prst="ellipse">
            <a:avLst/>
          </a:prstGeom>
          <a:solidFill>
            <a:srgbClr val="E0FF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0F8E51-2115-2541-A34C-6936FDEA8C0A}"/>
              </a:ext>
            </a:extLst>
          </p:cNvPr>
          <p:cNvSpPr/>
          <p:nvPr/>
        </p:nvSpPr>
        <p:spPr bwMode="auto">
          <a:xfrm>
            <a:off x="4814861" y="2868668"/>
            <a:ext cx="187325" cy="196850"/>
          </a:xfrm>
          <a:prstGeom prst="ellipse">
            <a:avLst/>
          </a:prstGeom>
          <a:solidFill>
            <a:srgbClr val="E0FF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3C7517-41B0-B242-94EC-6FEAB0339049}"/>
              </a:ext>
            </a:extLst>
          </p:cNvPr>
          <p:cNvSpPr/>
          <p:nvPr/>
        </p:nvSpPr>
        <p:spPr bwMode="auto">
          <a:xfrm>
            <a:off x="4932336" y="3363968"/>
            <a:ext cx="187325" cy="196850"/>
          </a:xfrm>
          <a:prstGeom prst="ellipse">
            <a:avLst/>
          </a:prstGeom>
          <a:solidFill>
            <a:srgbClr val="E0FF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C0D371E-D564-0045-8126-C2549BF63975}"/>
              </a:ext>
            </a:extLst>
          </p:cNvPr>
          <p:cNvSpPr/>
          <p:nvPr/>
        </p:nvSpPr>
        <p:spPr bwMode="auto">
          <a:xfrm>
            <a:off x="5306986" y="2941693"/>
            <a:ext cx="187325" cy="196850"/>
          </a:xfrm>
          <a:prstGeom prst="ellipse">
            <a:avLst/>
          </a:prstGeom>
          <a:solidFill>
            <a:srgbClr val="E0FF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BEC1B3-806D-A34A-BC4F-5843B5BFA382}"/>
              </a:ext>
            </a:extLst>
          </p:cNvPr>
          <p:cNvSpPr/>
          <p:nvPr/>
        </p:nvSpPr>
        <p:spPr bwMode="auto">
          <a:xfrm>
            <a:off x="5484785" y="3182993"/>
            <a:ext cx="187325" cy="196850"/>
          </a:xfrm>
          <a:prstGeom prst="ellipse">
            <a:avLst/>
          </a:prstGeom>
          <a:solidFill>
            <a:srgbClr val="FF549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5AB7956-8CAE-EA43-8F4B-8D14EB869658}"/>
              </a:ext>
            </a:extLst>
          </p:cNvPr>
          <p:cNvSpPr/>
          <p:nvPr/>
        </p:nvSpPr>
        <p:spPr bwMode="auto">
          <a:xfrm>
            <a:off x="6045173" y="2636893"/>
            <a:ext cx="187325" cy="196850"/>
          </a:xfrm>
          <a:prstGeom prst="ellipse">
            <a:avLst/>
          </a:prstGeom>
          <a:solidFill>
            <a:srgbClr val="FF549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1D8CA06-78D2-1D4F-B3EB-806D4D8DBE8D}"/>
              </a:ext>
            </a:extLst>
          </p:cNvPr>
          <p:cNvSpPr/>
          <p:nvPr/>
        </p:nvSpPr>
        <p:spPr bwMode="auto">
          <a:xfrm>
            <a:off x="5822923" y="2694043"/>
            <a:ext cx="187325" cy="196850"/>
          </a:xfrm>
          <a:prstGeom prst="ellipse">
            <a:avLst/>
          </a:prstGeom>
          <a:solidFill>
            <a:srgbClr val="FF549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F35D222-EA2C-614C-8A6C-3F64F9BB4A42}"/>
              </a:ext>
            </a:extLst>
          </p:cNvPr>
          <p:cNvSpPr/>
          <p:nvPr/>
        </p:nvSpPr>
        <p:spPr bwMode="auto">
          <a:xfrm>
            <a:off x="5111723" y="3129018"/>
            <a:ext cx="187325" cy="196850"/>
          </a:xfrm>
          <a:prstGeom prst="ellipse">
            <a:avLst/>
          </a:prstGeom>
          <a:solidFill>
            <a:srgbClr val="FF549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5E36BF-C6AC-CA4A-A9F7-8880FF3A2615}"/>
              </a:ext>
            </a:extLst>
          </p:cNvPr>
          <p:cNvSpPr/>
          <p:nvPr/>
        </p:nvSpPr>
        <p:spPr bwMode="auto">
          <a:xfrm>
            <a:off x="4857723" y="3087743"/>
            <a:ext cx="187325" cy="196850"/>
          </a:xfrm>
          <a:prstGeom prst="ellipse">
            <a:avLst/>
          </a:prstGeom>
          <a:solidFill>
            <a:srgbClr val="79D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2507F80-E905-2B43-B26C-53C290D06ECA}"/>
              </a:ext>
            </a:extLst>
          </p:cNvPr>
          <p:cNvSpPr/>
          <p:nvPr/>
        </p:nvSpPr>
        <p:spPr bwMode="auto">
          <a:xfrm>
            <a:off x="5133949" y="3379843"/>
            <a:ext cx="187325" cy="196850"/>
          </a:xfrm>
          <a:prstGeom prst="ellipse">
            <a:avLst/>
          </a:prstGeom>
          <a:solidFill>
            <a:srgbClr val="79D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6D8D9AC-7B0D-F646-ACB3-38319414145B}"/>
              </a:ext>
            </a:extLst>
          </p:cNvPr>
          <p:cNvSpPr/>
          <p:nvPr/>
        </p:nvSpPr>
        <p:spPr bwMode="auto">
          <a:xfrm>
            <a:off x="5530823" y="2332093"/>
            <a:ext cx="187325" cy="196850"/>
          </a:xfrm>
          <a:prstGeom prst="ellipse">
            <a:avLst/>
          </a:prstGeom>
          <a:solidFill>
            <a:srgbClr val="79D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888A3D8-0050-3A49-872E-AB76FE21A927}"/>
              </a:ext>
            </a:extLst>
          </p:cNvPr>
          <p:cNvSpPr/>
          <p:nvPr/>
        </p:nvSpPr>
        <p:spPr bwMode="auto">
          <a:xfrm>
            <a:off x="5805461" y="3129018"/>
            <a:ext cx="187325" cy="196850"/>
          </a:xfrm>
          <a:prstGeom prst="ellipse">
            <a:avLst/>
          </a:prstGeom>
          <a:solidFill>
            <a:srgbClr val="79D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617349-E289-DA4B-B883-D1851D307795}"/>
              </a:ext>
            </a:extLst>
          </p:cNvPr>
          <p:cNvSpPr/>
          <p:nvPr/>
        </p:nvSpPr>
        <p:spPr bwMode="auto">
          <a:xfrm>
            <a:off x="5494311" y="2833743"/>
            <a:ext cx="187325" cy="196850"/>
          </a:xfrm>
          <a:prstGeom prst="ellipse">
            <a:avLst/>
          </a:prstGeom>
          <a:solidFill>
            <a:srgbClr val="E0FF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4CD5C6A-2AA0-BE47-94DD-AB8CEABBDBF0}"/>
              </a:ext>
            </a:extLst>
          </p:cNvPr>
          <p:cNvSpPr/>
          <p:nvPr/>
        </p:nvSpPr>
        <p:spPr bwMode="auto">
          <a:xfrm>
            <a:off x="5068860" y="2868668"/>
            <a:ext cx="187325" cy="196850"/>
          </a:xfrm>
          <a:prstGeom prst="ellipse">
            <a:avLst/>
          </a:prstGeom>
          <a:solidFill>
            <a:srgbClr val="E0FF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01A0420-F170-5445-96E2-28AEB2DA2B05}"/>
              </a:ext>
            </a:extLst>
          </p:cNvPr>
          <p:cNvSpPr/>
          <p:nvPr/>
        </p:nvSpPr>
        <p:spPr bwMode="auto">
          <a:xfrm>
            <a:off x="5916586" y="2941693"/>
            <a:ext cx="187325" cy="196850"/>
          </a:xfrm>
          <a:prstGeom prst="ellipse">
            <a:avLst/>
          </a:prstGeom>
          <a:solidFill>
            <a:srgbClr val="E0FF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FE0858B-9B3B-DA4F-8C82-39DAEE01F265}"/>
              </a:ext>
            </a:extLst>
          </p:cNvPr>
          <p:cNvSpPr/>
          <p:nvPr/>
        </p:nvSpPr>
        <p:spPr bwMode="auto">
          <a:xfrm>
            <a:off x="4940273" y="2087268"/>
            <a:ext cx="187325" cy="196850"/>
          </a:xfrm>
          <a:prstGeom prst="ellipse">
            <a:avLst/>
          </a:prstGeom>
          <a:solidFill>
            <a:srgbClr val="E0FF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D8F39BE-2489-6145-87B1-64B69737F9C2}"/>
              </a:ext>
            </a:extLst>
          </p:cNvPr>
          <p:cNvSpPr/>
          <p:nvPr/>
        </p:nvSpPr>
        <p:spPr bwMode="auto">
          <a:xfrm>
            <a:off x="4951386" y="2367018"/>
            <a:ext cx="187325" cy="196850"/>
          </a:xfrm>
          <a:prstGeom prst="ellipse">
            <a:avLst/>
          </a:prstGeom>
          <a:solidFill>
            <a:srgbClr val="E0FF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A1D1F54-435F-9D4D-9AFA-C1031A621104}"/>
              </a:ext>
            </a:extLst>
          </p:cNvPr>
          <p:cNvSpPr/>
          <p:nvPr/>
        </p:nvSpPr>
        <p:spPr bwMode="auto">
          <a:xfrm>
            <a:off x="6083274" y="2398768"/>
            <a:ext cx="187325" cy="196850"/>
          </a:xfrm>
          <a:prstGeom prst="ellipse">
            <a:avLst/>
          </a:prstGeom>
          <a:solidFill>
            <a:srgbClr val="E0FF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1EEAD0-D659-E44D-A4B1-5BCFDD9684A7}"/>
              </a:ext>
            </a:extLst>
          </p:cNvPr>
          <p:cNvSpPr/>
          <p:nvPr/>
        </p:nvSpPr>
        <p:spPr bwMode="auto">
          <a:xfrm>
            <a:off x="5899124" y="3335393"/>
            <a:ext cx="187325" cy="196850"/>
          </a:xfrm>
          <a:prstGeom prst="ellipse">
            <a:avLst/>
          </a:prstGeom>
          <a:solidFill>
            <a:srgbClr val="E0FF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F7409C7-166C-A24E-9385-DDDEDDDF6733}"/>
              </a:ext>
            </a:extLst>
          </p:cNvPr>
          <p:cNvSpPr/>
          <p:nvPr/>
        </p:nvSpPr>
        <p:spPr bwMode="auto">
          <a:xfrm>
            <a:off x="5624485" y="3344918"/>
            <a:ext cx="187325" cy="196850"/>
          </a:xfrm>
          <a:prstGeom prst="ellipse">
            <a:avLst/>
          </a:prstGeom>
          <a:solidFill>
            <a:srgbClr val="E0FF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D6CF6C-9E24-124D-A69D-E43BE6E8D1C5}"/>
              </a:ext>
            </a:extLst>
          </p:cNvPr>
          <p:cNvCxnSpPr>
            <a:cxnSpLocks/>
          </p:cNvCxnSpPr>
          <p:nvPr/>
        </p:nvCxnSpPr>
        <p:spPr>
          <a:xfrm flipV="1">
            <a:off x="6481990" y="1863673"/>
            <a:ext cx="555336" cy="478777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6AA503B-D42E-2349-B09E-3CF0EA088D16}"/>
              </a:ext>
            </a:extLst>
          </p:cNvPr>
          <p:cNvCxnSpPr>
            <a:cxnSpLocks/>
          </p:cNvCxnSpPr>
          <p:nvPr/>
        </p:nvCxnSpPr>
        <p:spPr>
          <a:xfrm flipV="1">
            <a:off x="6483297" y="2445341"/>
            <a:ext cx="577595" cy="22500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31FCF0-9C56-9C4B-A47C-40354F138F68}"/>
              </a:ext>
            </a:extLst>
          </p:cNvPr>
          <p:cNvCxnSpPr>
            <a:cxnSpLocks/>
          </p:cNvCxnSpPr>
          <p:nvPr/>
        </p:nvCxnSpPr>
        <p:spPr>
          <a:xfrm>
            <a:off x="6481990" y="2950590"/>
            <a:ext cx="555941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9209019-8D29-3940-9DF9-F714B129EF64}"/>
              </a:ext>
            </a:extLst>
          </p:cNvPr>
          <p:cNvCxnSpPr>
            <a:cxnSpLocks/>
          </p:cNvCxnSpPr>
          <p:nvPr/>
        </p:nvCxnSpPr>
        <p:spPr>
          <a:xfrm>
            <a:off x="6469795" y="3344918"/>
            <a:ext cx="599655" cy="187325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625B8AE-1ECC-DD4C-AD0A-761B24D1E262}"/>
              </a:ext>
            </a:extLst>
          </p:cNvPr>
          <p:cNvGrpSpPr/>
          <p:nvPr/>
        </p:nvGrpSpPr>
        <p:grpSpPr>
          <a:xfrm>
            <a:off x="7171439" y="1526335"/>
            <a:ext cx="644647" cy="435763"/>
            <a:chOff x="5024110" y="1537341"/>
            <a:chExt cx="644647" cy="435763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DBD56E7-F6DB-C343-B607-147B129A555C}"/>
                </a:ext>
              </a:extLst>
            </p:cNvPr>
            <p:cNvSpPr/>
            <p:nvPr/>
          </p:nvSpPr>
          <p:spPr bwMode="auto">
            <a:xfrm>
              <a:off x="5024110" y="1537341"/>
              <a:ext cx="187325" cy="196850"/>
            </a:xfrm>
            <a:prstGeom prst="ellipse">
              <a:avLst/>
            </a:prstGeom>
            <a:solidFill>
              <a:srgbClr val="FF549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237A25-0C4F-C547-9DDF-FB24AD4FFC03}"/>
                </a:ext>
              </a:extLst>
            </p:cNvPr>
            <p:cNvSpPr/>
            <p:nvPr/>
          </p:nvSpPr>
          <p:spPr bwMode="auto">
            <a:xfrm>
              <a:off x="5252771" y="1537341"/>
              <a:ext cx="187325" cy="196850"/>
            </a:xfrm>
            <a:prstGeom prst="ellipse">
              <a:avLst/>
            </a:prstGeom>
            <a:solidFill>
              <a:srgbClr val="FF549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579F79B-35CF-9A45-98C8-6B2FDF6B322C}"/>
                </a:ext>
              </a:extLst>
            </p:cNvPr>
            <p:cNvSpPr/>
            <p:nvPr/>
          </p:nvSpPr>
          <p:spPr bwMode="auto">
            <a:xfrm>
              <a:off x="5481432" y="1537341"/>
              <a:ext cx="187325" cy="196850"/>
            </a:xfrm>
            <a:prstGeom prst="ellipse">
              <a:avLst/>
            </a:prstGeom>
            <a:solidFill>
              <a:srgbClr val="FF549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CAD3CA0-4C6B-504B-9A0E-BAD3150ABB49}"/>
                </a:ext>
              </a:extLst>
            </p:cNvPr>
            <p:cNvSpPr/>
            <p:nvPr/>
          </p:nvSpPr>
          <p:spPr bwMode="auto">
            <a:xfrm>
              <a:off x="5024110" y="1776254"/>
              <a:ext cx="187325" cy="196850"/>
            </a:xfrm>
            <a:prstGeom prst="ellipse">
              <a:avLst/>
            </a:prstGeom>
            <a:solidFill>
              <a:srgbClr val="79D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5345878-CE13-7649-88C9-FE5666756C57}"/>
                </a:ext>
              </a:extLst>
            </p:cNvPr>
            <p:cNvSpPr/>
            <p:nvPr/>
          </p:nvSpPr>
          <p:spPr bwMode="auto">
            <a:xfrm>
              <a:off x="5481432" y="1776254"/>
              <a:ext cx="187325" cy="196850"/>
            </a:xfrm>
            <a:prstGeom prst="ellipse">
              <a:avLst/>
            </a:prstGeom>
            <a:solidFill>
              <a:srgbClr val="E0FF8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52E3439-DE61-D44C-856F-993BF1E9BBD3}"/>
                </a:ext>
              </a:extLst>
            </p:cNvPr>
            <p:cNvSpPr/>
            <p:nvPr/>
          </p:nvSpPr>
          <p:spPr bwMode="auto">
            <a:xfrm>
              <a:off x="5252771" y="1776254"/>
              <a:ext cx="187325" cy="196850"/>
            </a:xfrm>
            <a:prstGeom prst="ellipse">
              <a:avLst/>
            </a:prstGeom>
            <a:solidFill>
              <a:srgbClr val="E0FF8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91EF336-2830-214C-8E7A-06B160397CCC}"/>
              </a:ext>
            </a:extLst>
          </p:cNvPr>
          <p:cNvSpPr txBox="1"/>
          <p:nvPr/>
        </p:nvSpPr>
        <p:spPr>
          <a:xfrm>
            <a:off x="5962439" y="1438639"/>
            <a:ext cx="10169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Draw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D425A35-15B9-8640-BD13-FCD27B2A24CA}"/>
              </a:ext>
            </a:extLst>
          </p:cNvPr>
          <p:cNvSpPr txBox="1"/>
          <p:nvPr/>
        </p:nvSpPr>
        <p:spPr>
          <a:xfrm>
            <a:off x="7869367" y="1549841"/>
            <a:ext cx="68146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KO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AE8FB6-306A-1541-916A-8E0DC1BBBEF3}"/>
              </a:ext>
            </a:extLst>
          </p:cNvPr>
          <p:cNvSpPr txBox="1"/>
          <p:nvPr/>
        </p:nvSpPr>
        <p:spPr>
          <a:xfrm>
            <a:off x="7869367" y="2107032"/>
            <a:ext cx="68146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KO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739392-F8CD-6540-9676-D3368DBF1E25}"/>
              </a:ext>
            </a:extLst>
          </p:cNvPr>
          <p:cNvSpPr txBox="1"/>
          <p:nvPr/>
        </p:nvSpPr>
        <p:spPr>
          <a:xfrm>
            <a:off x="7869367" y="2693293"/>
            <a:ext cx="68146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KO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2553D40-DED1-1748-A0F9-15F1DF895978}"/>
              </a:ext>
            </a:extLst>
          </p:cNvPr>
          <p:cNvSpPr txBox="1"/>
          <p:nvPr/>
        </p:nvSpPr>
        <p:spPr>
          <a:xfrm>
            <a:off x="7869367" y="3314096"/>
            <a:ext cx="68146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 KO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CA7E038-2B7B-EC4D-A35D-6930456E95DF}"/>
              </a:ext>
            </a:extLst>
          </p:cNvPr>
          <p:cNvSpPr txBox="1"/>
          <p:nvPr/>
        </p:nvSpPr>
        <p:spPr>
          <a:xfrm>
            <a:off x="2592919" y="6559466"/>
            <a:ext cx="152409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No. KO in litter of 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087DE5-A246-8349-897D-816F52087AC8}"/>
              </a:ext>
            </a:extLst>
          </p:cNvPr>
          <p:cNvSpPr txBox="1"/>
          <p:nvPr/>
        </p:nvSpPr>
        <p:spPr>
          <a:xfrm rot="16200000">
            <a:off x="601190" y="5468820"/>
            <a:ext cx="8432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Probability 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325F46F-7A13-B94C-A5DA-B31A67BBE0D8}"/>
              </a:ext>
            </a:extLst>
          </p:cNvPr>
          <p:cNvGrpSpPr/>
          <p:nvPr/>
        </p:nvGrpSpPr>
        <p:grpSpPr>
          <a:xfrm>
            <a:off x="7171439" y="2111363"/>
            <a:ext cx="644647" cy="435763"/>
            <a:chOff x="1666894" y="5444322"/>
            <a:chExt cx="644647" cy="43576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22944A2-F0FA-434A-BAAE-2D91327424D2}"/>
                </a:ext>
              </a:extLst>
            </p:cNvPr>
            <p:cNvSpPr/>
            <p:nvPr/>
          </p:nvSpPr>
          <p:spPr bwMode="auto">
            <a:xfrm>
              <a:off x="1666894" y="5444322"/>
              <a:ext cx="187325" cy="196850"/>
            </a:xfrm>
            <a:prstGeom prst="ellipse">
              <a:avLst/>
            </a:prstGeom>
            <a:solidFill>
              <a:srgbClr val="79D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0334FB6-C8DA-DD4A-9AF2-41DF746ED899}"/>
                </a:ext>
              </a:extLst>
            </p:cNvPr>
            <p:cNvSpPr/>
            <p:nvPr/>
          </p:nvSpPr>
          <p:spPr bwMode="auto">
            <a:xfrm>
              <a:off x="1895555" y="5444322"/>
              <a:ext cx="187325" cy="196850"/>
            </a:xfrm>
            <a:prstGeom prst="ellipse">
              <a:avLst/>
            </a:prstGeom>
            <a:solidFill>
              <a:srgbClr val="79D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6FC2727-092C-D04E-9A18-5AE8FCFC4F09}"/>
                </a:ext>
              </a:extLst>
            </p:cNvPr>
            <p:cNvSpPr/>
            <p:nvPr/>
          </p:nvSpPr>
          <p:spPr bwMode="auto">
            <a:xfrm>
              <a:off x="2124216" y="5444322"/>
              <a:ext cx="187325" cy="196850"/>
            </a:xfrm>
            <a:prstGeom prst="ellipse">
              <a:avLst/>
            </a:prstGeom>
            <a:solidFill>
              <a:srgbClr val="FF549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0ABC67A-CF24-0841-88D6-D1CB70512224}"/>
                </a:ext>
              </a:extLst>
            </p:cNvPr>
            <p:cNvSpPr/>
            <p:nvPr/>
          </p:nvSpPr>
          <p:spPr bwMode="auto">
            <a:xfrm>
              <a:off x="1666894" y="5683235"/>
              <a:ext cx="187325" cy="196850"/>
            </a:xfrm>
            <a:prstGeom prst="ellipse">
              <a:avLst/>
            </a:prstGeom>
            <a:solidFill>
              <a:srgbClr val="E0FF8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629B504-C724-634A-A753-1BF47AA52A98}"/>
                </a:ext>
              </a:extLst>
            </p:cNvPr>
            <p:cNvSpPr/>
            <p:nvPr/>
          </p:nvSpPr>
          <p:spPr bwMode="auto">
            <a:xfrm>
              <a:off x="2124216" y="5683235"/>
              <a:ext cx="187325" cy="196850"/>
            </a:xfrm>
            <a:prstGeom prst="ellipse">
              <a:avLst/>
            </a:prstGeom>
            <a:solidFill>
              <a:srgbClr val="E0FF8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F0A9305-2A27-0C48-8304-9045FB8D5210}"/>
                </a:ext>
              </a:extLst>
            </p:cNvPr>
            <p:cNvSpPr/>
            <p:nvPr/>
          </p:nvSpPr>
          <p:spPr bwMode="auto">
            <a:xfrm>
              <a:off x="1895555" y="5683235"/>
              <a:ext cx="187325" cy="196850"/>
            </a:xfrm>
            <a:prstGeom prst="ellipse">
              <a:avLst/>
            </a:prstGeom>
            <a:solidFill>
              <a:srgbClr val="E0FF8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744A96A-E0C4-7F4C-B2AC-18AE56D24190}"/>
              </a:ext>
            </a:extLst>
          </p:cNvPr>
          <p:cNvGrpSpPr/>
          <p:nvPr/>
        </p:nvGrpSpPr>
        <p:grpSpPr>
          <a:xfrm>
            <a:off x="7171439" y="2696391"/>
            <a:ext cx="644647" cy="435763"/>
            <a:chOff x="3419608" y="5641172"/>
            <a:chExt cx="644647" cy="435763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B3EEB53-9793-FB4F-A603-577046DA4CD3}"/>
                </a:ext>
              </a:extLst>
            </p:cNvPr>
            <p:cNvSpPr/>
            <p:nvPr/>
          </p:nvSpPr>
          <p:spPr bwMode="auto">
            <a:xfrm>
              <a:off x="3419608" y="5641172"/>
              <a:ext cx="187325" cy="196850"/>
            </a:xfrm>
            <a:prstGeom prst="ellipse">
              <a:avLst/>
            </a:prstGeom>
            <a:solidFill>
              <a:srgbClr val="79D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3CD8AA1-857C-B04A-9996-B8AE0448E4CD}"/>
                </a:ext>
              </a:extLst>
            </p:cNvPr>
            <p:cNvSpPr/>
            <p:nvPr/>
          </p:nvSpPr>
          <p:spPr bwMode="auto">
            <a:xfrm>
              <a:off x="3648269" y="5641172"/>
              <a:ext cx="187325" cy="196850"/>
            </a:xfrm>
            <a:prstGeom prst="ellipse">
              <a:avLst/>
            </a:prstGeom>
            <a:solidFill>
              <a:srgbClr val="79D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A80C003-C05C-B24A-84C1-C2F8F14C86F7}"/>
                </a:ext>
              </a:extLst>
            </p:cNvPr>
            <p:cNvSpPr/>
            <p:nvPr/>
          </p:nvSpPr>
          <p:spPr bwMode="auto">
            <a:xfrm>
              <a:off x="3876930" y="5641172"/>
              <a:ext cx="187325" cy="196850"/>
            </a:xfrm>
            <a:prstGeom prst="ellipse">
              <a:avLst/>
            </a:prstGeom>
            <a:solidFill>
              <a:srgbClr val="79D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341BA69-3AFB-B540-B55B-4BB320A60A2D}"/>
                </a:ext>
              </a:extLst>
            </p:cNvPr>
            <p:cNvSpPr/>
            <p:nvPr/>
          </p:nvSpPr>
          <p:spPr bwMode="auto">
            <a:xfrm>
              <a:off x="3419608" y="5880085"/>
              <a:ext cx="187325" cy="196850"/>
            </a:xfrm>
            <a:prstGeom prst="ellipse">
              <a:avLst/>
            </a:prstGeom>
            <a:solidFill>
              <a:srgbClr val="E0FF8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6E0D5F1-D5A0-2247-BB95-10EAB387AF2F}"/>
                </a:ext>
              </a:extLst>
            </p:cNvPr>
            <p:cNvSpPr/>
            <p:nvPr/>
          </p:nvSpPr>
          <p:spPr bwMode="auto">
            <a:xfrm>
              <a:off x="3876930" y="5880085"/>
              <a:ext cx="187325" cy="196850"/>
            </a:xfrm>
            <a:prstGeom prst="ellipse">
              <a:avLst/>
            </a:prstGeom>
            <a:solidFill>
              <a:srgbClr val="E0FF8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6A22937-461D-2F44-A27A-57709F0574CC}"/>
                </a:ext>
              </a:extLst>
            </p:cNvPr>
            <p:cNvSpPr/>
            <p:nvPr/>
          </p:nvSpPr>
          <p:spPr bwMode="auto">
            <a:xfrm>
              <a:off x="3648269" y="5880085"/>
              <a:ext cx="187325" cy="196850"/>
            </a:xfrm>
            <a:prstGeom prst="ellipse">
              <a:avLst/>
            </a:prstGeom>
            <a:solidFill>
              <a:srgbClr val="E0FF8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B8872B3-2D1B-FE42-A563-D255DC526862}"/>
              </a:ext>
            </a:extLst>
          </p:cNvPr>
          <p:cNvGrpSpPr/>
          <p:nvPr/>
        </p:nvGrpSpPr>
        <p:grpSpPr>
          <a:xfrm>
            <a:off x="7171439" y="3281418"/>
            <a:ext cx="644647" cy="435763"/>
            <a:chOff x="2049957" y="6724666"/>
            <a:chExt cx="644647" cy="435763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04CB99E-B209-1048-B905-E8A31C126051}"/>
                </a:ext>
              </a:extLst>
            </p:cNvPr>
            <p:cNvSpPr/>
            <p:nvPr/>
          </p:nvSpPr>
          <p:spPr bwMode="auto">
            <a:xfrm>
              <a:off x="2049957" y="6724666"/>
              <a:ext cx="187325" cy="196850"/>
            </a:xfrm>
            <a:prstGeom prst="ellipse">
              <a:avLst/>
            </a:prstGeom>
            <a:solidFill>
              <a:srgbClr val="FF549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FB42DB7-AFE4-8A49-83AE-916860BFE576}"/>
                </a:ext>
              </a:extLst>
            </p:cNvPr>
            <p:cNvSpPr/>
            <p:nvPr/>
          </p:nvSpPr>
          <p:spPr bwMode="auto">
            <a:xfrm>
              <a:off x="2278618" y="6724666"/>
              <a:ext cx="187325" cy="196850"/>
            </a:xfrm>
            <a:prstGeom prst="ellipse">
              <a:avLst/>
            </a:prstGeom>
            <a:solidFill>
              <a:srgbClr val="FF549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359DDCF-0BD3-8A44-8599-9E2DB8BC7850}"/>
                </a:ext>
              </a:extLst>
            </p:cNvPr>
            <p:cNvSpPr/>
            <p:nvPr/>
          </p:nvSpPr>
          <p:spPr bwMode="auto">
            <a:xfrm>
              <a:off x="2507279" y="6724666"/>
              <a:ext cx="187325" cy="196850"/>
            </a:xfrm>
            <a:prstGeom prst="ellipse">
              <a:avLst/>
            </a:prstGeom>
            <a:solidFill>
              <a:srgbClr val="FF549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72ABC45-282B-E04C-B9AE-30CCBBFF883E}"/>
                </a:ext>
              </a:extLst>
            </p:cNvPr>
            <p:cNvSpPr/>
            <p:nvPr/>
          </p:nvSpPr>
          <p:spPr bwMode="auto">
            <a:xfrm>
              <a:off x="2049957" y="6963579"/>
              <a:ext cx="187325" cy="196850"/>
            </a:xfrm>
            <a:prstGeom prst="ellipse">
              <a:avLst/>
            </a:prstGeom>
            <a:solidFill>
              <a:srgbClr val="79D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6155340-6D8F-B740-B281-D89E7ED1776D}"/>
                </a:ext>
              </a:extLst>
            </p:cNvPr>
            <p:cNvSpPr/>
            <p:nvPr/>
          </p:nvSpPr>
          <p:spPr bwMode="auto">
            <a:xfrm>
              <a:off x="2507279" y="6963579"/>
              <a:ext cx="187325" cy="196850"/>
            </a:xfrm>
            <a:prstGeom prst="ellipse">
              <a:avLst/>
            </a:prstGeom>
            <a:solidFill>
              <a:srgbClr val="E0FF8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0263986-F34B-8543-9A0B-F069B3AADD48}"/>
                </a:ext>
              </a:extLst>
            </p:cNvPr>
            <p:cNvSpPr/>
            <p:nvPr/>
          </p:nvSpPr>
          <p:spPr bwMode="auto">
            <a:xfrm>
              <a:off x="2278618" y="6963579"/>
              <a:ext cx="187325" cy="196850"/>
            </a:xfrm>
            <a:prstGeom prst="ellipse">
              <a:avLst/>
            </a:prstGeom>
            <a:solidFill>
              <a:srgbClr val="E0FF8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E6F19C3D-F6F3-2F4A-97EF-209C2DF33D6F}"/>
              </a:ext>
            </a:extLst>
          </p:cNvPr>
          <p:cNvSpPr txBox="1"/>
          <p:nvPr/>
        </p:nvSpPr>
        <p:spPr>
          <a:xfrm>
            <a:off x="692021" y="11805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0227A1F-9C16-EA40-80FC-3FFA0CE629C2}"/>
              </a:ext>
            </a:extLst>
          </p:cNvPr>
          <p:cNvSpPr txBox="1"/>
          <p:nvPr/>
        </p:nvSpPr>
        <p:spPr>
          <a:xfrm>
            <a:off x="3957064" y="118050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B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4C8ED38-B01D-9348-AE2A-EF18CEA20946}"/>
              </a:ext>
            </a:extLst>
          </p:cNvPr>
          <p:cNvSpPr txBox="1"/>
          <p:nvPr/>
        </p:nvSpPr>
        <p:spPr>
          <a:xfrm>
            <a:off x="645445" y="39286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224ABB2-872E-8242-9796-43A4A7146787}"/>
              </a:ext>
            </a:extLst>
          </p:cNvPr>
          <p:cNvSpPr txBox="1"/>
          <p:nvPr/>
        </p:nvSpPr>
        <p:spPr>
          <a:xfrm>
            <a:off x="5162091" y="39286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2151EC3-1DBC-C14C-A12F-06D7CF2F898B}"/>
              </a:ext>
            </a:extLst>
          </p:cNvPr>
          <p:cNvSpPr txBox="1"/>
          <p:nvPr/>
        </p:nvSpPr>
        <p:spPr>
          <a:xfrm>
            <a:off x="5174288" y="707939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4156195-E22D-D348-9B3A-D837560F20BB}"/>
              </a:ext>
            </a:extLst>
          </p:cNvPr>
          <p:cNvSpPr txBox="1"/>
          <p:nvPr/>
        </p:nvSpPr>
        <p:spPr>
          <a:xfrm>
            <a:off x="682836" y="1082718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Fig. 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1FD8AF2-F86E-C749-BA9A-36717A9C568B}"/>
              </a:ext>
            </a:extLst>
          </p:cNvPr>
          <p:cNvSpPr txBox="1"/>
          <p:nvPr/>
        </p:nvSpPr>
        <p:spPr>
          <a:xfrm>
            <a:off x="6662144" y="6616623"/>
            <a:ext cx="152409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No. KO in litter of 6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63EA151-F86C-3B42-8FCF-5E94F362A20B}"/>
              </a:ext>
            </a:extLst>
          </p:cNvPr>
          <p:cNvSpPr txBox="1"/>
          <p:nvPr/>
        </p:nvSpPr>
        <p:spPr>
          <a:xfrm rot="16200000">
            <a:off x="5015405" y="5357372"/>
            <a:ext cx="8432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Probability 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BDE09B2-1500-E34A-913C-6FF5103EF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718" y="4406576"/>
            <a:ext cx="3721291" cy="231750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DBA2007-A288-F348-8E7E-4ADCB5B20BCF}"/>
              </a:ext>
            </a:extLst>
          </p:cNvPr>
          <p:cNvSpPr txBox="1"/>
          <p:nvPr/>
        </p:nvSpPr>
        <p:spPr>
          <a:xfrm>
            <a:off x="1595112" y="4096372"/>
            <a:ext cx="2782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b="1" dirty="0"/>
              <a:t>0.5 genotype probability </a:t>
            </a:r>
            <a:r>
              <a:rPr lang="en-DE" sz="1400" b="1" dirty="0">
                <a:solidFill>
                  <a:srgbClr val="FF0000"/>
                </a:solidFill>
              </a:rPr>
              <a:t>(RPBLEM)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1D3B846-F0E2-F141-98A4-6BFDD2447275}"/>
              </a:ext>
            </a:extLst>
          </p:cNvPr>
          <p:cNvSpPr txBox="1"/>
          <p:nvPr/>
        </p:nvSpPr>
        <p:spPr>
          <a:xfrm>
            <a:off x="6184937" y="4127001"/>
            <a:ext cx="2102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b="1" dirty="0"/>
              <a:t>0.25 genotype probability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886EB5-BB51-0D46-BAA0-E5B3B6E29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373" y="7114931"/>
            <a:ext cx="4106293" cy="3676717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D18D59B5-B88A-6841-846A-CF316A5A8974}"/>
              </a:ext>
            </a:extLst>
          </p:cNvPr>
          <p:cNvSpPr txBox="1"/>
          <p:nvPr/>
        </p:nvSpPr>
        <p:spPr>
          <a:xfrm>
            <a:off x="643995" y="707939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0975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AD62524-C4E2-2641-92A2-E20547C7A87A}"/>
              </a:ext>
            </a:extLst>
          </p:cNvPr>
          <p:cNvSpPr txBox="1"/>
          <p:nvPr/>
        </p:nvSpPr>
        <p:spPr>
          <a:xfrm>
            <a:off x="431208" y="836468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Fig. 2</a:t>
            </a:r>
          </a:p>
        </p:txBody>
      </p:sp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F9FF31-B924-CD49-BA11-FC9D23654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81" y="1118273"/>
            <a:ext cx="3646170" cy="3400425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D10F9F-E041-294A-8B47-D8DD699A5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378020"/>
            <a:ext cx="3646170" cy="3400425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C990F0-8E97-2C4B-AEE5-726B51971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481" y="4385835"/>
            <a:ext cx="3646170" cy="3400425"/>
          </a:xfrm>
          <a:prstGeom prst="rect">
            <a:avLst/>
          </a:prstGeom>
        </p:spPr>
      </p:pic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EB7819-8B6D-F847-B7BC-1AAA1C0AD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1118272"/>
            <a:ext cx="364617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1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1BE755-BAFC-8F49-8E99-86F203E1F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35" y="1292904"/>
            <a:ext cx="3026370" cy="2611200"/>
          </a:xfrm>
          <a:prstGeom prst="rect">
            <a:avLst/>
          </a:prstGeom>
        </p:spPr>
      </p:pic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3FD73546-9584-E149-B4F4-06C9A099405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97166" y="1341368"/>
            <a:ext cx="3118299" cy="2690518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4304AB54-D077-5743-BD87-FBEBF1210E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26333" y="1165122"/>
            <a:ext cx="3322566" cy="2866763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8040AA-3B06-E541-BBE0-29374316B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4931" y="4043544"/>
            <a:ext cx="2404068" cy="226520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F5032E-DEE2-D74F-896F-69586A207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7616" y="4043544"/>
            <a:ext cx="2404068" cy="226520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A12094-70C1-DA4C-A3B7-E9E2DE16B2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8299" y="4031885"/>
            <a:ext cx="2404068" cy="226520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2BA8BD-1884-7B4E-B2CE-269E9A29B5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735" y="3990293"/>
            <a:ext cx="2517100" cy="23717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7D5B7A-F228-4C40-9322-021092A7AAE9}"/>
              </a:ext>
            </a:extLst>
          </p:cNvPr>
          <p:cNvSpPr txBox="1"/>
          <p:nvPr/>
        </p:nvSpPr>
        <p:spPr>
          <a:xfrm>
            <a:off x="82201" y="37833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2619B8-81F3-3940-96F8-080A05BA68A9}"/>
              </a:ext>
            </a:extLst>
          </p:cNvPr>
          <p:cNvSpPr txBox="1"/>
          <p:nvPr/>
        </p:nvSpPr>
        <p:spPr>
          <a:xfrm>
            <a:off x="1322127" y="3554784"/>
            <a:ext cx="1376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No. KO in litter of 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765EF5-9E7F-364A-A9FF-4A3E0B36977B}"/>
              </a:ext>
            </a:extLst>
          </p:cNvPr>
          <p:cNvSpPr txBox="1"/>
          <p:nvPr/>
        </p:nvSpPr>
        <p:spPr>
          <a:xfrm rot="16200000">
            <a:off x="-73563" y="2367772"/>
            <a:ext cx="8432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Probability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F03649-9EAC-9E41-B952-0738643DF696}"/>
              </a:ext>
            </a:extLst>
          </p:cNvPr>
          <p:cNvSpPr txBox="1"/>
          <p:nvPr/>
        </p:nvSpPr>
        <p:spPr>
          <a:xfrm>
            <a:off x="4348497" y="3616321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No. KO in 2 litters of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CD8C2C-F2BA-264E-AF90-D4643EB07374}"/>
              </a:ext>
            </a:extLst>
          </p:cNvPr>
          <p:cNvSpPr txBox="1"/>
          <p:nvPr/>
        </p:nvSpPr>
        <p:spPr>
          <a:xfrm>
            <a:off x="7210670" y="3652524"/>
            <a:ext cx="1410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No. KO in3 litters of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37FF9-7883-E44C-8BDB-DB004C1403FD}"/>
              </a:ext>
            </a:extLst>
          </p:cNvPr>
          <p:cNvSpPr txBox="1"/>
          <p:nvPr/>
        </p:nvSpPr>
        <p:spPr>
          <a:xfrm rot="16200000">
            <a:off x="2851587" y="2367773"/>
            <a:ext cx="8432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Probability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608E0C-F90D-984A-B498-B4F5B92C2EBA}"/>
              </a:ext>
            </a:extLst>
          </p:cNvPr>
          <p:cNvSpPr txBox="1"/>
          <p:nvPr/>
        </p:nvSpPr>
        <p:spPr>
          <a:xfrm rot="16200000">
            <a:off x="5885129" y="2367772"/>
            <a:ext cx="8432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Probability </a:t>
            </a:r>
          </a:p>
        </p:txBody>
      </p:sp>
    </p:spTree>
    <p:extLst>
      <p:ext uri="{BB962C8B-B14F-4D97-AF65-F5344CB8AC3E}">
        <p14:creationId xmlns:p14="http://schemas.microsoft.com/office/powerpoint/2010/main" val="265898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36228D-44F6-964E-9B41-6CBA8AF38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" y="4839854"/>
            <a:ext cx="3871595" cy="4293870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D16C5F-D421-7741-908E-61ECB467D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72" y="4839854"/>
            <a:ext cx="3871595" cy="4293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86C482-6B7F-B14D-85AA-7FCE227B960E}"/>
              </a:ext>
            </a:extLst>
          </p:cNvPr>
          <p:cNvSpPr txBox="1"/>
          <p:nvPr/>
        </p:nvSpPr>
        <p:spPr>
          <a:xfrm>
            <a:off x="191680" y="31423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C1EB6C-3619-8E42-96BE-426DDB18B24A}"/>
              </a:ext>
            </a:extLst>
          </p:cNvPr>
          <p:cNvSpPr txBox="1"/>
          <p:nvPr/>
        </p:nvSpPr>
        <p:spPr>
          <a:xfrm>
            <a:off x="3785884" y="3142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B8069-023B-314A-9297-B43014590AC0}"/>
              </a:ext>
            </a:extLst>
          </p:cNvPr>
          <p:cNvSpPr txBox="1"/>
          <p:nvPr/>
        </p:nvSpPr>
        <p:spPr>
          <a:xfrm>
            <a:off x="600424" y="922490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Fig.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85B08-C847-5C49-85B8-32BB672D59E5}"/>
              </a:ext>
            </a:extLst>
          </p:cNvPr>
          <p:cNvSpPr txBox="1"/>
          <p:nvPr/>
        </p:nvSpPr>
        <p:spPr>
          <a:xfrm>
            <a:off x="477782" y="48839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F16-19BA-784C-BB89-036013E4B7FB}"/>
              </a:ext>
            </a:extLst>
          </p:cNvPr>
          <p:cNvSpPr txBox="1"/>
          <p:nvPr/>
        </p:nvSpPr>
        <p:spPr>
          <a:xfrm>
            <a:off x="4823405" y="488395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D</a:t>
            </a:r>
          </a:p>
        </p:txBody>
      </p:sp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FFB145-3EB5-574C-AA6C-488A11284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482" y="267344"/>
            <a:ext cx="2430780" cy="2266950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17EBA9-E3FD-C548-A601-6F4118204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887" y="264693"/>
            <a:ext cx="2430780" cy="2266950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CDE932-502B-7544-9958-4F6DC2783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9482" y="2465659"/>
            <a:ext cx="2430780" cy="226695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D14F2E-B9A3-564C-AD59-4F29FFC044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7887" y="2461126"/>
            <a:ext cx="2430780" cy="226695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BBB713-4B7D-BD46-8E9A-8FD5115068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975" y="150125"/>
            <a:ext cx="3575507" cy="473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79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11303</TotalTime>
  <Words>108</Words>
  <Application>Microsoft Macintosh PowerPoint</Application>
  <PresentationFormat>A3 Paper (297x420 mm)</PresentationFormat>
  <Paragraphs>43</Paragraphs>
  <Slides>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Thorsten Buch</dc:creator>
  <cp:lastModifiedBy>Thorsten Buch</cp:lastModifiedBy>
  <cp:revision>28</cp:revision>
  <dcterms:created xsi:type="dcterms:W3CDTF">2020-02-17T20:48:00Z</dcterms:created>
  <dcterms:modified xsi:type="dcterms:W3CDTF">2020-05-04T13:56:20Z</dcterms:modified>
</cp:coreProperties>
</file>