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8288000" cy="10287000"/>
  <p:notesSz cx="10287000" cy="1828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Inter" panose="020B0604020202020204" charset="0"/>
      <p:regular r:id="rId18"/>
      <p:bold r:id="rId19"/>
    </p:embeddedFont>
    <p:embeddedFont>
      <p:font typeface="Montserrat SemiBold" panose="00000700000000000000" pitchFamily="2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e9gPhP7rf1Kw6cCwnGmAqOv1a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53C0E5-F517-4DE2-9ACB-F28464423354}">
  <a:tblStyle styleId="{E953C0E5-F517-4DE2-9ACB-F2846442335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4E6"/>
          </a:solidFill>
        </a:fill>
      </a:tcStyle>
    </a:wholeTbl>
    <a:band1H>
      <a:tcTxStyle b="off" i="off"/>
      <a:tcStyle>
        <a:tcBdr/>
        <a:fill>
          <a:solidFill>
            <a:srgbClr val="FFE8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8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eb1cad9d5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g29eb1cad9d5_0_66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9eb1cad9d5_0_66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9d0ee9b4de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0" cy="30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g29d0ee9b4de_1_16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g29d0ee9b4de_1_16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b42d0c9c3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" name="Google Shape;40;g2b42d0c9c38_0_7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g2b42d0c9c38_0_7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489bec5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0" cy="30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g2b489bec5c4_0_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2b489bec5c4_0_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d0ee9b4de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g29d0ee9b4de_1_15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29d0ee9b4de_1_15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42d0c9c3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2b42d0c9c38_0_2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2b42d0c9c38_0_2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42d0c9c3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2b42d0c9c38_0_3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2b42d0c9c38_0_3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42d0c9c3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g2b42d0c9c38_0_4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b42d0c9c38_0_4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42d0c9c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0" cy="30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2b42d0c9c38_0_6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b42d0c9c38_0_6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sldNum" idx="12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xknit.com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kingsinterhigh.co.uk/online-british-school/online-school-berli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xcmg.com/en-ap/" TargetMode="External"/><Relationship Id="rId5" Type="http://schemas.openxmlformats.org/officeDocument/2006/relationships/hyperlink" Target="https://www.volvocars-haendler.de/koch/berlin-mitte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www.zirglietas.lv/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anva.com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www.typeform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surveymonkey.com/" TargetMode="External"/><Relationship Id="rId5" Type="http://schemas.openxmlformats.org/officeDocument/2006/relationships/hyperlink" Target="https://www.similarweb.com/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" descr="preencoded.png"/>
          <p:cNvPicPr preferRelativeResize="0"/>
          <p:nvPr/>
        </p:nvPicPr>
        <p:blipFill rotWithShape="1">
          <a:blip r:embed="rId3">
            <a:alphaModFix/>
          </a:blip>
          <a:srcRect b="16957"/>
          <a:stretch/>
        </p:blipFill>
        <p:spPr>
          <a:xfrm rot="5400000">
            <a:off x="-3920163" y="3899463"/>
            <a:ext cx="11753825" cy="39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3617700" y="2650426"/>
            <a:ext cx="13717800" cy="15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lang="en-US" sz="10000" b="1" i="0" u="none" strike="noStrike" cap="none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MARKET RESEARCH</a:t>
            </a:r>
            <a:endParaRPr sz="10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2546" y="1958975"/>
            <a:ext cx="24378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4846652" y="1997075"/>
            <a:ext cx="23537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8525" bIns="0" anchor="ctr" anchorCtr="0">
            <a:noAutofit/>
          </a:bodyPr>
          <a:lstStyle/>
          <a:p>
            <a:pPr marL="0" marR="0" lvl="0" indent="0" algn="ctr" rtl="0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РАБОЧАЯ ТЕТРАДЬ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762453" y="4604400"/>
            <a:ext cx="97752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SemiBold"/>
              <a:buNone/>
            </a:pPr>
            <a:r>
              <a:rPr lang="ru-RU" sz="4700" b="1" dirty="0">
                <a:solidFill>
                  <a:schemeClr val="dk1"/>
                </a:solidFill>
              </a:rPr>
              <a:t>Влада Исаченкова</a:t>
            </a:r>
            <a:b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5831" b="0" i="0" u="none" strike="noStrike" cap="none" dirty="0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4762450" y="6079098"/>
            <a:ext cx="74307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sng" strike="noStrike" cap="none" dirty="0" err="1">
                <a:solidFill>
                  <a:srgbClr val="171717"/>
                </a:solidFill>
                <a:latin typeface="Inter"/>
                <a:ea typeface="Inter"/>
                <a:cs typeface="Inter"/>
                <a:sym typeface="Inter"/>
              </a:rPr>
              <a:t>Проект</a:t>
            </a:r>
            <a:r>
              <a:rPr lang="en-US" sz="2100" b="0" i="0" u="sng" strike="noStrike" cap="none" dirty="0">
                <a:solidFill>
                  <a:srgbClr val="171717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r>
              <a:rPr lang="en-US" sz="2100" b="0" i="0" u="none" strike="noStrike" cap="none" dirty="0">
                <a:solidFill>
                  <a:srgbClr val="171717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-RU" sz="2100" b="1" i="0" u="none" strike="noStrike" cap="none" dirty="0">
                <a:solidFill>
                  <a:srgbClr val="171717"/>
                </a:solidFill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Анализ Конного </a:t>
            </a:r>
            <a:r>
              <a:rPr lang="ru-RU" sz="2100" b="1" dirty="0">
                <a:solidFill>
                  <a:srgbClr val="171717"/>
                </a:solidFill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 магазина </a:t>
            </a:r>
            <a:r>
              <a:rPr lang="en-US" sz="2100" b="1" dirty="0" err="1">
                <a:solidFill>
                  <a:srgbClr val="171717"/>
                </a:solidFill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Ippeas</a:t>
            </a:r>
            <a:r>
              <a:rPr lang="en-US" sz="2100" b="0" i="0" u="none" strike="noStrike" cap="none" dirty="0">
                <a:solidFill>
                  <a:srgbClr val="171717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2100" b="0" i="1" u="none" strike="noStrike" cap="none" dirty="0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" name="Google Shape;20;p1"/>
          <p:cNvGrpSpPr/>
          <p:nvPr/>
        </p:nvGrpSpPr>
        <p:grpSpPr>
          <a:xfrm>
            <a:off x="13381393" y="6694083"/>
            <a:ext cx="4906602" cy="3592929"/>
            <a:chOff x="-7" y="6694533"/>
            <a:chExt cx="4906602" cy="3592929"/>
          </a:xfrm>
        </p:grpSpPr>
        <p:pic>
          <p:nvPicPr>
            <p:cNvPr id="21" name="Google Shape;21;p1" descr="preencoded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1920" y="7150538"/>
              <a:ext cx="4342659" cy="3136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1" descr="preencode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7" y="7947388"/>
              <a:ext cx="4342659" cy="2340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1" descr="preencoded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20075" y="6694533"/>
              <a:ext cx="4186520" cy="35929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1"/>
            <p:cNvSpPr/>
            <p:nvPr/>
          </p:nvSpPr>
          <p:spPr>
            <a:xfrm rot="44789">
              <a:off x="2493824" y="7975822"/>
              <a:ext cx="227994" cy="149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29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9"/>
                <a:buFont typeface="Arial"/>
                <a:buNone/>
              </a:pPr>
              <a:endParaRPr sz="1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 rot="44789">
              <a:off x="2116588" y="8772673"/>
              <a:ext cx="227994" cy="149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29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9"/>
                <a:buFont typeface="Arial"/>
                <a:buNone/>
              </a:pPr>
              <a:endParaRPr sz="1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" name="Google Shape;26;p1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361065" y="4812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08792" y="4604400"/>
            <a:ext cx="913574" cy="9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E915E6-2AA3-467D-8C2C-0B50EC3E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0"/>
            <a:ext cx="10287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3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29eb1cad9d5_0_66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6191" y="5305425"/>
            <a:ext cx="6781810" cy="49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9eb1cad9d5_0_66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9eb1cad9d5_0_665"/>
          <p:cNvSpPr txBox="1">
            <a:spLocks noGrp="1"/>
          </p:cNvSpPr>
          <p:nvPr>
            <p:ph type="sldNum" idx="12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8" name="Google Shape;128;g29eb1cad9d5_0_665"/>
          <p:cNvSpPr/>
          <p:nvPr/>
        </p:nvSpPr>
        <p:spPr>
          <a:xfrm>
            <a:off x="904875" y="4272750"/>
            <a:ext cx="14193900" cy="17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64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Отлично! </a:t>
            </a:r>
            <a:endParaRPr sz="6400" b="1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64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До встречи на занятиях</a:t>
            </a:r>
            <a:endParaRPr sz="6400" b="1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endParaRPr sz="6400" b="1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P.S. При возникновении вопросов – пишите в общий чат Discord </a:t>
            </a:r>
            <a:endParaRPr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(с упоминанием преподавателя или куратора курса)</a:t>
            </a:r>
            <a:endParaRPr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9d0ee9b4de_1_169"/>
          <p:cNvSpPr/>
          <p:nvPr/>
        </p:nvSpPr>
        <p:spPr>
          <a:xfrm>
            <a:off x="936000" y="972000"/>
            <a:ext cx="14255700" cy="1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Подготовительная самостоятельная работа</a:t>
            </a:r>
            <a:endParaRPr sz="6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g29d0ee9b4de_1_169"/>
          <p:cNvSpPr txBox="1"/>
          <p:nvPr/>
        </p:nvSpPr>
        <p:spPr>
          <a:xfrm>
            <a:off x="936000" y="3573450"/>
            <a:ext cx="13308900" cy="6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Inter"/>
                <a:ea typeface="Inter"/>
                <a:cs typeface="Inter"/>
                <a:sym typeface="Inter"/>
              </a:rPr>
              <a:t>Привет! Мы подготовили несколько заданий в формате </a:t>
            </a:r>
            <a:r>
              <a:rPr lang="en-US" sz="1800" b="1">
                <a:latin typeface="Inter"/>
                <a:ea typeface="Inter"/>
                <a:cs typeface="Inter"/>
                <a:sym typeface="Inter"/>
              </a:rPr>
              <a:t>рабочей тетради</a:t>
            </a:r>
            <a:r>
              <a:rPr lang="en-US" sz="1800">
                <a:latin typeface="Inter"/>
                <a:ea typeface="Inter"/>
                <a:cs typeface="Inter"/>
                <a:sym typeface="Inter"/>
              </a:rPr>
              <a:t> для самостоятельного выполнения в качестве “разминки”, которые помогут подготовиться к первому модулю по аналитике. 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Inter"/>
                <a:ea typeface="Inter"/>
                <a:cs typeface="Inter"/>
                <a:sym typeface="Inter"/>
              </a:rPr>
              <a:t>Это задание не будет оцениваться. Скорее, его можно охарактеризовать как “свободное исследование”. Однако поможет настроиться на работу с бизнесом и задачами маркетинга. А также результаты данного задания будут использованы в качестве отправной точки для </a:t>
            </a:r>
            <a:r>
              <a:rPr lang="en-US" sz="1800" u="sng">
                <a:latin typeface="Inter"/>
                <a:ea typeface="Inter"/>
                <a:cs typeface="Inter"/>
                <a:sym typeface="Inter"/>
              </a:rPr>
              <a:t>планирования маркетинговых исследований на их основе</a:t>
            </a:r>
            <a:r>
              <a:rPr lang="en-US" sz="1800">
                <a:latin typeface="Inter"/>
                <a:ea typeface="Inter"/>
                <a:cs typeface="Inter"/>
                <a:sym typeface="Inter"/>
              </a:rPr>
              <a:t>. Результаты задания будут разобраны на первых двух занятиях модуля.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C100"/>
                </a:solidFill>
                <a:latin typeface="Inter"/>
                <a:ea typeface="Inter"/>
                <a:cs typeface="Inter"/>
                <a:sym typeface="Inter"/>
              </a:rPr>
              <a:t>Чтобы начать писать в этом документе – </a:t>
            </a:r>
            <a:r>
              <a:rPr lang="en-US" sz="1800" b="1">
                <a:solidFill>
                  <a:srgbClr val="FFC100"/>
                </a:solidFill>
                <a:latin typeface="Inter"/>
                <a:ea typeface="Inter"/>
                <a:cs typeface="Inter"/>
                <a:sym typeface="Inter"/>
              </a:rPr>
              <a:t>скопируйте эту презентацию</a:t>
            </a:r>
            <a:r>
              <a:rPr lang="en-US" sz="1800">
                <a:solidFill>
                  <a:srgbClr val="FFC100"/>
                </a:solidFill>
                <a:latin typeface="Inter"/>
                <a:ea typeface="Inter"/>
                <a:cs typeface="Inter"/>
                <a:sym typeface="Inter"/>
              </a:rPr>
              <a:t>. Для этого выберите в верхнем меню раздел “Файл” → “Сделать копию”</a:t>
            </a:r>
            <a:endParaRPr sz="1800">
              <a:solidFill>
                <a:srgbClr val="FFC1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Inter"/>
                <a:ea typeface="Inter"/>
                <a:cs typeface="Inter"/>
                <a:sym typeface="Inter"/>
              </a:rPr>
              <a:t>Если у вас возникнут какие-либо вопросы или затруднения – будьте спокойны, мы обязательно разберем их на старте.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Inter"/>
                <a:ea typeface="Inter"/>
                <a:cs typeface="Inter"/>
                <a:sym typeface="Inter"/>
              </a:rPr>
              <a:t>Удачи! И до встречи на занятиях ;)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5" name="Google Shape;35;g29d0ee9b4de_1_16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g29d0ee9b4de_1_169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06191" y="5305425"/>
            <a:ext cx="6781810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29d0ee9b4de_1_169"/>
          <p:cNvSpPr txBox="1">
            <a:spLocks noGrp="1"/>
          </p:cNvSpPr>
          <p:nvPr>
            <p:ph type="sldNum" idx="12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g2b42d0c9c38_0_7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2175" y="0"/>
            <a:ext cx="10300530" cy="302371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2b42d0c9c38_0_78"/>
          <p:cNvSpPr/>
          <p:nvPr/>
        </p:nvSpPr>
        <p:spPr>
          <a:xfrm>
            <a:off x="904875" y="291725"/>
            <a:ext cx="13153800" cy="17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64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Запишите незнакомые термины</a:t>
            </a:r>
            <a:endParaRPr sz="6400" b="1" i="0" u="none" strike="noStrike" cap="non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5" name="Google Shape;45;g2b42d0c9c38_0_7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1065" y="6758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2b42d0c9c38_0_78"/>
          <p:cNvSpPr txBox="1">
            <a:spLocks noGrp="1"/>
          </p:cNvSpPr>
          <p:nvPr>
            <p:ph type="sldNum" idx="12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7" name="Google Shape;47;g2b42d0c9c38_0_78"/>
          <p:cNvSpPr/>
          <p:nvPr/>
        </p:nvSpPr>
        <p:spPr>
          <a:xfrm>
            <a:off x="904875" y="3937975"/>
            <a:ext cx="16732800" cy="57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2000" b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Перечень</a:t>
            </a:r>
            <a:r>
              <a:rPr lang="en-US" sz="2000" b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b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новых</a:t>
            </a:r>
            <a:r>
              <a:rPr lang="en-US" sz="2000" b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b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терминов</a:t>
            </a:r>
            <a:r>
              <a:rPr lang="en-US" sz="2000" b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и </a:t>
            </a:r>
            <a:r>
              <a:rPr lang="en-US" sz="2000" b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незнакомых</a:t>
            </a:r>
            <a:r>
              <a:rPr lang="en-US" sz="2000" b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b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понятий</a:t>
            </a:r>
            <a:r>
              <a:rPr lang="en-US" sz="2000" b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; </a:t>
            </a:r>
            <a:r>
              <a:rPr lang="en-US" sz="2000" b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возникшие</a:t>
            </a:r>
            <a:r>
              <a:rPr lang="en-US" sz="2000" b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b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вопросы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sz="2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5560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000"/>
              <a:buFont typeface="Inter"/>
              <a:buChar char="●"/>
            </a:pPr>
            <a:r>
              <a:rPr lang="ru-RU" sz="2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</a:t>
            </a:r>
            <a:r>
              <a:rPr lang="ru-RU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</a:t>
            </a:r>
            <a:r>
              <a:rPr lang="ru-RU" sz="2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иционирование </a:t>
            </a:r>
            <a:r>
              <a:rPr lang="ru-RU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 виды позиционирования</a:t>
            </a:r>
            <a:endParaRPr lang="en-US" sz="2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5560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000"/>
              <a:buFont typeface="Inter"/>
              <a:buChar char="●"/>
            </a:pP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…</a:t>
            </a:r>
            <a:endParaRPr sz="2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5560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000"/>
              <a:buFont typeface="Inter"/>
              <a:buChar char="●"/>
            </a:pP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…</a:t>
            </a:r>
            <a:endParaRPr sz="2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5560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000"/>
              <a:buFont typeface="Inter"/>
              <a:buChar char="●"/>
            </a:pP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…</a:t>
            </a:r>
            <a:endParaRPr sz="2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5560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000"/>
              <a:buFont typeface="Inter"/>
              <a:buChar char="●"/>
            </a:pP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…</a:t>
            </a:r>
            <a:endParaRPr sz="2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5560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000"/>
              <a:buFont typeface="Inter"/>
              <a:buChar char="●"/>
            </a:pP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…</a:t>
            </a:r>
            <a:endParaRPr sz="2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5560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000"/>
              <a:buFont typeface="Inter"/>
              <a:buChar char="●"/>
            </a:pP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…</a:t>
            </a:r>
            <a:endParaRPr sz="2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*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Все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выписанные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пункты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мы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разберем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первых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занятиях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модуля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аналитике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и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рыночным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исследованиям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2000" i="1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" name="Google Shape;48;g2b42d0c9c38_0_78"/>
          <p:cNvSpPr/>
          <p:nvPr/>
        </p:nvSpPr>
        <p:spPr>
          <a:xfrm>
            <a:off x="904875" y="2033125"/>
            <a:ext cx="141939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Пожалуйста, используйте этот слайд в качестве листа для своих записей. Выпишите новые/незнакомые для вас термины, понятия или вопросы, с которыми вы столкнулись в ходе выполнения задания и обзора сервисов.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g2b42d0c9c38_0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58567" y="705700"/>
            <a:ext cx="913574" cy="9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2b489bec5c4_0_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2175" y="0"/>
            <a:ext cx="10300530" cy="302371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2b489bec5c4_0_0"/>
          <p:cNvSpPr/>
          <p:nvPr/>
        </p:nvSpPr>
        <p:spPr>
          <a:xfrm>
            <a:off x="904875" y="291725"/>
            <a:ext cx="14193900" cy="17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64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Примеры проектов для кейсов</a:t>
            </a:r>
            <a:endParaRPr sz="6400" b="1" i="0" u="none" strike="noStrike" cap="non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7" name="Google Shape;57;g2b489bec5c4_0_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1065" y="6758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2b489bec5c4_0_0"/>
          <p:cNvSpPr txBox="1">
            <a:spLocks noGrp="1"/>
          </p:cNvSpPr>
          <p:nvPr>
            <p:ph type="sldNum" idx="12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9" name="Google Shape;59;g2b489bec5c4_0_0"/>
          <p:cNvSpPr/>
          <p:nvPr/>
        </p:nvSpPr>
        <p:spPr>
          <a:xfrm>
            <a:off x="904875" y="3937975"/>
            <a:ext cx="16732800" cy="6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Каждый из проектов относится к одной из распространенных ниш:</a:t>
            </a:r>
            <a:endParaRPr sz="2800" b="1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Список проектов:</a:t>
            </a:r>
            <a:endParaRPr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B2C - Автосалон VOLVO - </a:t>
            </a:r>
            <a:r>
              <a:rPr lang="en-US" sz="2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https://www.volvocars-haendler.de/koch/berlin-mitte</a:t>
            </a:r>
            <a:endParaRPr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B2B - Продажа строительной техники - </a:t>
            </a:r>
            <a:r>
              <a:rPr lang="en-US" sz="2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6"/>
              </a:rPr>
              <a:t>https://www.xcmg.com/en-ap/</a:t>
            </a:r>
            <a:endParaRPr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Ed Tech - онлайн школа Английского языка - </a:t>
            </a:r>
            <a:r>
              <a:rPr lang="en-US" sz="2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7"/>
              </a:rPr>
              <a:t>https://kingsinterhigh.co.uk/online-british-school/online-school-berlin/</a:t>
            </a:r>
            <a:endParaRPr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E - com - Магазин ретро одежды - </a:t>
            </a:r>
            <a:r>
              <a:rPr lang="en-US" sz="2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8"/>
              </a:rPr>
              <a:t>https://www.oxknit.com/</a:t>
            </a:r>
            <a:endParaRPr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Или свой проект на любую тему</a:t>
            </a:r>
            <a:endParaRPr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g2b489bec5c4_0_0"/>
          <p:cNvSpPr/>
          <p:nvPr/>
        </p:nvSpPr>
        <p:spPr>
          <a:xfrm>
            <a:off x="904875" y="2033125"/>
            <a:ext cx="141939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Описание проектов для реализации практических задач и последующим оформлением в кейсы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29d0ee9b4de_1_15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2175" y="0"/>
            <a:ext cx="10300530" cy="302371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29d0ee9b4de_1_157"/>
          <p:cNvSpPr/>
          <p:nvPr/>
        </p:nvSpPr>
        <p:spPr>
          <a:xfrm>
            <a:off x="904875" y="2424175"/>
            <a:ext cx="167328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 b="0" i="0" u="none" strike="noStrike" cap="non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Выберите кейс (</a:t>
            </a:r>
            <a:r>
              <a:rPr lang="en-US" sz="24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интересующую вас </a:t>
            </a:r>
            <a:r>
              <a:rPr lang="en-US" sz="2400" b="0" i="0" u="none" strike="noStrike" cap="non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компанию, желательно в Европе</a:t>
            </a:r>
            <a:r>
              <a:rPr lang="en-US" sz="24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или </a:t>
            </a:r>
            <a:r>
              <a:rPr lang="en-US" sz="2400" b="0" i="0" u="none" strike="noStrike" cap="non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</a:t>
            </a:r>
            <a:r>
              <a:rPr lang="en-US" sz="24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ША</a:t>
            </a:r>
            <a:r>
              <a:rPr lang="en-US" sz="2400" b="0" i="0" u="none" strike="noStrike" cap="non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), на примере которого вы будете проводить исследование рынка и составьте описание в формате “брифа” для самих себя. Пункты типа “Описание целевой аудитории”, “Позиционирование”, “УТП” </a:t>
            </a:r>
            <a:r>
              <a:rPr lang="en-US" sz="24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дальнейшем будут основываться на исследованиях. Но пока их можно предположить исходя из общего видения. Опишите на этом слайде в 1-2 предложениях кратко. А на следующих – более подробно.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29d0ee9b4de_1_157"/>
          <p:cNvSpPr/>
          <p:nvPr/>
        </p:nvSpPr>
        <p:spPr>
          <a:xfrm>
            <a:off x="904875" y="291725"/>
            <a:ext cx="14193900" cy="17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6400" b="1" i="0" u="none" strike="noStrike" cap="non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Описание компании, </a:t>
            </a:r>
            <a:endParaRPr sz="6400" b="1" i="0" u="none" strike="noStrike" cap="non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6400" b="1" i="0" u="none" strike="noStrike" cap="non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продуктов, услуг (бриф)</a:t>
            </a:r>
            <a:endParaRPr sz="6400" b="1" i="0" u="none" strike="noStrike" cap="non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g29d0ee9b4de_1_15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1065" y="6758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29d0ee9b4de_1_157"/>
          <p:cNvSpPr txBox="1">
            <a:spLocks noGrp="1"/>
          </p:cNvSpPr>
          <p:nvPr>
            <p:ph type="sldNum" idx="12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71" name="Google Shape;71;g29d0ee9b4de_1_157"/>
          <p:cNvGraphicFramePr/>
          <p:nvPr>
            <p:extLst>
              <p:ext uri="{D42A27DB-BD31-4B8C-83A1-F6EECF244321}">
                <p14:modId xmlns:p14="http://schemas.microsoft.com/office/powerpoint/2010/main" val="2902445546"/>
              </p:ext>
            </p:extLst>
          </p:nvPr>
        </p:nvGraphicFramePr>
        <p:xfrm>
          <a:off x="904870" y="4731061"/>
          <a:ext cx="16732800" cy="4089010"/>
        </p:xfrm>
        <a:graphic>
          <a:graphicData uri="http://schemas.openxmlformats.org/drawingml/2006/table">
            <a:tbl>
              <a:tblPr firstRow="1" bandRow="1">
                <a:noFill/>
                <a:tableStyleId>{E953C0E5-F517-4DE2-9ACB-F28464423354}</a:tableStyleId>
              </a:tblPr>
              <a:tblGrid>
                <a:gridCol w="519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Inter"/>
                          <a:ea typeface="Inter"/>
                          <a:cs typeface="Inter"/>
                          <a:sym typeface="Inter"/>
                        </a:rPr>
                        <a:t>Вопросы  брифа</a:t>
                      </a:r>
                      <a:endParaRPr sz="2000" u="none" strike="noStrike" cap="non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Inter"/>
                          <a:ea typeface="Inter"/>
                          <a:cs typeface="Inter"/>
                          <a:sym typeface="Inter"/>
                        </a:rPr>
                        <a:t>Ответ</a:t>
                      </a:r>
                      <a:endParaRPr sz="2000" u="none" strike="noStrike" cap="non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Название продукта, сайт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Конно-спортивные вещи,     </a:t>
                      </a: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https://ippeas.com/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Категория услуг/продукта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i="1" u="none" strike="noStrike" cap="none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Что это такое, для чего нужно?</a:t>
                      </a:r>
                      <a:endParaRPr sz="2000" i="1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Одежда для всадников, конная амуниция и другие принадлежности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Целевая аудитория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i="1" u="none" strike="noStrike" cap="none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Кому это нужно?</a:t>
                      </a:r>
                      <a:endParaRPr sz="2000" i="1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Всадники, тренера лошадей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Основные конкуренты</a:t>
                      </a:r>
                      <a:endParaRPr sz="2000" b="1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i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Перечислите названия</a:t>
                      </a:r>
                      <a:endParaRPr sz="2000" i="1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Похожие компании,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Zirgu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Stallis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, Kraemer,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Loesdau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, www.zirglietas.lv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Google Shape;72;g29d0ee9b4de_1_157"/>
          <p:cNvSpPr txBox="1"/>
          <p:nvPr/>
        </p:nvSpPr>
        <p:spPr>
          <a:xfrm>
            <a:off x="904875" y="9213900"/>
            <a:ext cx="16732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*Напомним, что это задание не оценивается; продукт или компанию при желании можно будет изменить в начале модуля аналитики.</a:t>
            </a:r>
            <a:endParaRPr sz="1300"/>
          </a:p>
        </p:txBody>
      </p:sp>
      <p:pic>
        <p:nvPicPr>
          <p:cNvPr id="73" name="Google Shape;73;g29d0ee9b4de_1_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58567" y="705700"/>
            <a:ext cx="913574" cy="9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g2b42d0c9c38_0_2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2175" y="0"/>
            <a:ext cx="10300530" cy="302371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b42d0c9c38_0_20"/>
          <p:cNvSpPr/>
          <p:nvPr/>
        </p:nvSpPr>
        <p:spPr>
          <a:xfrm>
            <a:off x="904875" y="291725"/>
            <a:ext cx="14193900" cy="17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64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Бриф: Общая информация о продукте (подробно)</a:t>
            </a:r>
            <a:endParaRPr sz="6400" b="1" i="0" u="none" strike="noStrike" cap="non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1" name="Google Shape;81;g2b42d0c9c38_0_2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1065" y="6758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2b42d0c9c38_0_20"/>
          <p:cNvSpPr txBox="1">
            <a:spLocks noGrp="1"/>
          </p:cNvSpPr>
          <p:nvPr>
            <p:ph type="sldNum" idx="12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83" name="Google Shape;83;g2b42d0c9c38_0_20"/>
          <p:cNvGraphicFramePr/>
          <p:nvPr>
            <p:extLst>
              <p:ext uri="{D42A27DB-BD31-4B8C-83A1-F6EECF244321}">
                <p14:modId xmlns:p14="http://schemas.microsoft.com/office/powerpoint/2010/main" val="743550710"/>
              </p:ext>
            </p:extLst>
          </p:nvPr>
        </p:nvGraphicFramePr>
        <p:xfrm>
          <a:off x="904870" y="2526961"/>
          <a:ext cx="16732800" cy="7090975"/>
        </p:xfrm>
        <a:graphic>
          <a:graphicData uri="http://schemas.openxmlformats.org/drawingml/2006/table">
            <a:tbl>
              <a:tblPr firstRow="1" bandRow="1">
                <a:noFill/>
                <a:tableStyleId>{E953C0E5-F517-4DE2-9ACB-F28464423354}</a:tableStyleId>
              </a:tblPr>
              <a:tblGrid>
                <a:gridCol w="519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Inter"/>
                          <a:ea typeface="Inter"/>
                          <a:cs typeface="Inter"/>
                          <a:sym typeface="Inter"/>
                        </a:rPr>
                        <a:t>Вопросы  брифа</a:t>
                      </a:r>
                      <a:endParaRPr sz="2000" u="none" strike="noStrike" cap="non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Inter"/>
                          <a:ea typeface="Inter"/>
                          <a:cs typeface="Inter"/>
                          <a:sym typeface="Inter"/>
                        </a:rPr>
                        <a:t>Ответ</a:t>
                      </a:r>
                      <a:endParaRPr sz="2000" u="none" strike="noStrike" cap="non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Название продукта/бренда, сайт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Конно-спортивные вещи разных брендов и марок, с различной ценовой категорией (от дешевых до дорогих)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Что собой представляет продукт, ассортимент и т.д. ?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i="0" u="none" strike="noStrike" cap="none" dirty="0" err="1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Аммуниция</a:t>
                      </a: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для лошадей (сёдла, уздечки, вальтрапы, попоны, </a:t>
                      </a:r>
                      <a:r>
                        <a:rPr lang="ru-RU" sz="2000" b="0" i="0" u="none" strike="noStrike" cap="none" dirty="0" err="1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ногавки</a:t>
                      </a: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…), для всадника (бриджи, футболки, шлемы, сапоги, жилеты), вспомогательный инвентарь и продукты по уходу за лошадью, вкусности для лошади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Позиционирование продукта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П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o</a:t>
                      </a:r>
                      <a:r>
                        <a:rPr lang="ru-RU" sz="2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зици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o</a:t>
                      </a:r>
                      <a:r>
                        <a:rPr lang="ru-RU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ни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po</a:t>
                      </a:r>
                      <a:r>
                        <a:rPr lang="ru-RU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в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a</a:t>
                      </a:r>
                      <a:r>
                        <a:rPr lang="ru-RU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ни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e </a:t>
                      </a:r>
                      <a:r>
                        <a:rPr lang="ru-RU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п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o </a:t>
                      </a:r>
                      <a:r>
                        <a:rPr lang="ru-RU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ц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e</a:t>
                      </a:r>
                      <a:r>
                        <a:rPr lang="ru-RU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л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e</a:t>
                      </a:r>
                      <a:r>
                        <a:rPr lang="ru-RU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в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o</a:t>
                      </a:r>
                      <a:r>
                        <a:rPr lang="ru-RU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й 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a</a:t>
                      </a:r>
                      <a:r>
                        <a:rPr lang="ru-RU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удит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op</a:t>
                      </a:r>
                      <a:r>
                        <a:rPr lang="ru-RU" sz="2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Inter" panose="020B0604020202020204" charset="0"/>
                          <a:ea typeface="Inter" panose="020B0604020202020204" charset="0"/>
                          <a:cs typeface="Times New Roman" panose="02020603050405020304" pitchFamily="18" charset="0"/>
                          <a:sym typeface="Arial"/>
                        </a:rPr>
                        <a:t>ии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 panose="020B0604020202020204" charset="0"/>
                        <a:ea typeface="Inter" panose="020B0604020202020204" charset="0"/>
                        <a:cs typeface="Times New Roman" panose="02020603050405020304" pitchFamily="18" charset="0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4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Основные преимущества продукта для потребителей</a:t>
                      </a:r>
                      <a:endParaRPr sz="2000" b="1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b="1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Можно найти необходимую вещь по своему бюджету, большой выбор по дизайнам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Уникальное торговое предложение (УТП)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Есть возможность заказать, если сам что-то нашел, но в магазин обычно не привозят или нет на месте.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4" name="Google Shape;84;g2b42d0c9c38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58567" y="705700"/>
            <a:ext cx="913574" cy="9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b42d0c9c38_0_3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2175" y="0"/>
            <a:ext cx="10300530" cy="302371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b42d0c9c38_0_30"/>
          <p:cNvSpPr/>
          <p:nvPr/>
        </p:nvSpPr>
        <p:spPr>
          <a:xfrm>
            <a:off x="904875" y="2033125"/>
            <a:ext cx="167328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Подберите 3 или более конкурентов на свой выбор. На основе изучения информации и в социальных сетях, составьте краткое описание их продуктов и услуг, выделите заявляемые преимущества (уникальные торговые предложения) по каждому из них.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2b42d0c9c38_0_30"/>
          <p:cNvSpPr/>
          <p:nvPr/>
        </p:nvSpPr>
        <p:spPr>
          <a:xfrm>
            <a:off x="904875" y="291725"/>
            <a:ext cx="12852000" cy="17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64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Бриф: Информация о конкурентах (подробно)</a:t>
            </a:r>
            <a:endParaRPr sz="6400" b="1" i="0" u="none" strike="noStrike" cap="non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3" name="Google Shape;93;g2b42d0c9c38_0_3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1065" y="6758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b42d0c9c38_0_30"/>
          <p:cNvSpPr txBox="1">
            <a:spLocks noGrp="1"/>
          </p:cNvSpPr>
          <p:nvPr>
            <p:ph type="sldNum" idx="12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95" name="Google Shape;95;g2b42d0c9c38_0_30"/>
          <p:cNvGraphicFramePr/>
          <p:nvPr>
            <p:extLst>
              <p:ext uri="{D42A27DB-BD31-4B8C-83A1-F6EECF244321}">
                <p14:modId xmlns:p14="http://schemas.microsoft.com/office/powerpoint/2010/main" val="2967840262"/>
              </p:ext>
            </p:extLst>
          </p:nvPr>
        </p:nvGraphicFramePr>
        <p:xfrm>
          <a:off x="904870" y="3252611"/>
          <a:ext cx="16732800" cy="5662775"/>
        </p:xfrm>
        <a:graphic>
          <a:graphicData uri="http://schemas.openxmlformats.org/drawingml/2006/table">
            <a:tbl>
              <a:tblPr firstRow="1" bandRow="1">
                <a:noFill/>
                <a:tableStyleId>{E953C0E5-F517-4DE2-9ACB-F28464423354}</a:tableStyleId>
              </a:tblPr>
              <a:tblGrid>
                <a:gridCol w="519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6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Inter"/>
                          <a:ea typeface="Inter"/>
                          <a:cs typeface="Inter"/>
                          <a:sym typeface="Inter"/>
                        </a:rPr>
                        <a:t>Вопросы  брифа</a:t>
                      </a:r>
                      <a:endParaRPr sz="2000" u="none" strike="noStrike" cap="non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Inter"/>
                          <a:ea typeface="Inter"/>
                          <a:cs typeface="Inter"/>
                          <a:sym typeface="Inter"/>
                        </a:rPr>
                        <a:t>Ответ</a:t>
                      </a:r>
                      <a:endParaRPr sz="2000" u="none" strike="noStrike" cap="non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Конкурент 1 (название)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Zirgu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Stallis</a:t>
                      </a: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. Тоже конно-спортивные товары, только значительно меньше выбор товара для всадника, нет такого разнообразия, но большой выбор сёдел, которые есть на месте и можно взять на примерку для своей лошади.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Конкурент 2 (название)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Kraemer,</a:t>
                      </a: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Loesdau</a:t>
                      </a: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, это два немецких магазина, но в Латвии нет оффлайн магазина. Выбор огромный, но так как необходимо ждать доставку, то часто люди делают групповой заказ.</a:t>
                      </a:r>
                      <a:endParaRPr lang="en-US"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Конкурент 3 (название)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5"/>
                        </a:rPr>
                        <a:t>https://www.zirglietas.lv/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 </a:t>
                      </a: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Очень интересные товары, но часто много что распродано, это интернет магазин, нет живого магазина, чтобы прийти и потрогать, перед тем, как купить</a:t>
                      </a:r>
                      <a:endParaRPr lang="en-US"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6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…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6" name="Google Shape;96;g2b42d0c9c38_0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58567" y="705700"/>
            <a:ext cx="913574" cy="9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2b42d0c9c38_0_4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2175" y="0"/>
            <a:ext cx="10300530" cy="302371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b42d0c9c38_0_40"/>
          <p:cNvSpPr/>
          <p:nvPr/>
        </p:nvSpPr>
        <p:spPr>
          <a:xfrm>
            <a:off x="904875" y="2033125"/>
            <a:ext cx="167328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Представьте своего потребителя. Какой это человек, о чем он думает, какие у него страхи и опасения, что он ищет? Если это компания, то какой у нее размер и направление бизнеса, какие критерии выбора подрядчика? Можете менять поля таблицы и добавлять новые при необходимости.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b42d0c9c38_0_40"/>
          <p:cNvSpPr/>
          <p:nvPr/>
        </p:nvSpPr>
        <p:spPr>
          <a:xfrm>
            <a:off x="904875" y="291725"/>
            <a:ext cx="14193900" cy="17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64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Бриф: Информация о вашей Целевой аудитории (подробно)</a:t>
            </a:r>
            <a:endParaRPr sz="6400" b="1" i="0" u="none" strike="noStrike" cap="non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5" name="Google Shape;105;g2b42d0c9c38_0_4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1065" y="6758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b42d0c9c38_0_40"/>
          <p:cNvSpPr txBox="1">
            <a:spLocks noGrp="1"/>
          </p:cNvSpPr>
          <p:nvPr>
            <p:ph type="sldNum" idx="12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107" name="Google Shape;107;g2b42d0c9c38_0_40"/>
          <p:cNvGraphicFramePr/>
          <p:nvPr>
            <p:extLst>
              <p:ext uri="{D42A27DB-BD31-4B8C-83A1-F6EECF244321}">
                <p14:modId xmlns:p14="http://schemas.microsoft.com/office/powerpoint/2010/main" val="487242429"/>
              </p:ext>
            </p:extLst>
          </p:nvPr>
        </p:nvGraphicFramePr>
        <p:xfrm>
          <a:off x="904870" y="3252611"/>
          <a:ext cx="16732800" cy="6399875"/>
        </p:xfrm>
        <a:graphic>
          <a:graphicData uri="http://schemas.openxmlformats.org/drawingml/2006/table">
            <a:tbl>
              <a:tblPr firstRow="1" bandRow="1">
                <a:noFill/>
                <a:tableStyleId>{E953C0E5-F517-4DE2-9ACB-F28464423354}</a:tableStyleId>
              </a:tblPr>
              <a:tblGrid>
                <a:gridCol w="519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Inter"/>
                          <a:ea typeface="Inter"/>
                          <a:cs typeface="Inter"/>
                          <a:sym typeface="Inter"/>
                        </a:rPr>
                        <a:t>Вопросы  брифа</a:t>
                      </a:r>
                      <a:endParaRPr sz="2000" u="none" strike="noStrike" cap="non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Inter"/>
                          <a:ea typeface="Inter"/>
                          <a:cs typeface="Inter"/>
                          <a:sym typeface="Inter"/>
                        </a:rPr>
                        <a:t>Ответ</a:t>
                      </a:r>
                      <a:endParaRPr sz="2000" u="none" strike="noStrike" cap="non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Направлено на юридических или физических лиц?</a:t>
                      </a:r>
                      <a:endParaRPr sz="2000" b="1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Физических лиц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Пол и возраст, семейное положение (если актуально)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Не актуально, подходит так же детям, от 2 лет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Гео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Латвия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Профессия, предпочтения и привычки (если актуально)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Не актуально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Какие их проблемы помогает решить наш продукт или услуга?</a:t>
                      </a:r>
                      <a:endParaRPr sz="2000" b="1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Какие группы потребителей наиболее важны для этого бизнеса?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Всадники, у кого есть своя лошадь (лошади), так как это гарантированно постоянный клиент, если он будет доволен качеством услуг(не только товар, так же человеческие качества и отношение во время покупки товара)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8" name="Google Shape;108;g2b42d0c9c38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58567" y="705700"/>
            <a:ext cx="913574" cy="9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b42d0c9c38_0_6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2175" y="0"/>
            <a:ext cx="10300530" cy="302371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b42d0c9c38_0_63"/>
          <p:cNvSpPr/>
          <p:nvPr/>
        </p:nvSpPr>
        <p:spPr>
          <a:xfrm>
            <a:off x="904875" y="291725"/>
            <a:ext cx="14193900" cy="17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64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Знакомство с инструментами</a:t>
            </a:r>
            <a:endParaRPr sz="6400" b="1" i="0" u="none" strike="noStrike" cap="non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6" name="Google Shape;116;g2b42d0c9c38_0_6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1065" y="6758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b42d0c9c38_0_63"/>
          <p:cNvSpPr txBox="1">
            <a:spLocks noGrp="1"/>
          </p:cNvSpPr>
          <p:nvPr>
            <p:ph type="sldNum" idx="12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8" name="Google Shape;118;g2b42d0c9c38_0_63"/>
          <p:cNvSpPr/>
          <p:nvPr/>
        </p:nvSpPr>
        <p:spPr>
          <a:xfrm>
            <a:off x="904875" y="3869925"/>
            <a:ext cx="15097200" cy="57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Пройдите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регистрацию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сделайте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экспресс-обзор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интерфейса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и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функционала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сервисов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(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используйте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бесплатную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версию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сервиса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).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Постарайтесь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изучать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сервисы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пассивно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, а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активно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вставляйте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ссылки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сайт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смотрите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это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работает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;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придумывайте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анкеты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и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опросы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Экспериментируйте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!</a:t>
            </a:r>
            <a:endParaRPr sz="2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5560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000"/>
              <a:buFont typeface="Inter"/>
              <a:buChar char="●"/>
            </a:pP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Сервис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веб-аналитики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сайтов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u="sng" dirty="0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https://www.similarweb.com/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Пройдите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регистрацию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вставьте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ссылки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любые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интересующие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сайты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и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посмотрите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результаты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аналитики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2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5560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000"/>
              <a:buFont typeface="Inter"/>
              <a:buChar char="●"/>
            </a:pP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Сервис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составления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анкет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для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опросов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u="sng" dirty="0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6"/>
              </a:rPr>
              <a:t>https://ru.surveymonkey.com/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или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u="sng" dirty="0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7"/>
              </a:rPr>
              <a:t>https://www.typeform.com/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(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выбор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).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Пройдите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бесплатную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регистрацию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и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составьте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тестовую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анкету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из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2-3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вопросов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для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опроса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о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качестве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обслуживания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2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5560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000"/>
              <a:buFont typeface="Inter"/>
              <a:buChar char="●"/>
            </a:pP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Сервис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создания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рекламных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креативов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u="sng" dirty="0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8"/>
              </a:rPr>
              <a:t>https://www.canva.com/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Пройдите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регистрацию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и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составьте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тестовое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рекламное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изображение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слоганом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своей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теме</a:t>
            </a:r>
            <a:r>
              <a:rPr lang="en-US" sz="2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2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2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299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*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Напомним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что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это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задание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не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оценивается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; и у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него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нет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“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правильных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”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или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“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неправильных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”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ответов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и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результатов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Данные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сервисы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будут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рассмотрены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повторно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00" i="1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занятиях</a:t>
            </a:r>
            <a:r>
              <a:rPr lang="en-US" sz="2000" i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2000" i="1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" name="Google Shape;119;g2b42d0c9c38_0_63"/>
          <p:cNvSpPr/>
          <p:nvPr/>
        </p:nvSpPr>
        <p:spPr>
          <a:xfrm>
            <a:off x="904875" y="2033125"/>
            <a:ext cx="141939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самостоятельном формате пройдите регистрацию в нескольких полезных для digital маркетолога официальных онлайн-сервисах. Используйте бесплатный доступ.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1230</Words>
  <Application>Microsoft Office PowerPoint</Application>
  <PresentationFormat>Произвольный</PresentationFormat>
  <Paragraphs>126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Calibri</vt:lpstr>
      <vt:lpstr>Montserrat SemiBold</vt:lpstr>
      <vt:lpstr>Arial</vt:lpstr>
      <vt:lpstr>Inter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PptxGenJS</dc:creator>
  <cp:lastModifiedBy>Vlada Fedorčenko</cp:lastModifiedBy>
  <cp:revision>10</cp:revision>
  <dcterms:created xsi:type="dcterms:W3CDTF">2022-11-15T10:50:05Z</dcterms:created>
  <dcterms:modified xsi:type="dcterms:W3CDTF">2024-02-05T08:51:36Z</dcterms:modified>
</cp:coreProperties>
</file>