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RykpW2VhwZNL9RugWkyNuZ0a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presentationgo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143000" y="432263"/>
            <a:ext cx="6858000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408146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6"/>
          <p:cNvSpPr/>
          <p:nvPr/>
        </p:nvSpPr>
        <p:spPr>
          <a:xfrm>
            <a:off x="1267491" y="3684589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 rot="5400000">
            <a:off x="2683669" y="345282"/>
            <a:ext cx="377666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ed by PresentationGo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/>
          <p:nvPr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-US" sz="2800" u="none" cap="none" strike="noStrike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PresentationGO</a:t>
            </a: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8">
            <a:hlinkClick r:id="rId2"/>
          </p:cNvPr>
          <p:cNvSpPr/>
          <p:nvPr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8"/>
          <p:cNvSpPr txBox="1"/>
          <p:nvPr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he free PowerPoint template library</a:t>
            </a:r>
            <a:endParaRPr sz="1800">
              <a:solidFill>
                <a:srgbClr val="A5CD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8"/>
          <p:cNvSpPr txBox="1"/>
          <p:nvPr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        by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8"/>
          <p:cNvSpPr/>
          <p:nvPr/>
        </p:nvSpPr>
        <p:spPr>
          <a:xfrm>
            <a:off x="4977441" y="2705803"/>
            <a:ext cx="261456" cy="223991"/>
          </a:xfrm>
          <a:custGeom>
            <a:rect b="b" l="l" r="r" t="t"/>
            <a:pathLst>
              <a:path extrusionOk="0" h="432707" w="504825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7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2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2400300"/>
            <a:ext cx="7886700" cy="377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4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143000" y="432263"/>
            <a:ext cx="6858000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Objekti</a:t>
            </a:r>
            <a:endParaRPr sz="60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143000" y="408146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rPr lang="en-US"/>
              <a:t>Kristina Dženopoljac</a:t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403" y="4240965"/>
            <a:ext cx="1733194" cy="1970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umbrella, accessory&#10;&#10;Description automatically generated"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21" y="4240965"/>
            <a:ext cx="2367541" cy="236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Referenca na objekat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704850" y="2131218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Promenljiva koja odgovara nekom objektu ne sadrži objekat već referencu na objekat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Izmena atributa objekta preko jedne reference podrazumeva trajnu promenu objekta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https://encrypted-tbn2.gstatic.com/images?q=tbn:ANd9GcRxWtCEiNyNVPlFEowDHf-Ld_jDfNHGMQhCmqsYvl4vX6cuApu78Q"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975" y="4326852"/>
            <a:ext cx="1676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4800600" y="4757977"/>
            <a:ext cx="685800" cy="14773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0"/>
          <p:cNvCxnSpPr/>
          <p:nvPr/>
        </p:nvCxnSpPr>
        <p:spPr>
          <a:xfrm>
            <a:off x="5210175" y="4860252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9" name="Google Shape;179;p10"/>
          <p:cNvCxnSpPr/>
          <p:nvPr/>
        </p:nvCxnSpPr>
        <p:spPr>
          <a:xfrm rot="10800000">
            <a:off x="4953000" y="5138977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921208"/>
            <a:ext cx="4267200" cy="134183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7696200" y="4326852"/>
            <a:ext cx="1219200" cy="20313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prezime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bojaOciju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bojaKose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punoIme()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Dodavanje atributa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prototype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Atribut preko koga je moguće  dodavati atribute i funkcije objektima određenog tipa</a:t>
            </a:r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775" y="3649662"/>
            <a:ext cx="4603296" cy="28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Neke ugrađeni atributi i funkcije objekata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hasOwnProperty(atribut)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Ispituje da li objekat poseduje neki atribut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constructor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Ugrađeni atribut svakog objekta čija je vrednost definicija konstruktora kojim je objekat kreiran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instanceof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Ispituje da li je neka promenljiva instanca određenog tipa objekata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38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Klase</a:t>
            </a:r>
            <a:endParaRPr/>
          </a:p>
        </p:txBody>
      </p:sp>
      <p:sp>
        <p:nvSpPr>
          <p:cNvPr id="200" name="Google Shape;200;p13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Ključna reč </a:t>
            </a:r>
            <a:r>
              <a:rPr i="1" lang="en-US"/>
              <a:t>class</a:t>
            </a:r>
            <a:r>
              <a:rPr lang="en-US"/>
              <a:t> definiše klasu čije se instance objekata kreiraju pozivanjem te klase kao konstruktorske funkcija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constructor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Metoda koja predstavlja konstruktorsku funkciju klase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Atributi objekata definisu se u okviru konstruktorske funkcije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Funkcije koje objekti mogu da izvršavaju definišu se van metode constructor</a:t>
            </a:r>
            <a:endParaRPr/>
          </a:p>
          <a:p>
            <a:pPr indent="-52387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Mogućnost nasledjivanja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extends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super()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05" name="Google Shape;2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2092" y="558651"/>
            <a:ext cx="5497306" cy="549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Objekti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Struktura koja ima svoja svojstva (atribute) i metode (funkcije)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Svako svojstvo ima svoju vrednost koja može biti podatak osnovnog tipa ili objekat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Svaka funkcija se može smatrati atributom koji za vrednost ima definiciju funkcije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Sve osim osnovnih tipova podataka se može smatrati objektom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new String(), new Number(), new Boolean(), </a:t>
            </a:r>
            <a:br>
              <a:rPr lang="en-US"/>
            </a:br>
            <a:r>
              <a:rPr lang="en-US"/>
              <a:t>new Array(), Math()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Osnovni tipovi podataka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string, number, boolean, null, undefined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Objekte nije moguće porediti pomoću operatora poređenja</a:t>
            </a:r>
            <a:endParaRPr/>
          </a:p>
          <a:p>
            <a:pPr indent="-51434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51434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Objekti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066800" y="2444748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				Atributi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2895600"/>
            <a:ext cx="6338627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RxWtCEiNyNVPlFEowDHf-Ld_jDfNHGMQhCmqsYvl4vX6cuApu78Q"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4550" y="2590800"/>
            <a:ext cx="1676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/>
          <p:nvPr/>
        </p:nvSpPr>
        <p:spPr>
          <a:xfrm>
            <a:off x="3028950" y="2590800"/>
            <a:ext cx="2514600" cy="1981200"/>
          </a:xfrm>
          <a:prstGeom prst="rect">
            <a:avLst/>
          </a:prstGeom>
          <a:noFill/>
          <a:ln cap="flat" cmpd="sng" w="12700">
            <a:solidFill>
              <a:srgbClr val="7A9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3028950" y="4648200"/>
            <a:ext cx="4800600" cy="762000"/>
          </a:xfrm>
          <a:prstGeom prst="rect">
            <a:avLst/>
          </a:prstGeom>
          <a:noFill/>
          <a:ln cap="flat" cmpd="sng" w="12700">
            <a:solidFill>
              <a:srgbClr val="7A9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3790950" y="5369868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Funkcija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457950" y="37338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osoba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Svojstva ili atributi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6212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Pristup vrednostima atributa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naziv_objekta.naziv_atributa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naziv_objekta[“nazv_atributa”]</a:t>
            </a:r>
            <a:endParaRPr b="1"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naziv_objekta[izraz]</a:t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Vrednosti atributa se mogu zadavati, čitati i menjati</a:t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Atributi nekog objekta imaju svojstvo niza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Moguće je for..in petljom proći kroz vrednosti atributa pri čemu iterator uzima za vrednosti nazive atributa</a:t>
            </a:r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050" y="0"/>
            <a:ext cx="5249400" cy="6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Metode ili funkcije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Atributi čija je vrednost definicija funkcije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Definicija funkcije može biti i poziv neke ugrađene funkcije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Funkcija može i ne mora da ima povratnu vrednost</a:t>
            </a:r>
            <a:endParaRPr/>
          </a:p>
          <a:p>
            <a:pPr indent="-66675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Funkcija se poziva po imenu preko instance objekta odgovarajueg tipa objekata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naziv_objekta.naziv_funkcije()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naziv_objekta.naziv_funkcije(argumenti)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b="1"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Čitanje definicije funkcije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naziv_objekta.naziv_funkcije</a:t>
            </a:r>
            <a:endParaRPr/>
          </a:p>
          <a:p>
            <a:pPr indent="-77152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b="1"/>
          </a:p>
          <a:p>
            <a:pPr indent="-77152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Definisanje objekata u JavaScript-u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6212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Niz parova </a:t>
            </a:r>
            <a:r>
              <a:rPr b="1" lang="en-US"/>
              <a:t>ime_atributa : vrednost_atributa </a:t>
            </a:r>
            <a:r>
              <a:rPr lang="en-US"/>
              <a:t>ili </a:t>
            </a:r>
            <a:br>
              <a:rPr lang="en-US"/>
            </a:br>
            <a:r>
              <a:rPr b="1" lang="en-US"/>
              <a:t>ime_funkcije : definicija_funkcije </a:t>
            </a:r>
            <a:r>
              <a:rPr lang="en-US"/>
              <a:t>unutar </a:t>
            </a:r>
            <a:r>
              <a:rPr b="1" lang="en-US"/>
              <a:t>{}</a:t>
            </a:r>
            <a:endParaRPr b="1"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b="1"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Načini kreiranja objekata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Definisanjem naziva atributa i dodelom vrednosti atributima unutar {}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pomoću default konstruktora </a:t>
            </a:r>
            <a:r>
              <a:rPr b="1" lang="en-US"/>
              <a:t>new Object() </a:t>
            </a:r>
            <a:r>
              <a:rPr lang="en-US"/>
              <a:t>i ostalih ugrađenih konstruktora</a:t>
            </a:r>
            <a:endParaRPr b="1"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pomoću eksplicitno definisanog konstruktora</a:t>
            </a:r>
            <a:endParaRPr/>
          </a:p>
          <a:p>
            <a:pPr indent="-1289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Konstruktor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6212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Funkcija ili metoda koja kreira objekat određene strukture i vraća referencu na taj objekat</a:t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Objekti kreirani korišćenjem istog konstruktora smatraju se objektima istog tipa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Konstruktor moze biti funkcija koja prima argumente čije vrednosti postavlja kao vrednosti atributa novokreiranog objekta</a:t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 konstruktoru mogu biti definisane funkcije objekta na osnovu ulaznih argumenata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Ugrađeni konstruktori i njihovi ekvivalenti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Pozivanjem ugrađenih </a:t>
            </a:r>
            <a:br>
              <a:rPr lang="en-US"/>
            </a:br>
            <a:r>
              <a:rPr lang="en-US"/>
              <a:t>konstruktora dobijaju se </a:t>
            </a:r>
            <a:br>
              <a:rPr lang="en-US"/>
            </a:br>
            <a:r>
              <a:rPr lang="en-US"/>
              <a:t>objekti koji imaju </a:t>
            </a:r>
            <a:br>
              <a:rPr lang="en-US"/>
            </a:br>
            <a:r>
              <a:rPr lang="en-US"/>
              <a:t>predefinisane atribute</a:t>
            </a:r>
            <a:endParaRPr/>
          </a:p>
          <a:p>
            <a:pPr indent="-19050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Vrednosti atributa se mogu</a:t>
            </a:r>
            <a:br>
              <a:rPr lang="en-US"/>
            </a:br>
            <a:r>
              <a:rPr lang="en-US"/>
              <a:t>proslediti kao argumenti </a:t>
            </a:r>
            <a:br>
              <a:rPr lang="en-US"/>
            </a:br>
            <a:r>
              <a:rPr lang="en-US"/>
              <a:t>ugrađenih konstruktora</a:t>
            </a:r>
            <a:endParaRPr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676400"/>
            <a:ext cx="3505200" cy="427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Konstruktor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2054224"/>
            <a:ext cx="5229225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RxWtCEiNyNVPlFEowDHf-Ld_jDfNHGMQhCmqsYvl4vX6cuApu78Q" id="164" name="Google Shape;1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2971800"/>
            <a:ext cx="1676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7467600" y="2895600"/>
            <a:ext cx="1219200" cy="20313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prezime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bojaOciju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bojaKose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punoIme()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4419600" y="3364468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osoba1</a:t>
            </a:r>
            <a:endParaRPr/>
          </a:p>
        </p:txBody>
      </p:sp>
      <p:cxnSp>
        <p:nvCxnSpPr>
          <p:cNvPr id="167" name="Google Shape;167;p9"/>
          <p:cNvCxnSpPr/>
          <p:nvPr/>
        </p:nvCxnSpPr>
        <p:spPr>
          <a:xfrm>
            <a:off x="5181600" y="3505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8" name="Google Shape;168;p9"/>
          <p:cNvSpPr/>
          <p:nvPr/>
        </p:nvSpPr>
        <p:spPr>
          <a:xfrm>
            <a:off x="457200" y="6100763"/>
            <a:ext cx="5029200" cy="381000"/>
          </a:xfrm>
          <a:prstGeom prst="rect">
            <a:avLst/>
          </a:prstGeom>
          <a:noFill/>
          <a:ln cap="flat" cmpd="sng" w="12700">
            <a:solidFill>
              <a:srgbClr val="7A9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9"/>
          <p:cNvCxnSpPr/>
          <p:nvPr/>
        </p:nvCxnSpPr>
        <p:spPr>
          <a:xfrm rot="10800000">
            <a:off x="4648200" y="3733800"/>
            <a:ext cx="0" cy="198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PGO-Blackboard">
      <a:dk1>
        <a:srgbClr val="000000"/>
      </a:dk1>
      <a:lt1>
        <a:srgbClr val="FFFFFF"/>
      </a:lt1>
      <a:dk2>
        <a:srgbClr val="013D9A"/>
      </a:dk2>
      <a:lt2>
        <a:srgbClr val="E88388"/>
      </a:lt2>
      <a:accent1>
        <a:srgbClr val="A8CC8C"/>
      </a:accent1>
      <a:accent2>
        <a:srgbClr val="DBAB79"/>
      </a:accent2>
      <a:accent3>
        <a:srgbClr val="71BEF2"/>
      </a:accent3>
      <a:accent4>
        <a:srgbClr val="D290E4"/>
      </a:accent4>
      <a:accent5>
        <a:srgbClr val="66C2CD"/>
      </a:accent5>
      <a:accent6>
        <a:srgbClr val="F8F87B"/>
      </a:accent6>
      <a:hlink>
        <a:srgbClr val="EE3F53"/>
      </a:hlink>
      <a:folHlink>
        <a:srgbClr val="EE3F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2019-10-04T15:11:35Z</dcterms:created>
  <dc:creator>Bojan Đokić</dc:creator>
</cp:coreProperties>
</file>