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8" r:id="rId3"/>
    <p:sldId id="258" r:id="rId4"/>
    <p:sldId id="319" r:id="rId5"/>
    <p:sldId id="320" r:id="rId6"/>
    <p:sldId id="259" r:id="rId7"/>
    <p:sldId id="260" r:id="rId8"/>
    <p:sldId id="261" r:id="rId9"/>
    <p:sldId id="262" r:id="rId10"/>
    <p:sldId id="307" r:id="rId11"/>
    <p:sldId id="264" r:id="rId12"/>
    <p:sldId id="265" r:id="rId13"/>
    <p:sldId id="266" r:id="rId14"/>
    <p:sldId id="284" r:id="rId15"/>
    <p:sldId id="317" r:id="rId16"/>
    <p:sldId id="268" r:id="rId17"/>
    <p:sldId id="269" r:id="rId18"/>
    <p:sldId id="321" r:id="rId19"/>
    <p:sldId id="270" r:id="rId20"/>
    <p:sldId id="271" r:id="rId21"/>
    <p:sldId id="272" r:id="rId22"/>
    <p:sldId id="273" r:id="rId23"/>
    <p:sldId id="274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418BD2-04E9-426A-A908-B9EA9955C92C}">
          <p14:sldIdLst>
            <p14:sldId id="256"/>
            <p14:sldId id="318"/>
            <p14:sldId id="258"/>
          </p14:sldIdLst>
        </p14:section>
        <p14:section name="SoftUni Diamond Partners" id="{E845721B-D8DA-4AA7-B7EF-1C5C74A5E74A}">
          <p14:sldIdLst>
            <p14:sldId id="319"/>
            <p14:sldId id="320"/>
          </p14:sldIdLst>
        </p14:section>
        <p14:section name="Course Program" id="{6463C2A2-85F6-455F-932C-33F3C24961E3}">
          <p14:sldIdLst>
            <p14:sldId id="259"/>
            <p14:sldId id="260"/>
            <p14:sldId id="261"/>
          </p14:sldIdLst>
        </p14:section>
        <p14:section name="Trainers" id="{D602F7AB-37EE-42BD-82B0-C1F1AE39C63C}">
          <p14:sldIdLst>
            <p14:sldId id="262"/>
            <p14:sldId id="307"/>
            <p14:sldId id="264"/>
          </p14:sldIdLst>
        </p14:section>
        <p14:section name="Evaluation and Exams" id="{91B9B4AB-E826-47C3-8E6B-3B33C2F5802F}">
          <p14:sldIdLst>
            <p14:sldId id="265"/>
            <p14:sldId id="266"/>
            <p14:sldId id="284"/>
            <p14:sldId id="317"/>
            <p14:sldId id="268"/>
            <p14:sldId id="269"/>
            <p14:sldId id="321"/>
          </p14:sldIdLst>
        </p14:section>
        <p14:section name="Resources" id="{3AD69FF5-8689-4525-9383-3D1EC2F46684}">
          <p14:sldIdLst>
            <p14:sldId id="270"/>
            <p14:sldId id="271"/>
            <p14:sldId id="272"/>
            <p14:sldId id="273"/>
            <p14:sldId id="274"/>
          </p14:sldIdLst>
        </p14:section>
        <p14:section name="Conclusion" id="{8887EC7D-9483-4ABD-B2DD-E151E57C73B3}">
          <p14:sldIdLst>
            <p14:sldId id="280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23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456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80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462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4411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s://softuni.bg/trainings/3602/mysql-january-2022" TargetMode="External"/><Relationship Id="rId7" Type="http://schemas.openxmlformats.org/officeDocument/2006/relationships/hyperlink" Target="https://www.facebook.com/groups/JavaDBJanuary202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oftuni.bg/forum/categories/77/databases-basics-mysql" TargetMode="Externa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softuni.bg/trainings/3120/mysql-september-202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1.jp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28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www.youtube.com/c/CodeItUpwithIv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266083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MySQL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2574000"/>
            <a:ext cx="3345706" cy="21829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50255" y="4873622"/>
            <a:ext cx="2950749" cy="525135"/>
          </a:xfrm>
        </p:spPr>
        <p:txBody>
          <a:bodyPr/>
          <a:lstStyle/>
          <a:p>
            <a:r>
              <a:rPr lang="en-US" sz="2800" dirty="0" err="1"/>
              <a:t>SoftUni</a:t>
            </a:r>
            <a:r>
              <a:rPr lang="en-US" sz="2800" dirty="0"/>
              <a:t> Team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50255" y="5392767"/>
            <a:ext cx="2950749" cy="460502"/>
          </a:xfrm>
        </p:spPr>
        <p:txBody>
          <a:bodyPr/>
          <a:lstStyle/>
          <a:p>
            <a:r>
              <a:rPr lang="en-US" sz="2400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643190" y="5818356"/>
            <a:ext cx="2950749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643190" y="6201144"/>
            <a:ext cx="2950749" cy="351754"/>
          </a:xfrm>
        </p:spPr>
        <p:txBody>
          <a:bodyPr/>
          <a:lstStyle/>
          <a:p>
            <a:r>
              <a:rPr lang="en-US" sz="1800">
                <a:hlinkClick r:id="rId4"/>
              </a:rPr>
              <a:t>https://softuni.bg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BDF4E-D459-41BB-BACF-F86EDF752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 Lead @ </a:t>
            </a:r>
            <a:r>
              <a:rPr lang="en-US" dirty="0" err="1"/>
              <a:t>Netinfo</a:t>
            </a:r>
            <a:endParaRPr lang="en-US" dirty="0"/>
          </a:p>
          <a:p>
            <a:r>
              <a:rPr lang="bg-BG" dirty="0"/>
              <a:t>9</a:t>
            </a:r>
            <a:r>
              <a:rPr lang="en-US" dirty="0"/>
              <a:t> years full-stack web developer</a:t>
            </a:r>
          </a:p>
          <a:p>
            <a:r>
              <a:rPr lang="en-US" dirty="0"/>
              <a:t>Back-end / front-end, SEO, UX</a:t>
            </a:r>
          </a:p>
          <a:p>
            <a:r>
              <a:rPr lang="en-US" dirty="0"/>
              <a:t>Making CD / CI Systems</a:t>
            </a:r>
          </a:p>
          <a:p>
            <a:r>
              <a:rPr lang="en-US" dirty="0"/>
              <a:t>Current projects: Gong.bg, Nova.bg, </a:t>
            </a:r>
            <a:br>
              <a:rPr lang="bg-BG" dirty="0"/>
            </a:br>
            <a:r>
              <a:rPr lang="en-US" dirty="0"/>
              <a:t>Dariknews.bg, Vesti.bg, Sinoptik.bg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57246-A907-4C98-B8CE-AF6DAE34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Veselin</a:t>
            </a:r>
            <a:r>
              <a:rPr lang="en-GB" dirty="0"/>
              <a:t> </a:t>
            </a:r>
            <a:r>
              <a:rPr lang="en-GB" dirty="0" err="1"/>
              <a:t>Vachev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C86FD-8590-4315-ADEF-B2208B8B65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92A6A-6AFB-4AC8-BE4A-2B564C2ED93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33" y="2221661"/>
            <a:ext cx="4725001" cy="315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27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BDF4E-D459-41BB-BACF-F86EDF752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Technical Trainer @ </a:t>
            </a:r>
            <a:r>
              <a:rPr lang="en-US" dirty="0" err="1"/>
              <a:t>SoftUni</a:t>
            </a:r>
            <a:endParaRPr lang="en-US" dirty="0"/>
          </a:p>
          <a:p>
            <a:r>
              <a:rPr lang="en-US" dirty="0"/>
              <a:t>Java Developer @ </a:t>
            </a:r>
            <a:r>
              <a:rPr lang="en-US" dirty="0" err="1"/>
              <a:t>Playtech</a:t>
            </a:r>
            <a:r>
              <a:rPr lang="en-US" dirty="0"/>
              <a:t> Bulgaria</a:t>
            </a:r>
          </a:p>
          <a:p>
            <a:r>
              <a:rPr lang="en-US" dirty="0"/>
              <a:t>Top Student @ </a:t>
            </a:r>
            <a:r>
              <a:rPr lang="en-US" dirty="0" err="1"/>
              <a:t>SoftUni</a:t>
            </a:r>
            <a:endParaRPr lang="en-US" dirty="0"/>
          </a:p>
          <a:p>
            <a:r>
              <a:rPr lang="en-US" dirty="0"/>
              <a:t>Experience with Java, JavaScript,</a:t>
            </a:r>
          </a:p>
          <a:p>
            <a:pPr marL="0" indent="0">
              <a:buNone/>
            </a:pPr>
            <a:r>
              <a:rPr lang="en-US" dirty="0"/>
              <a:t>    TypeScript and Angular</a:t>
            </a:r>
          </a:p>
          <a:p>
            <a:r>
              <a:rPr lang="en-US" dirty="0"/>
              <a:t>Plays basketball and billiard</a:t>
            </a:r>
          </a:p>
          <a:p>
            <a:pPr marL="0" indent="0">
              <a:buNone/>
            </a:pPr>
            <a:r>
              <a:rPr lang="en-US" dirty="0"/>
              <a:t>    in his spare time</a:t>
            </a:r>
            <a:endParaRPr lang="bg-BG" dirty="0"/>
          </a:p>
          <a:p>
            <a:r>
              <a:rPr lang="en-US" dirty="0"/>
              <a:t>Interested in books, movies and comics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57246-A907-4C98-B8CE-AF6DAE34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Nikolay Markov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28390-048B-49AB-938D-0B6F37CE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48"/>
          <a:stretch/>
        </p:blipFill>
        <p:spPr>
          <a:xfrm>
            <a:off x="8269230" y="1629000"/>
            <a:ext cx="3480000" cy="4270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317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763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DB Module –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2477" y="1990563"/>
            <a:ext cx="8030694" cy="532600"/>
            <a:chOff x="511822" y="1838163"/>
            <a:chExt cx="6573425" cy="5326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778154" y="1845485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852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58448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857495" y="1504890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11</a:t>
            </a:r>
            <a:r>
              <a:rPr lang="en-US" sz="2000" b="1" dirty="0"/>
              <a:t>-Jan-2022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25626" y="1504890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15-Feb-2022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46032" y="1504890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02-Apr-2022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6867238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1930140" y="2876044"/>
            <a:ext cx="2911092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11-Jan-2022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13-Feb-2022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4930840" y="2876044"/>
            <a:ext cx="330799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15-Feb-2022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02-Apr-2022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8311327" y="2876044"/>
            <a:ext cx="182878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10-Apr-2022</a:t>
            </a:r>
            <a:b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  17-Apr-2022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072477" y="2249541"/>
            <a:ext cx="8030694" cy="73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7E0A4-7D89-4A88-A77D-01D81064804E}"/>
              </a:ext>
            </a:extLst>
          </p:cNvPr>
          <p:cNvSpPr txBox="1"/>
          <p:nvPr/>
        </p:nvSpPr>
        <p:spPr>
          <a:xfrm>
            <a:off x="9235001" y="1510363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17-Apr-2022</a:t>
            </a:r>
          </a:p>
        </p:txBody>
      </p:sp>
    </p:spTree>
    <p:extLst>
      <p:ext uri="{BB962C8B-B14F-4D97-AF65-F5344CB8AC3E}">
        <p14:creationId xmlns:p14="http://schemas.microsoft.com/office/powerpoint/2010/main" val="14544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32" grpId="0" animBg="1"/>
      <p:bldP spid="45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296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is mainly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 in class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pPr>
              <a:spcBef>
                <a:spcPts val="2400"/>
              </a:spcBef>
            </a:pPr>
            <a:r>
              <a:rPr lang="en-US" dirty="0"/>
              <a:t>How to submit your homework?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Submitted in the </a:t>
            </a:r>
            <a:r>
              <a:rPr lang="en-US" b="1" dirty="0">
                <a:solidFill>
                  <a:srgbClr val="FFA000"/>
                </a:solidFill>
              </a:rPr>
              <a:t>judge system</a:t>
            </a:r>
          </a:p>
          <a:p>
            <a:pPr>
              <a:spcBef>
                <a:spcPts val="2400"/>
              </a:spcBef>
            </a:pPr>
            <a:r>
              <a:rPr lang="en-US" dirty="0"/>
              <a:t>Do your homework when it's due!</a:t>
            </a:r>
          </a:p>
          <a:p>
            <a:pPr lvl="1"/>
            <a:r>
              <a:rPr lang="en-US" dirty="0"/>
              <a:t>Assignments pile up quickly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3114000"/>
            <a:ext cx="3405238" cy="32388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607875"/>
          </a:xfrm>
        </p:spPr>
        <p:txBody>
          <a:bodyPr>
            <a:noAutofit/>
          </a:bodyPr>
          <a:lstStyle/>
          <a:p>
            <a:r>
              <a:rPr lang="en-US" sz="3200" dirty="0"/>
              <a:t>Section 0: </a:t>
            </a:r>
            <a:r>
              <a:rPr lang="en-US" sz="3200" b="1" dirty="0">
                <a:solidFill>
                  <a:schemeClr val="bg1"/>
                </a:solidFill>
              </a:rPr>
              <a:t>Database Overview</a:t>
            </a:r>
          </a:p>
          <a:p>
            <a:pPr lvl="1"/>
            <a:r>
              <a:rPr lang="en-US" sz="3000" dirty="0"/>
              <a:t>You are given an Entity / Relationship Diagram of some Database</a:t>
            </a:r>
            <a:endParaRPr lang="bg-BG" sz="3000" dirty="0"/>
          </a:p>
          <a:p>
            <a:r>
              <a:rPr lang="en-US" sz="3200" dirty="0"/>
              <a:t>Section 1: </a:t>
            </a:r>
            <a:r>
              <a:rPr lang="en-US" sz="3200" b="1" dirty="0">
                <a:solidFill>
                  <a:schemeClr val="bg1"/>
                </a:solidFill>
              </a:rPr>
              <a:t>Data Definition Language (DDL)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Data Types, Constraints</a:t>
            </a:r>
            <a:endParaRPr lang="bg-BG" sz="3000" dirty="0"/>
          </a:p>
          <a:p>
            <a:r>
              <a:rPr lang="en-US" sz="3200" dirty="0"/>
              <a:t>Section 2: </a:t>
            </a:r>
            <a:r>
              <a:rPr lang="en-US" sz="3200" b="1" dirty="0">
                <a:solidFill>
                  <a:schemeClr val="bg1"/>
                </a:solidFill>
              </a:rPr>
              <a:t>Data Manipulation Language (DML)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Insert, Update, Delete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40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607875"/>
          </a:xfrm>
        </p:spPr>
        <p:txBody>
          <a:bodyPr>
            <a:noAutofit/>
          </a:bodyPr>
          <a:lstStyle/>
          <a:p>
            <a:r>
              <a:rPr lang="en-US" sz="3200" dirty="0"/>
              <a:t>Section 3: </a:t>
            </a:r>
            <a:r>
              <a:rPr lang="en-US" sz="3200" b="1" dirty="0">
                <a:solidFill>
                  <a:schemeClr val="bg1"/>
                </a:solidFill>
              </a:rPr>
              <a:t>Querying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Data Extraction</a:t>
            </a:r>
            <a:endParaRPr lang="bg-BG" sz="3000" dirty="0"/>
          </a:p>
          <a:p>
            <a:r>
              <a:rPr lang="en-US" sz="3200" dirty="0"/>
              <a:t>Section 4: </a:t>
            </a:r>
            <a:r>
              <a:rPr lang="en-US" sz="3200" b="1" dirty="0">
                <a:solidFill>
                  <a:schemeClr val="bg1"/>
                </a:solidFill>
              </a:rPr>
              <a:t>Programmability</a:t>
            </a:r>
          </a:p>
          <a:p>
            <a:pPr lvl="1"/>
            <a:r>
              <a:rPr lang="en-US" sz="3000" dirty="0"/>
              <a:t>Functions and Procedures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5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Resources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What We Need Additionally?</a:t>
            </a:r>
          </a:p>
        </p:txBody>
      </p:sp>
    </p:spTree>
    <p:extLst>
      <p:ext uri="{BB962C8B-B14F-4D97-AF65-F5344CB8AC3E}">
        <p14:creationId xmlns:p14="http://schemas.microsoft.com/office/powerpoint/2010/main" val="54522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Course Objectives &amp; Program</a:t>
            </a:r>
          </a:p>
          <a:p>
            <a:pPr marL="514350" indent="-514350"/>
            <a:r>
              <a:rPr lang="en-US" dirty="0"/>
              <a:t>The Trainers Team</a:t>
            </a:r>
          </a:p>
          <a:p>
            <a:pPr marL="514350" indent="-514350"/>
            <a:r>
              <a:rPr lang="en-GB" dirty="0"/>
              <a:t>Course Organization</a:t>
            </a:r>
            <a:endParaRPr lang="bg-BG" dirty="0"/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Exam</a:t>
            </a:r>
          </a:p>
          <a:p>
            <a:pPr marL="514350" indent="-514350"/>
            <a:r>
              <a:rPr lang="en-US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26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web site:</a:t>
            </a:r>
            <a:br>
              <a:rPr lang="en-US" dirty="0"/>
            </a:b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forum:</a:t>
            </a:r>
            <a:br>
              <a:rPr lang="en-US" sz="3200" dirty="0"/>
            </a:b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DB Course Web Site and Forum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3" y="1872677"/>
            <a:ext cx="8847437" cy="566323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https://softuni.bg/trainings/3602/mysql-january-2022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133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490007"/>
            <a:ext cx="1374490" cy="1374490"/>
          </a:xfrm>
          <a:prstGeom prst="rect">
            <a:avLst/>
          </a:prstGeom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3293096"/>
            <a:ext cx="8847437" cy="525162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6"/>
              </a:rPr>
              <a:t>https://softuni.bg/forum/categories/77/databases-basics-mysql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405B6C07-0D95-4C72-8100-E7820ACCA8D5}"/>
              </a:ext>
            </a:extLst>
          </p:cNvPr>
          <p:cNvSpPr/>
          <p:nvPr/>
        </p:nvSpPr>
        <p:spPr>
          <a:xfrm>
            <a:off x="623562" y="4745666"/>
            <a:ext cx="8847437" cy="57333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https://www.facebook.com/groups/JavaDBJanuary2022/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8" descr="Резултат с изображение за facebook icon">
            <a:extLst>
              <a:ext uri="{FF2B5EF4-FFF2-40B4-BE49-F238E27FC236}">
                <a16:creationId xmlns:a16="http://schemas.microsoft.com/office/drawing/2014/main" id="{A8462634-FAA2-495C-B978-8B37342E5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736" y="5183169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slides, videos, homework assignments, projects</a:t>
            </a:r>
            <a:br>
              <a:rPr lang="en-US" dirty="0"/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dirty="0">
                <a:solidFill>
                  <a:srgbClr val="FFA000"/>
                </a:solidFill>
                <a:hlinkClick r:id="rId2"/>
              </a:rPr>
              <a:t>web site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DB Basics MySQL Slides and Videos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280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56" y="3810000"/>
            <a:ext cx="2650172" cy="21336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06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10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Workbench - </a:t>
            </a:r>
            <a:r>
              <a:rPr lang="en-US" dirty="0">
                <a:hlinkClick r:id="rId3"/>
              </a:rPr>
              <a:t>https://dev.mysql.com/downloads/workbench/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DB Recommended Software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65" y="3654000"/>
            <a:ext cx="2502570" cy="250257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003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learn to study!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030" y="3406224"/>
            <a:ext cx="2025000" cy="1996277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copyrighted content</a:t>
            </a: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#java-db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409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4E3F30CD-3D44-49CA-92F6-C1208767F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2744" y="1122225"/>
            <a:ext cx="3124200" cy="3124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Database Basics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Course Objective &amp; Program</a:t>
            </a:r>
          </a:p>
        </p:txBody>
      </p:sp>
    </p:spTree>
    <p:extLst>
      <p:ext uri="{BB962C8B-B14F-4D97-AF65-F5344CB8AC3E}">
        <p14:creationId xmlns:p14="http://schemas.microsoft.com/office/powerpoint/2010/main" val="407694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MySQL </a:t>
            </a:r>
            <a:r>
              <a:rPr lang="en-US" dirty="0"/>
              <a:t>course provides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Basic database and query 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Establishes fundamentals for further DB trainings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Content: SQL syntax, data types, programmability</a:t>
            </a:r>
          </a:p>
          <a:p>
            <a:pPr>
              <a:lnSpc>
                <a:spcPct val="110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covered?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Client-side implementations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API Libraries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88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 to Databases. Data Definition and Datatypes</a:t>
            </a:r>
          </a:p>
          <a:p>
            <a:pPr>
              <a:lnSpc>
                <a:spcPct val="100000"/>
              </a:lnSpc>
            </a:pPr>
            <a:r>
              <a:rPr lang="en-US" dirty="0"/>
              <a:t>Basic CRUD, intro to SQL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functions</a:t>
            </a:r>
          </a:p>
          <a:p>
            <a:pPr>
              <a:lnSpc>
                <a:spcPct val="100000"/>
              </a:lnSpc>
            </a:pPr>
            <a:r>
              <a:rPr lang="en-US" dirty="0"/>
              <a:t>Data aggregation</a:t>
            </a:r>
          </a:p>
          <a:p>
            <a:pPr>
              <a:lnSpc>
                <a:spcPct val="100000"/>
              </a:lnSpc>
            </a:pPr>
            <a:r>
              <a:rPr lang="en-US" dirty="0"/>
              <a:t>Table Relations</a:t>
            </a:r>
          </a:p>
          <a:p>
            <a:pPr>
              <a:lnSpc>
                <a:spcPct val="100000"/>
              </a:lnSpc>
            </a:pPr>
            <a:r>
              <a:rPr lang="en-US" dirty="0"/>
              <a:t>Subqueries and JOINs</a:t>
            </a:r>
          </a:p>
          <a:p>
            <a:pPr>
              <a:lnSpc>
                <a:spcPct val="100000"/>
              </a:lnSpc>
            </a:pPr>
            <a:r>
              <a:rPr lang="en-US" dirty="0"/>
              <a:t>Functions, Triggers, Transactions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2133601"/>
            <a:ext cx="1806365" cy="18063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150246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10023542" y="4461636"/>
            <a:ext cx="1530338" cy="137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88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Ð ÐµÐ·ÑÐ»ÑÐ°Ñ Ñ Ð¸Ð·Ð¾Ð±ÑÐ°Ð¶ÐµÐ½Ð¸Ðµ Ð·Ð° lecture png">
            <a:extLst>
              <a:ext uri="{FF2B5EF4-FFF2-40B4-BE49-F238E27FC236}">
                <a16:creationId xmlns:a16="http://schemas.microsoft.com/office/drawing/2014/main" id="{1316E379-60D6-43AE-8A90-18B5941D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220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The Trainers Team</a:t>
            </a:r>
          </a:p>
        </p:txBody>
      </p:sp>
    </p:spTree>
    <p:extLst>
      <p:ext uri="{BB962C8B-B14F-4D97-AF65-F5344CB8AC3E}">
        <p14:creationId xmlns:p14="http://schemas.microsoft.com/office/powerpoint/2010/main" val="16161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874</Words>
  <Application>Microsoft Office PowerPoint</Application>
  <PresentationFormat>Widescreen</PresentationFormat>
  <Paragraphs>174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MySQL</vt:lpstr>
      <vt:lpstr>Table of Contents</vt:lpstr>
      <vt:lpstr>Have a Question?</vt:lpstr>
      <vt:lpstr>SoftUni Diamond Partners</vt:lpstr>
      <vt:lpstr>Educational Partners</vt:lpstr>
      <vt:lpstr>Database Basics</vt:lpstr>
      <vt:lpstr>Course Objectives</vt:lpstr>
      <vt:lpstr>Course Topics</vt:lpstr>
      <vt:lpstr>The Trainers Team</vt:lpstr>
      <vt:lpstr>Veselin Vachev</vt:lpstr>
      <vt:lpstr>Nikolay Markov</vt:lpstr>
      <vt:lpstr>Course Organization</vt:lpstr>
      <vt:lpstr>Java DB Module – Timeline</vt:lpstr>
      <vt:lpstr>SoftUni Certificate</vt:lpstr>
      <vt:lpstr>CPE Certificate</vt:lpstr>
      <vt:lpstr>Homework Assignments &amp; Exercises</vt:lpstr>
      <vt:lpstr>Exam</vt:lpstr>
      <vt:lpstr>Exam</vt:lpstr>
      <vt:lpstr>Resources</vt:lpstr>
      <vt:lpstr>Java DB Course Web Site and Forum </vt:lpstr>
      <vt:lpstr>The DB Basics MySQL Slides and Videos</vt:lpstr>
      <vt:lpstr>Java DB Recommended Software</vt:lpstr>
      <vt:lpstr>Learn to Search in Internet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60</cp:revision>
  <dcterms:created xsi:type="dcterms:W3CDTF">2018-05-23T13:08:44Z</dcterms:created>
  <dcterms:modified xsi:type="dcterms:W3CDTF">2022-01-05T10:40:46Z</dcterms:modified>
  <cp:category>programming;computer programming;software development;web development</cp:category>
</cp:coreProperties>
</file>