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Catamaran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Livvic"/>
      <p:regular r:id="rId36"/>
      <p:bold r:id="rId37"/>
      <p:italic r:id="rId38"/>
      <p:boldItalic r:id="rId39"/>
    </p:embeddedFont>
    <p:embeddedFont>
      <p:font typeface="Catamaran Light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+qidSVDLXLGsaa1ttUZ60JWh6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Light-regular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CatamaranLigh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tamaran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font" Target="fonts/Catamara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1.xml"/><Relationship Id="rId37" Type="http://schemas.openxmlformats.org/officeDocument/2006/relationships/font" Target="fonts/Livvic-bold.fntdata"/><Relationship Id="rId14" Type="http://schemas.openxmlformats.org/officeDocument/2006/relationships/slide" Target="slides/slide10.xml"/><Relationship Id="rId36" Type="http://schemas.openxmlformats.org/officeDocument/2006/relationships/font" Target="fonts/Livvic-regular.fntdata"/><Relationship Id="rId17" Type="http://schemas.openxmlformats.org/officeDocument/2006/relationships/slide" Target="slides/slide13.xml"/><Relationship Id="rId39" Type="http://schemas.openxmlformats.org/officeDocument/2006/relationships/font" Target="fonts/Livvic-boldItalic.fntdata"/><Relationship Id="rId16" Type="http://schemas.openxmlformats.org/officeDocument/2006/relationships/slide" Target="slides/slide12.xml"/><Relationship Id="rId38" Type="http://schemas.openxmlformats.org/officeDocument/2006/relationships/font" Target="fonts/Livvic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8b758e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88b758e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4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CUSTOM_16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4">
  <p:cSld name="CUSTOM_16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35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CUSTOM_3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37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30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38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8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38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8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38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8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38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38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38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38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8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38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5">
  <p:cSld name="CUSTOM_3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4">
  <p:cSld name="CUSTOM_3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40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40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40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40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40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2">
  <p:cSld name="CUSTOM_3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41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41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41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7" name="Google Shape;107;p41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6">
  <p:cSld name="CUSTOM_11_1_2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42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25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5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25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25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25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25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25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25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43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43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3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1">
  <p:cSld name="CUSTOM_27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27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27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27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27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27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27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27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27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1">
  <p:cSld name="CUSTOM_2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29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9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9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29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CUSTOM_25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CUSTOM_27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1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31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31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31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31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CUSTOM_14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kpFSZCp6AnqWuCFUTG1Rzz33u60PIrMv/view" TargetMode="External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37671" t="0"/>
          <a:stretch/>
        </p:blipFill>
        <p:spPr>
          <a:xfrm>
            <a:off x="4214775" y="-72750"/>
            <a:ext cx="4929224" cy="527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1039575" y="3206400"/>
            <a:ext cx="3175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chemeClr val="lt1"/>
                </a:solidFill>
              </a:rPr>
              <a:t>by Elena Golubeva and Vladislav Goteiner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Figure Skating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Video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Classification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3" name="Google Shape;123;p1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/>
          <p:nvPr/>
        </p:nvSpPr>
        <p:spPr>
          <a:xfrm>
            <a:off x="6077775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6215963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Dropout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4734850" y="33570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328066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3418850" y="34729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Flatten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178831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315213" y="3363700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11"/>
          <p:cNvCxnSpPr/>
          <p:nvPr/>
        </p:nvCxnSpPr>
        <p:spPr>
          <a:xfrm rot="10800000">
            <a:off x="416813" y="2703525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11"/>
          <p:cNvSpPr txBox="1"/>
          <p:nvPr/>
        </p:nvSpPr>
        <p:spPr>
          <a:xfrm>
            <a:off x="1947950" y="3235125"/>
            <a:ext cx="1122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AveragePooling2D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318" name="Google Shape;318;p11"/>
          <p:cNvCxnSpPr/>
          <p:nvPr/>
        </p:nvCxnSpPr>
        <p:spPr>
          <a:xfrm rot="10800000">
            <a:off x="188208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1"/>
          <p:cNvCxnSpPr/>
          <p:nvPr/>
        </p:nvCxnSpPr>
        <p:spPr>
          <a:xfrm rot="10800000">
            <a:off x="337273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1"/>
          <p:cNvCxnSpPr/>
          <p:nvPr/>
        </p:nvCxnSpPr>
        <p:spPr>
          <a:xfrm rot="10800000">
            <a:off x="4808188" y="26968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/>
          <p:nvPr/>
        </p:nvCxnSpPr>
        <p:spPr>
          <a:xfrm rot="10800000">
            <a:off x="6215963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1"/>
          <p:cNvSpPr txBox="1"/>
          <p:nvPr/>
        </p:nvSpPr>
        <p:spPr>
          <a:xfrm>
            <a:off x="467613" y="3472900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ResNet50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4873038" y="34662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Relu x2</a:t>
            </a:r>
            <a:endParaRPr b="1" i="0" sz="18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324" name="Google Shape;324;p11"/>
          <p:cNvGrpSpPr/>
          <p:nvPr/>
        </p:nvGrpSpPr>
        <p:grpSpPr>
          <a:xfrm>
            <a:off x="315237" y="2589201"/>
            <a:ext cx="6001362" cy="222300"/>
            <a:chOff x="1464850" y="436376"/>
            <a:chExt cx="6001362" cy="222300"/>
          </a:xfrm>
        </p:grpSpPr>
        <p:sp>
          <p:nvSpPr>
            <p:cNvPr id="325" name="Google Shape;325;p11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Google Shape;330;p11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11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11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11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4" name="Google Shape;334;p11"/>
          <p:cNvGrpSpPr/>
          <p:nvPr/>
        </p:nvGrpSpPr>
        <p:grpSpPr>
          <a:xfrm>
            <a:off x="6368324" y="2589201"/>
            <a:ext cx="1322251" cy="222300"/>
            <a:chOff x="6143961" y="436376"/>
            <a:chExt cx="1322251" cy="222300"/>
          </a:xfrm>
        </p:grpSpPr>
        <p:sp>
          <p:nvSpPr>
            <p:cNvPr id="335" name="Google Shape;335;p11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1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7" name="Google Shape;337;p11"/>
          <p:cNvSpPr/>
          <p:nvPr/>
        </p:nvSpPr>
        <p:spPr>
          <a:xfrm>
            <a:off x="7420700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7558888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Softmax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339" name="Google Shape;339;p11"/>
          <p:cNvCxnSpPr/>
          <p:nvPr/>
        </p:nvCxnSpPr>
        <p:spPr>
          <a:xfrm rot="10800000">
            <a:off x="7558888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0" name="Google Shape;340;p11"/>
          <p:cNvPicPr preferRelativeResize="0"/>
          <p:nvPr/>
        </p:nvPicPr>
        <p:blipFill rotWithShape="1">
          <a:blip r:embed="rId3">
            <a:alphaModFix/>
          </a:blip>
          <a:srcRect b="8896" l="0" r="0" t="18295"/>
          <a:stretch/>
        </p:blipFill>
        <p:spPr>
          <a:xfrm>
            <a:off x="2356823" y="117875"/>
            <a:ext cx="4430350" cy="24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1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/>
          <p:nvPr/>
        </p:nvSpPr>
        <p:spPr>
          <a:xfrm>
            <a:off x="6077775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6215963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Dropout</a:t>
            </a:r>
            <a:endParaRPr b="1" i="0" sz="18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4734850" y="33570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328066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3418850" y="34729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Flatten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178831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315213" y="3363700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 rot="10800000">
            <a:off x="416813" y="2703525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2"/>
          <p:cNvSpPr txBox="1"/>
          <p:nvPr/>
        </p:nvSpPr>
        <p:spPr>
          <a:xfrm>
            <a:off x="1947950" y="3235125"/>
            <a:ext cx="1122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AveragePooling2D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356" name="Google Shape;356;p12"/>
          <p:cNvCxnSpPr/>
          <p:nvPr/>
        </p:nvCxnSpPr>
        <p:spPr>
          <a:xfrm rot="10800000">
            <a:off x="188208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2"/>
          <p:cNvCxnSpPr/>
          <p:nvPr/>
        </p:nvCxnSpPr>
        <p:spPr>
          <a:xfrm rot="10800000">
            <a:off x="337273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2"/>
          <p:cNvCxnSpPr/>
          <p:nvPr/>
        </p:nvCxnSpPr>
        <p:spPr>
          <a:xfrm rot="10800000">
            <a:off x="4808188" y="26968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2"/>
          <p:cNvCxnSpPr/>
          <p:nvPr/>
        </p:nvCxnSpPr>
        <p:spPr>
          <a:xfrm rot="10800000">
            <a:off x="6215963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12"/>
          <p:cNvSpPr txBox="1"/>
          <p:nvPr/>
        </p:nvSpPr>
        <p:spPr>
          <a:xfrm>
            <a:off x="467613" y="3472900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ResNet50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4873038" y="34662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Relu x2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362" name="Google Shape;362;p12"/>
          <p:cNvGrpSpPr/>
          <p:nvPr/>
        </p:nvGrpSpPr>
        <p:grpSpPr>
          <a:xfrm>
            <a:off x="315237" y="2589201"/>
            <a:ext cx="6001362" cy="222300"/>
            <a:chOff x="1464850" y="436376"/>
            <a:chExt cx="6001362" cy="222300"/>
          </a:xfrm>
        </p:grpSpPr>
        <p:sp>
          <p:nvSpPr>
            <p:cNvPr id="363" name="Google Shape;363;p12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12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2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2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2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2" name="Google Shape;372;p12"/>
          <p:cNvGrpSpPr/>
          <p:nvPr/>
        </p:nvGrpSpPr>
        <p:grpSpPr>
          <a:xfrm>
            <a:off x="6368324" y="2589201"/>
            <a:ext cx="1322251" cy="222300"/>
            <a:chOff x="6143961" y="436376"/>
            <a:chExt cx="1322251" cy="222300"/>
          </a:xfrm>
        </p:grpSpPr>
        <p:sp>
          <p:nvSpPr>
            <p:cNvPr id="373" name="Google Shape;373;p12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12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5" name="Google Shape;375;p12"/>
          <p:cNvSpPr/>
          <p:nvPr/>
        </p:nvSpPr>
        <p:spPr>
          <a:xfrm>
            <a:off x="7420700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7558888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Softmax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377" name="Google Shape;377;p12"/>
          <p:cNvCxnSpPr/>
          <p:nvPr/>
        </p:nvCxnSpPr>
        <p:spPr>
          <a:xfrm rot="10800000">
            <a:off x="7558888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8" name="Google Shape;3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425" y="146750"/>
            <a:ext cx="4650576" cy="23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2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/>
          <p:nvPr/>
        </p:nvSpPr>
        <p:spPr>
          <a:xfrm>
            <a:off x="6077775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/>
        </p:nvSpPr>
        <p:spPr>
          <a:xfrm>
            <a:off x="6215963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Dropout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4734850" y="33570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328066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3"/>
          <p:cNvSpPr txBox="1"/>
          <p:nvPr/>
        </p:nvSpPr>
        <p:spPr>
          <a:xfrm>
            <a:off x="3418850" y="34729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Flatten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178831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315213" y="3363700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13"/>
          <p:cNvCxnSpPr/>
          <p:nvPr/>
        </p:nvCxnSpPr>
        <p:spPr>
          <a:xfrm rot="10800000">
            <a:off x="416813" y="2703525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13"/>
          <p:cNvSpPr txBox="1"/>
          <p:nvPr/>
        </p:nvSpPr>
        <p:spPr>
          <a:xfrm>
            <a:off x="1947950" y="3235125"/>
            <a:ext cx="1122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AveragePooling2D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394" name="Google Shape;394;p13"/>
          <p:cNvCxnSpPr/>
          <p:nvPr/>
        </p:nvCxnSpPr>
        <p:spPr>
          <a:xfrm rot="10800000">
            <a:off x="188208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3"/>
          <p:cNvCxnSpPr/>
          <p:nvPr/>
        </p:nvCxnSpPr>
        <p:spPr>
          <a:xfrm rot="10800000">
            <a:off x="337273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3"/>
          <p:cNvCxnSpPr/>
          <p:nvPr/>
        </p:nvCxnSpPr>
        <p:spPr>
          <a:xfrm rot="10800000">
            <a:off x="4808188" y="26968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3"/>
          <p:cNvCxnSpPr/>
          <p:nvPr/>
        </p:nvCxnSpPr>
        <p:spPr>
          <a:xfrm rot="10800000">
            <a:off x="6215963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13"/>
          <p:cNvSpPr txBox="1"/>
          <p:nvPr/>
        </p:nvSpPr>
        <p:spPr>
          <a:xfrm>
            <a:off x="467613" y="3472900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ResNet50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4873038" y="34662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Relu x2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400" name="Google Shape;400;p13"/>
          <p:cNvGrpSpPr/>
          <p:nvPr/>
        </p:nvGrpSpPr>
        <p:grpSpPr>
          <a:xfrm>
            <a:off x="315237" y="2589201"/>
            <a:ext cx="6001362" cy="222300"/>
            <a:chOff x="1464850" y="436376"/>
            <a:chExt cx="6001362" cy="222300"/>
          </a:xfrm>
        </p:grpSpPr>
        <p:sp>
          <p:nvSpPr>
            <p:cNvPr id="401" name="Google Shape;401;p13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6" name="Google Shape;406;p13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13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13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3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0" name="Google Shape;410;p13"/>
          <p:cNvGrpSpPr/>
          <p:nvPr/>
        </p:nvGrpSpPr>
        <p:grpSpPr>
          <a:xfrm>
            <a:off x="6368324" y="2589201"/>
            <a:ext cx="1322251" cy="222300"/>
            <a:chOff x="6143961" y="436376"/>
            <a:chExt cx="1322251" cy="222300"/>
          </a:xfrm>
        </p:grpSpPr>
        <p:sp>
          <p:nvSpPr>
            <p:cNvPr id="411" name="Google Shape;411;p13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2" name="Google Shape;412;p13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3" name="Google Shape;413;p13"/>
          <p:cNvSpPr/>
          <p:nvPr/>
        </p:nvSpPr>
        <p:spPr>
          <a:xfrm>
            <a:off x="7420700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7558888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Softmax</a:t>
            </a:r>
            <a:endParaRPr b="1" i="0" sz="18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15" name="Google Shape;415;p13"/>
          <p:cNvCxnSpPr/>
          <p:nvPr/>
        </p:nvCxnSpPr>
        <p:spPr>
          <a:xfrm rot="10800000">
            <a:off x="7558888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6" name="Google Shape;4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100" y="215500"/>
            <a:ext cx="5239951" cy="2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3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50" y="851275"/>
            <a:ext cx="159300" cy="34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7" name="Google Shape;4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050" y="492850"/>
            <a:ext cx="5170650" cy="41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50" y="1052525"/>
            <a:ext cx="159300" cy="30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6" name="Google Shape;4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050" y="794073"/>
            <a:ext cx="5918951" cy="362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50" y="810000"/>
            <a:ext cx="159300" cy="389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5" name="Google Shape;4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050" y="648725"/>
            <a:ext cx="5923375" cy="42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7"/>
          <p:cNvSpPr/>
          <p:nvPr/>
        </p:nvSpPr>
        <p:spPr>
          <a:xfrm>
            <a:off x="50" y="810000"/>
            <a:ext cx="159300" cy="389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7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7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54" name="Google Shape;4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051" y="810000"/>
            <a:ext cx="5878300" cy="389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888" y="1346848"/>
            <a:ext cx="7112224" cy="24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8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8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2" name="Google Shape;462;p18"/>
          <p:cNvSpPr/>
          <p:nvPr/>
        </p:nvSpPr>
        <p:spPr>
          <a:xfrm>
            <a:off x="4104125" y="3503850"/>
            <a:ext cx="1800000" cy="2928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8b758e681_0_0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88b758e681_0_0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69" name="Google Shape;469;g88b758e68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650" y="1198825"/>
            <a:ext cx="4118763" cy="2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88b758e68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25" y="1198813"/>
            <a:ext cx="3661150" cy="274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50" y="810000"/>
            <a:ext cx="159300" cy="389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9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79" name="Google Shape;4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050" y="810000"/>
            <a:ext cx="5393104" cy="389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>
            <p:ph idx="6" type="ctrTitle"/>
          </p:nvPr>
        </p:nvSpPr>
        <p:spPr>
          <a:xfrm>
            <a:off x="3504199" y="2323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MODEL STRUCTURE</a:t>
            </a:r>
            <a:endParaRPr sz="1400"/>
          </a:p>
        </p:txBody>
      </p:sp>
      <p:sp>
        <p:nvSpPr>
          <p:cNvPr id="130" name="Google Shape;130;p2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"/>
          <p:cNvSpPr txBox="1"/>
          <p:nvPr>
            <p:ph type="ctrTitle"/>
          </p:nvPr>
        </p:nvSpPr>
        <p:spPr>
          <a:xfrm>
            <a:off x="3501477" y="6541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ABOUT THE PROJECT</a:t>
            </a:r>
            <a:endParaRPr sz="1400"/>
          </a:p>
        </p:txBody>
      </p:sp>
      <p:sp>
        <p:nvSpPr>
          <p:cNvPr id="132" name="Google Shape;132;p2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"/>
          <p:cNvSpPr txBox="1"/>
          <p:nvPr>
            <p:ph idx="3" type="ctrTitle"/>
          </p:nvPr>
        </p:nvSpPr>
        <p:spPr>
          <a:xfrm>
            <a:off x="3501464" y="14887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PROCESS</a:t>
            </a:r>
            <a:endParaRPr sz="1400"/>
          </a:p>
        </p:txBody>
      </p:sp>
      <p:sp>
        <p:nvSpPr>
          <p:cNvPr id="134" name="Google Shape;134;p2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"/>
          <p:cNvSpPr txBox="1"/>
          <p:nvPr>
            <p:ph idx="13" type="ctrTitle"/>
          </p:nvPr>
        </p:nvSpPr>
        <p:spPr>
          <a:xfrm>
            <a:off x="3504199" y="315814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CODE EXAMPLE</a:t>
            </a:r>
            <a:endParaRPr sz="1400"/>
          </a:p>
        </p:txBody>
      </p:sp>
      <p:sp>
        <p:nvSpPr>
          <p:cNvPr id="136" name="Google Shape;136;p2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"/>
          <p:cNvSpPr txBox="1"/>
          <p:nvPr>
            <p:ph idx="16" type="ctrTitle"/>
          </p:nvPr>
        </p:nvSpPr>
        <p:spPr>
          <a:xfrm>
            <a:off x="3501476" y="3992825"/>
            <a:ext cx="3225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FINAL RESULTS</a:t>
            </a:r>
            <a:endParaRPr sz="1400"/>
          </a:p>
        </p:txBody>
      </p:sp>
      <p:sp>
        <p:nvSpPr>
          <p:cNvPr id="138" name="Google Shape;138;p2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/>
          <p:nvPr/>
        </p:nvSpPr>
        <p:spPr>
          <a:xfrm flipH="1" rot="-5400000">
            <a:off x="-957900" y="95925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0"/>
          <p:cNvSpPr/>
          <p:nvPr/>
        </p:nvSpPr>
        <p:spPr>
          <a:xfrm>
            <a:off x="50" y="810000"/>
            <a:ext cx="159300" cy="389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0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0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8" name="Google Shape;4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000" y="810000"/>
            <a:ext cx="5377341" cy="38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5" name="Google Shape;495;p21" title="output3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75" y="286638"/>
            <a:ext cx="8124851" cy="457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idx="4294967295" type="subTitle"/>
          </p:nvPr>
        </p:nvSpPr>
        <p:spPr>
          <a:xfrm flipH="1">
            <a:off x="1136775" y="1133100"/>
            <a:ext cx="54069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About the project:</a:t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Tell what kind of jump is on the given video. What score would figure skater  get for his element execution.</a:t>
            </a:r>
            <a:endParaRPr b="0" i="0" sz="1400" u="none" cap="none" strike="noStrike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44" name="Google Shape;144;p3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3"/>
          <p:cNvSpPr txBox="1"/>
          <p:nvPr>
            <p:ph idx="4294967295" type="title"/>
          </p:nvPr>
        </p:nvSpPr>
        <p:spPr>
          <a:xfrm>
            <a:off x="1136775" y="44850"/>
            <a:ext cx="4959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FIGURE SKATING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JUMP CLASSIFICATION</a:t>
            </a:r>
            <a:endParaRPr/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 amt="95000"/>
          </a:blip>
          <a:srcRect b="21660" l="0" r="0" t="0"/>
          <a:stretch/>
        </p:blipFill>
        <p:spPr>
          <a:xfrm>
            <a:off x="1809100" y="2131200"/>
            <a:ext cx="4062249" cy="21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idx="4294967295" type="subTitle"/>
          </p:nvPr>
        </p:nvSpPr>
        <p:spPr>
          <a:xfrm flipH="1">
            <a:off x="1136775" y="1133100"/>
            <a:ext cx="54069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Expectations:</a:t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 classify element with over 85% accuracy. Give a score based on similar element executions that we learned.</a:t>
            </a:r>
            <a:endParaRPr b="0" i="0" sz="1400" u="none" cap="none" strike="noStrike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54" name="Google Shape;154;p4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4"/>
          <p:cNvSpPr txBox="1"/>
          <p:nvPr>
            <p:ph idx="4294967295" type="title"/>
          </p:nvPr>
        </p:nvSpPr>
        <p:spPr>
          <a:xfrm>
            <a:off x="1136775" y="44850"/>
            <a:ext cx="4959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FIGURE SKATING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JUMP CLASSIFICATION</a:t>
            </a:r>
            <a:endParaRPr/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 amt="95000"/>
          </a:blip>
          <a:srcRect b="21660" l="0" r="0" t="0"/>
          <a:stretch/>
        </p:blipFill>
        <p:spPr>
          <a:xfrm>
            <a:off x="1809100" y="2131200"/>
            <a:ext cx="4062249" cy="212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>
            <p:ph idx="4294967295" type="subTitle"/>
          </p:nvPr>
        </p:nvSpPr>
        <p:spPr>
          <a:xfrm flipH="1">
            <a:off x="4548075" y="3702825"/>
            <a:ext cx="19956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Flip  -  23.6/25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idx="4294967295" type="subTitle"/>
          </p:nvPr>
        </p:nvSpPr>
        <p:spPr>
          <a:xfrm flipH="1">
            <a:off x="1136775" y="1133100"/>
            <a:ext cx="5406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Obstacles:</a:t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Examples from different classes has very little differences. </a:t>
            </a:r>
            <a:endParaRPr b="0" i="0" sz="1400" u="none" cap="none" strike="noStrike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65" name="Google Shape;165;p5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5"/>
          <p:cNvSpPr txBox="1"/>
          <p:nvPr>
            <p:ph idx="4294967295" type="title"/>
          </p:nvPr>
        </p:nvSpPr>
        <p:spPr>
          <a:xfrm>
            <a:off x="1136775" y="44850"/>
            <a:ext cx="4959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FIGURE SKATING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JUMP CLASSIFICATION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750" y="2029794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1900" y="2029794"/>
            <a:ext cx="1917600" cy="19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5825" y="2029794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150" y="2029794"/>
            <a:ext cx="1959125" cy="19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/>
          <p:nvPr/>
        </p:nvSpPr>
        <p:spPr>
          <a:xfrm>
            <a:off x="964513" y="1275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4571998" y="-12750"/>
            <a:ext cx="3607500" cy="26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964513" y="2644950"/>
            <a:ext cx="36075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571986" y="264495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>
            <p:ph idx="2" type="ctrTitle"/>
          </p:nvPr>
        </p:nvSpPr>
        <p:spPr>
          <a:xfrm>
            <a:off x="1299175" y="981000"/>
            <a:ext cx="293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CREATE MODEL</a:t>
            </a:r>
            <a:endParaRPr/>
          </a:p>
        </p:txBody>
      </p:sp>
      <p:sp>
        <p:nvSpPr>
          <p:cNvPr id="182" name="Google Shape;182;p6"/>
          <p:cNvSpPr txBox="1"/>
          <p:nvPr>
            <p:ph idx="4" type="ctrTitle"/>
          </p:nvPr>
        </p:nvSpPr>
        <p:spPr>
          <a:xfrm>
            <a:off x="1332620" y="334467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lt1"/>
                </a:solidFill>
              </a:rPr>
              <a:t>TRAIN ON THE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6"/>
          <p:cNvSpPr txBox="1"/>
          <p:nvPr>
            <p:ph type="ctrTitle"/>
          </p:nvPr>
        </p:nvSpPr>
        <p:spPr>
          <a:xfrm>
            <a:off x="4940063" y="981000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lt1"/>
                </a:solidFill>
              </a:rPr>
              <a:t>PREPARE TEST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6"/>
          <p:cNvSpPr txBox="1"/>
          <p:nvPr>
            <p:ph idx="7" type="ctrTitle"/>
          </p:nvPr>
        </p:nvSpPr>
        <p:spPr>
          <a:xfrm>
            <a:off x="5082751" y="334468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RESULT DISPLAY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7" name="Google Shape;187;p6"/>
          <p:cNvCxnSpPr/>
          <p:nvPr/>
        </p:nvCxnSpPr>
        <p:spPr>
          <a:xfrm flipH="1">
            <a:off x="2750250" y="2009775"/>
            <a:ext cx="12000" cy="1095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6"/>
          <p:cNvCxnSpPr/>
          <p:nvPr/>
        </p:nvCxnSpPr>
        <p:spPr>
          <a:xfrm>
            <a:off x="4237351" y="3743234"/>
            <a:ext cx="845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6"/>
          <p:cNvCxnSpPr/>
          <p:nvPr/>
        </p:nvCxnSpPr>
        <p:spPr>
          <a:xfrm rot="10800000">
            <a:off x="4073101" y="1342934"/>
            <a:ext cx="845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/>
          <p:nvPr/>
        </p:nvSpPr>
        <p:spPr>
          <a:xfrm>
            <a:off x="6077775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6215963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Dropout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734850" y="33570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328066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3418850" y="34729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Flatten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178831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315213" y="3363700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8"/>
          <p:cNvCxnSpPr/>
          <p:nvPr/>
        </p:nvCxnSpPr>
        <p:spPr>
          <a:xfrm rot="10800000">
            <a:off x="416813" y="2703525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8"/>
          <p:cNvSpPr txBox="1"/>
          <p:nvPr/>
        </p:nvSpPr>
        <p:spPr>
          <a:xfrm>
            <a:off x="1947950" y="3235125"/>
            <a:ext cx="1122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AveragePooling2D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 rot="10800000">
            <a:off x="188208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"/>
          <p:cNvCxnSpPr/>
          <p:nvPr/>
        </p:nvCxnSpPr>
        <p:spPr>
          <a:xfrm rot="10800000">
            <a:off x="337273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/>
          <p:nvPr/>
        </p:nvCxnSpPr>
        <p:spPr>
          <a:xfrm rot="10800000">
            <a:off x="4808188" y="26968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/>
          <p:nvPr/>
        </p:nvCxnSpPr>
        <p:spPr>
          <a:xfrm rot="10800000">
            <a:off x="6215963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8"/>
          <p:cNvSpPr txBox="1"/>
          <p:nvPr/>
        </p:nvSpPr>
        <p:spPr>
          <a:xfrm>
            <a:off x="467613" y="3472900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ResNet50</a:t>
            </a:r>
            <a:endParaRPr b="1" i="0" sz="18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4873038" y="34662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Relu x2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09" name="Google Shape;209;p8"/>
          <p:cNvGrpSpPr/>
          <p:nvPr/>
        </p:nvGrpSpPr>
        <p:grpSpPr>
          <a:xfrm>
            <a:off x="315237" y="2589201"/>
            <a:ext cx="6001362" cy="222300"/>
            <a:chOff x="1464850" y="436376"/>
            <a:chExt cx="6001362" cy="222300"/>
          </a:xfrm>
        </p:grpSpPr>
        <p:sp>
          <p:nvSpPr>
            <p:cNvPr id="210" name="Google Shape;210;p8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8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9" name="Google Shape;219;p8"/>
          <p:cNvGrpSpPr/>
          <p:nvPr/>
        </p:nvGrpSpPr>
        <p:grpSpPr>
          <a:xfrm>
            <a:off x="6368324" y="2589201"/>
            <a:ext cx="1322251" cy="222300"/>
            <a:chOff x="6143961" y="436376"/>
            <a:chExt cx="1322251" cy="222300"/>
          </a:xfrm>
        </p:grpSpPr>
        <p:sp>
          <p:nvSpPr>
            <p:cNvPr id="220" name="Google Shape;220;p8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8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p8"/>
          <p:cNvSpPr/>
          <p:nvPr/>
        </p:nvSpPr>
        <p:spPr>
          <a:xfrm>
            <a:off x="7420700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7558888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Softmax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224" name="Google Shape;224;p8"/>
          <p:cNvCxnSpPr/>
          <p:nvPr/>
        </p:nvCxnSpPr>
        <p:spPr>
          <a:xfrm rot="10800000">
            <a:off x="7558888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75" y="428201"/>
            <a:ext cx="7404049" cy="15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/>
          <p:nvPr/>
        </p:nvSpPr>
        <p:spPr>
          <a:xfrm>
            <a:off x="6077775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6215963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Dropout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4734850" y="33570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328066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3418850" y="34729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Flatten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78831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315213" y="3363700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 rot="10800000">
            <a:off x="416813" y="2703525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9"/>
          <p:cNvSpPr txBox="1"/>
          <p:nvPr/>
        </p:nvSpPr>
        <p:spPr>
          <a:xfrm>
            <a:off x="1947950" y="3235125"/>
            <a:ext cx="1122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AveragePooling2D</a:t>
            </a:r>
            <a:endParaRPr b="1" i="0" sz="18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241" name="Google Shape;241;p9"/>
          <p:cNvCxnSpPr/>
          <p:nvPr/>
        </p:nvCxnSpPr>
        <p:spPr>
          <a:xfrm rot="10800000">
            <a:off x="188208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9"/>
          <p:cNvCxnSpPr/>
          <p:nvPr/>
        </p:nvCxnSpPr>
        <p:spPr>
          <a:xfrm rot="10800000">
            <a:off x="337273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9"/>
          <p:cNvCxnSpPr/>
          <p:nvPr/>
        </p:nvCxnSpPr>
        <p:spPr>
          <a:xfrm rot="10800000">
            <a:off x="4808188" y="26968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9"/>
          <p:cNvCxnSpPr/>
          <p:nvPr/>
        </p:nvCxnSpPr>
        <p:spPr>
          <a:xfrm rot="10800000">
            <a:off x="6215963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9"/>
          <p:cNvSpPr txBox="1"/>
          <p:nvPr/>
        </p:nvSpPr>
        <p:spPr>
          <a:xfrm>
            <a:off x="467613" y="3472900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ResNet50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4873038" y="34662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Relu x2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47" name="Google Shape;247;p9"/>
          <p:cNvGrpSpPr/>
          <p:nvPr/>
        </p:nvGrpSpPr>
        <p:grpSpPr>
          <a:xfrm>
            <a:off x="315237" y="2589201"/>
            <a:ext cx="6001362" cy="222300"/>
            <a:chOff x="1464850" y="436376"/>
            <a:chExt cx="6001362" cy="222300"/>
          </a:xfrm>
        </p:grpSpPr>
        <p:sp>
          <p:nvSpPr>
            <p:cNvPr id="248" name="Google Shape;248;p9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9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7" name="Google Shape;257;p9"/>
          <p:cNvGrpSpPr/>
          <p:nvPr/>
        </p:nvGrpSpPr>
        <p:grpSpPr>
          <a:xfrm>
            <a:off x="6368324" y="2589201"/>
            <a:ext cx="1322251" cy="222300"/>
            <a:chOff x="6143961" y="436376"/>
            <a:chExt cx="1322251" cy="222300"/>
          </a:xfrm>
        </p:grpSpPr>
        <p:sp>
          <p:nvSpPr>
            <p:cNvPr id="258" name="Google Shape;258;p9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9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0" name="Google Shape;260;p9"/>
          <p:cNvSpPr/>
          <p:nvPr/>
        </p:nvSpPr>
        <p:spPr>
          <a:xfrm>
            <a:off x="7420700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7558888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Softmax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262" name="Google Shape;262;p9"/>
          <p:cNvCxnSpPr/>
          <p:nvPr/>
        </p:nvCxnSpPr>
        <p:spPr>
          <a:xfrm rot="10800000">
            <a:off x="7558888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00" y="695525"/>
            <a:ext cx="4425551" cy="10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4575" y="662488"/>
            <a:ext cx="3092700" cy="1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9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/>
          <p:nvPr/>
        </p:nvSpPr>
        <p:spPr>
          <a:xfrm>
            <a:off x="6077775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6215963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Dropout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4734850" y="33570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28066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3418850" y="34729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Flatten</a:t>
            </a:r>
            <a:endParaRPr b="1" i="0" sz="18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788313" y="3363713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315213" y="3363700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0"/>
          <p:cNvCxnSpPr/>
          <p:nvPr/>
        </p:nvCxnSpPr>
        <p:spPr>
          <a:xfrm rot="10800000">
            <a:off x="416813" y="2703525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0"/>
          <p:cNvSpPr txBox="1"/>
          <p:nvPr/>
        </p:nvSpPr>
        <p:spPr>
          <a:xfrm>
            <a:off x="1947950" y="3235125"/>
            <a:ext cx="1122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AveragePooling2D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280" name="Google Shape;280;p10"/>
          <p:cNvCxnSpPr/>
          <p:nvPr/>
        </p:nvCxnSpPr>
        <p:spPr>
          <a:xfrm rot="10800000">
            <a:off x="188208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0"/>
          <p:cNvCxnSpPr/>
          <p:nvPr/>
        </p:nvCxnSpPr>
        <p:spPr>
          <a:xfrm rot="10800000">
            <a:off x="3372738" y="27035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0"/>
          <p:cNvCxnSpPr/>
          <p:nvPr/>
        </p:nvCxnSpPr>
        <p:spPr>
          <a:xfrm rot="10800000">
            <a:off x="4808188" y="2696838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0"/>
          <p:cNvCxnSpPr/>
          <p:nvPr/>
        </p:nvCxnSpPr>
        <p:spPr>
          <a:xfrm rot="10800000">
            <a:off x="6215963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10"/>
          <p:cNvSpPr txBox="1"/>
          <p:nvPr/>
        </p:nvSpPr>
        <p:spPr>
          <a:xfrm>
            <a:off x="467613" y="3472900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ResNet50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85" name="Google Shape;285;p10"/>
          <p:cNvSpPr txBox="1"/>
          <p:nvPr/>
        </p:nvSpPr>
        <p:spPr>
          <a:xfrm>
            <a:off x="4873038" y="3466213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Relu x2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86" name="Google Shape;286;p10"/>
          <p:cNvGrpSpPr/>
          <p:nvPr/>
        </p:nvGrpSpPr>
        <p:grpSpPr>
          <a:xfrm>
            <a:off x="315237" y="2589201"/>
            <a:ext cx="6001362" cy="222300"/>
            <a:chOff x="1464850" y="436376"/>
            <a:chExt cx="6001362" cy="222300"/>
          </a:xfrm>
        </p:grpSpPr>
        <p:sp>
          <p:nvSpPr>
            <p:cNvPr id="287" name="Google Shape;287;p10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10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0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10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10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6" name="Google Shape;296;p10"/>
          <p:cNvGrpSpPr/>
          <p:nvPr/>
        </p:nvGrpSpPr>
        <p:grpSpPr>
          <a:xfrm>
            <a:off x="6368324" y="2589201"/>
            <a:ext cx="1322251" cy="222300"/>
            <a:chOff x="6143961" y="436376"/>
            <a:chExt cx="1322251" cy="222300"/>
          </a:xfrm>
        </p:grpSpPr>
        <p:sp>
          <p:nvSpPr>
            <p:cNvPr id="297" name="Google Shape;297;p10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10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9" name="Google Shape;299;p10"/>
          <p:cNvSpPr/>
          <p:nvPr/>
        </p:nvSpPr>
        <p:spPr>
          <a:xfrm>
            <a:off x="7420700" y="3357038"/>
            <a:ext cx="352500" cy="641100"/>
          </a:xfrm>
          <a:prstGeom prst="rect">
            <a:avLst/>
          </a:prstGeom>
          <a:solidFill>
            <a:schemeClr val="accent3">
              <a:alpha val="5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7558888" y="3466238"/>
            <a:ext cx="1269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5"/>
                </a:solidFill>
                <a:latin typeface="Livvic"/>
                <a:ea typeface="Livvic"/>
                <a:cs typeface="Livvic"/>
                <a:sym typeface="Livvic"/>
              </a:rPr>
              <a:t>Softmax</a:t>
            </a:r>
            <a:endParaRPr b="1" i="0" sz="1800" u="none" cap="none" strike="noStrike">
              <a:solidFill>
                <a:schemeClr val="accent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301" name="Google Shape;301;p10"/>
          <p:cNvCxnSpPr/>
          <p:nvPr/>
        </p:nvCxnSpPr>
        <p:spPr>
          <a:xfrm rot="10800000">
            <a:off x="7558888" y="2696863"/>
            <a:ext cx="0" cy="1287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2" name="Google Shape;302;p10"/>
          <p:cNvPicPr preferRelativeResize="0"/>
          <p:nvPr/>
        </p:nvPicPr>
        <p:blipFill rotWithShape="1">
          <a:blip r:embed="rId3">
            <a:alphaModFix/>
          </a:blip>
          <a:srcRect b="9241" l="2159" r="1860" t="8816"/>
          <a:stretch/>
        </p:blipFill>
        <p:spPr>
          <a:xfrm>
            <a:off x="2133050" y="150000"/>
            <a:ext cx="4877900" cy="22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 txBox="1"/>
          <p:nvPr>
            <p:ph idx="4294967295" type="title"/>
          </p:nvPr>
        </p:nvSpPr>
        <p:spPr>
          <a:xfrm>
            <a:off x="35750" y="44850"/>
            <a:ext cx="642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