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7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Poppins" panose="020B0502040204020203" pitchFamily="2" charset="0"/>
      <p:regular r:id="rId51"/>
      <p:bold r:id="rId52"/>
      <p:italic r:id="rId53"/>
      <p:bold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  <p:embeddedFont>
      <p:font typeface="Roboto Medium" panose="02000000000000000000" pitchFamily="2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gvi9EtN8MHbglW9guNCd++cp/R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6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7e3cc034d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167e3cc034d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67e3cc034d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167e3cc034d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6" name="Google Shape;3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5" name="Google Shape;4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2" name="Google Shape;4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9" name="Google Shape;4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6" name="Google Shape;4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3" name="Google Shape;4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0" name="Google Shape;4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7" name="Google Shape;4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4" name="Google Shape;45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7" name="Google Shape;4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1" name="Google Shape;5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9" name="Google Shape;50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7" name="Google Shape;5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5" name="Google Shape;5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3" name="Google Shape;5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1" name="Google Shape;5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9" name="Google Shape;54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6" name="Google Shape;5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1" name="Google Shape;56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9" name="Google Shape;58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6" name="Google Shape;59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1" name="Google Shape;60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1" name="Google Shape;60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57174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9" name="Google Shape;61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5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67e3cc034d_0_2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g167e3cc034d_0_25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g167e3cc034d_0_25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g167e3cc034d_0_25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g167e3cc034d_0_25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g167e3cc034d_0_2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7e3cc034d_0_3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g167e3cc034d_0_34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g167e3cc034d_0_3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g167e3cc034d_0_3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g167e3cc034d_0_3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4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4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4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4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4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4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5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5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6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6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4" name="Google Shape;114;p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6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3" name="Google Shape;123;p6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6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6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0" name="Google Shape;130;p6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6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6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6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6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6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6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5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42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44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/>
          <p:nvPr/>
        </p:nvSpPr>
        <p:spPr>
          <a:xfrm>
            <a:off x="1135850" y="343050"/>
            <a:ext cx="7233000" cy="2657400"/>
          </a:xfrm>
          <a:prstGeom prst="rect">
            <a:avLst/>
          </a:prstGeom>
          <a:solidFill>
            <a:srgbClr val="00428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1827050" y="552000"/>
            <a:ext cx="5850600" cy="2239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56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r>
              <a:rPr lang="en" sz="5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 в тестирование</a:t>
            </a:r>
            <a:endParaRPr sz="56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endParaRPr sz="5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/>
          <p:nvPr/>
        </p:nvSpPr>
        <p:spPr>
          <a:xfrm>
            <a:off x="1135850" y="1243050"/>
            <a:ext cx="7233000" cy="2657400"/>
          </a:xfrm>
          <a:prstGeom prst="rect">
            <a:avLst/>
          </a:prstGeom>
          <a:solidFill>
            <a:srgbClr val="46BF01">
              <a:alpha val="5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 txBox="1"/>
          <p:nvPr/>
        </p:nvSpPr>
        <p:spPr>
          <a:xfrm>
            <a:off x="1827050" y="1452000"/>
            <a:ext cx="5850600" cy="2239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" sz="4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Кто такой QA ?</a:t>
            </a:r>
            <a:endParaRPr sz="4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"/>
          <p:cNvSpPr txBox="1">
            <a:spLocks noGrp="1"/>
          </p:cNvSpPr>
          <p:nvPr>
            <p:ph type="title"/>
          </p:nvPr>
        </p:nvSpPr>
        <p:spPr>
          <a:xfrm>
            <a:off x="703000" y="731300"/>
            <a:ext cx="2949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r>
              <a:rPr lang="en" sz="3000" b="1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QA engineer</a:t>
            </a:r>
            <a:endParaRPr sz="3000" b="1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1"/>
          <p:cNvSpPr txBox="1">
            <a:spLocks noGrp="1"/>
          </p:cNvSpPr>
          <p:nvPr>
            <p:ph type="body" idx="2"/>
          </p:nvPr>
        </p:nvSpPr>
        <p:spPr>
          <a:xfrm>
            <a:off x="629850" y="1543050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Анализ и уточнение требований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Планирует процесс тестирования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Пишет тестовые случаи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Выявляет проблемные зоны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Создает баг репорты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Повторное тестирование исправленных дефектов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Анализ проведенного тестирования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 много всего что будет на курсе ….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543050"/>
            <a:ext cx="4571999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2"/>
          <p:cNvGrpSpPr/>
          <p:nvPr/>
        </p:nvGrpSpPr>
        <p:grpSpPr>
          <a:xfrm>
            <a:off x="642036" y="259042"/>
            <a:ext cx="7859914" cy="4625398"/>
            <a:chOff x="964725" y="560675"/>
            <a:chExt cx="7944925" cy="4332925"/>
          </a:xfrm>
        </p:grpSpPr>
        <p:pic>
          <p:nvPicPr>
            <p:cNvPr id="285" name="Google Shape;285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86675" y="560675"/>
              <a:ext cx="3795050" cy="4332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12"/>
            <p:cNvSpPr txBox="1"/>
            <p:nvPr/>
          </p:nvSpPr>
          <p:spPr>
            <a:xfrm>
              <a:off x="1972500" y="4067550"/>
              <a:ext cx="1928700" cy="5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Trainee QA</a:t>
              </a:r>
              <a:endParaRPr sz="1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Начало вашего пути</a:t>
              </a:r>
              <a:endPara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12"/>
            <p:cNvSpPr txBox="1"/>
            <p:nvPr/>
          </p:nvSpPr>
          <p:spPr>
            <a:xfrm>
              <a:off x="6228250" y="2943375"/>
              <a:ext cx="2681400" cy="5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Junior QA</a:t>
              </a:r>
              <a:endParaRPr sz="1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У вас есть первый опыт</a:t>
              </a:r>
              <a:endPara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88" name="Google Shape;288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51525" y="3875800"/>
              <a:ext cx="822960" cy="822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05900" y="3149900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77553" y="2689835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12"/>
            <p:cNvSpPr txBox="1"/>
            <p:nvPr/>
          </p:nvSpPr>
          <p:spPr>
            <a:xfrm>
              <a:off x="1499175" y="2668500"/>
              <a:ext cx="2352300" cy="5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Middle QA</a:t>
              </a:r>
              <a:endParaRPr sz="1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Вы уже крепкий орешек</a:t>
              </a:r>
              <a:endPara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92" name="Google Shape;292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55603" y="1959238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12"/>
            <p:cNvSpPr txBox="1"/>
            <p:nvPr/>
          </p:nvSpPr>
          <p:spPr>
            <a:xfrm>
              <a:off x="5011284" y="1825147"/>
              <a:ext cx="2911200" cy="5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Senior QA</a:t>
              </a:r>
              <a:endParaRPr sz="1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Я полностью самостоятельный</a:t>
              </a:r>
              <a:endPara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94" name="Google Shape;294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32300" y="1366700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12"/>
            <p:cNvSpPr txBox="1"/>
            <p:nvPr/>
          </p:nvSpPr>
          <p:spPr>
            <a:xfrm>
              <a:off x="964725" y="1101250"/>
              <a:ext cx="2228400" cy="5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Lead QA</a:t>
              </a:r>
              <a:endParaRPr sz="1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Я управляю командой QA</a:t>
              </a:r>
              <a:endPara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96" name="Google Shape;296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74471" y="880554"/>
              <a:ext cx="320040" cy="320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12"/>
            <p:cNvSpPr txBox="1"/>
            <p:nvPr/>
          </p:nvSpPr>
          <p:spPr>
            <a:xfrm>
              <a:off x="5011275" y="644125"/>
              <a:ext cx="29112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QA manager</a:t>
              </a:r>
              <a:endParaRPr sz="1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Все управление и планирование на моих плечах</a:t>
              </a:r>
              <a:endPara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98" name="Google Shape;29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9988" y="259038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2"/>
          <p:cNvSpPr txBox="1"/>
          <p:nvPr/>
        </p:nvSpPr>
        <p:spPr>
          <a:xfrm>
            <a:off x="911452" y="80600"/>
            <a:ext cx="3294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QA director</a:t>
            </a:r>
            <a:endParaRPr sz="1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 управляю QA managers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13"/>
          <p:cNvGrpSpPr/>
          <p:nvPr/>
        </p:nvGrpSpPr>
        <p:grpSpPr>
          <a:xfrm>
            <a:off x="2945562" y="1567612"/>
            <a:ext cx="2350827" cy="2113309"/>
            <a:chOff x="3071457" y="2013875"/>
            <a:chExt cx="1944600" cy="1569600"/>
          </a:xfrm>
        </p:grpSpPr>
        <p:sp>
          <p:nvSpPr>
            <p:cNvPr id="305" name="Google Shape;305;p1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3"/>
            <p:cNvSpPr txBox="1"/>
            <p:nvPr/>
          </p:nvSpPr>
          <p:spPr>
            <a:xfrm>
              <a:off x="3254909" y="2529723"/>
              <a:ext cx="1710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" sz="27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Automation</a:t>
              </a:r>
              <a:endParaRPr sz="27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endParaRPr sz="27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7" name="Google Shape;307;p13"/>
          <p:cNvGrpSpPr/>
          <p:nvPr/>
        </p:nvGrpSpPr>
        <p:grpSpPr>
          <a:xfrm>
            <a:off x="597621" y="1567612"/>
            <a:ext cx="2350827" cy="2113309"/>
            <a:chOff x="1126863" y="2013875"/>
            <a:chExt cx="1944600" cy="1569600"/>
          </a:xfrm>
        </p:grpSpPr>
        <p:sp>
          <p:nvSpPr>
            <p:cNvPr id="308" name="Google Shape;308;p1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3"/>
            <p:cNvSpPr txBox="1"/>
            <p:nvPr/>
          </p:nvSpPr>
          <p:spPr>
            <a:xfrm>
              <a:off x="1373310" y="2529725"/>
              <a:ext cx="1451700" cy="4599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" sz="30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Manual</a:t>
              </a:r>
              <a:endParaRPr sz="3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0" name="Google Shape;310;p13"/>
          <p:cNvGrpSpPr/>
          <p:nvPr/>
        </p:nvGrpSpPr>
        <p:grpSpPr>
          <a:xfrm>
            <a:off x="5293366" y="1567612"/>
            <a:ext cx="3628151" cy="2113309"/>
            <a:chOff x="5015938" y="2013875"/>
            <a:chExt cx="3001200" cy="1569600"/>
          </a:xfrm>
        </p:grpSpPr>
        <p:sp>
          <p:nvSpPr>
            <p:cNvPr id="311" name="Google Shape;311;p1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3"/>
            <p:cNvSpPr txBox="1"/>
            <p:nvPr/>
          </p:nvSpPr>
          <p:spPr>
            <a:xfrm>
              <a:off x="5232402" y="2241306"/>
              <a:ext cx="2568300" cy="4599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1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Только союз этих двух специалистов дает наибольшую эффективность, уверенность в качестве</a:t>
              </a:r>
              <a:endParaRPr sz="21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3" name="Google Shape;313;p13"/>
          <p:cNvGrpSpPr/>
          <p:nvPr/>
        </p:nvGrpSpPr>
        <p:grpSpPr>
          <a:xfrm>
            <a:off x="5135827" y="2493026"/>
            <a:ext cx="316220" cy="350563"/>
            <a:chOff x="4858109" y="2631368"/>
            <a:chExt cx="316442" cy="315000"/>
          </a:xfrm>
        </p:grpSpPr>
        <p:sp>
          <p:nvSpPr>
            <p:cNvPr id="314" name="Google Shape;314;p1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b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13"/>
          <p:cNvGrpSpPr/>
          <p:nvPr/>
        </p:nvGrpSpPr>
        <p:grpSpPr>
          <a:xfrm>
            <a:off x="2794079" y="2493074"/>
            <a:ext cx="314792" cy="350542"/>
            <a:chOff x="3157188" y="909150"/>
            <a:chExt cx="470400" cy="470400"/>
          </a:xfrm>
        </p:grpSpPr>
        <p:sp>
          <p:nvSpPr>
            <p:cNvPr id="317" name="Google Shape;317;p1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13"/>
          <p:cNvSpPr txBox="1"/>
          <p:nvPr/>
        </p:nvSpPr>
        <p:spPr>
          <a:xfrm>
            <a:off x="3327425" y="2888650"/>
            <a:ext cx="158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"/>
          <p:cNvSpPr/>
          <p:nvPr/>
        </p:nvSpPr>
        <p:spPr>
          <a:xfrm>
            <a:off x="1135850" y="1243050"/>
            <a:ext cx="7233000" cy="2657400"/>
          </a:xfrm>
          <a:prstGeom prst="rect">
            <a:avLst/>
          </a:prstGeom>
          <a:solidFill>
            <a:srgbClr val="46BF01">
              <a:alpha val="53333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4"/>
          <p:cNvSpPr txBox="1"/>
          <p:nvPr/>
        </p:nvSpPr>
        <p:spPr>
          <a:xfrm>
            <a:off x="1827050" y="1452000"/>
            <a:ext cx="5850600" cy="2239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" sz="4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тестирование и его цели?</a:t>
            </a:r>
            <a:endParaRPr sz="4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4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67e3cc034d_0_169"/>
          <p:cNvSpPr txBox="1">
            <a:spLocks noGrp="1"/>
          </p:cNvSpPr>
          <p:nvPr>
            <p:ph type="body" idx="1"/>
          </p:nvPr>
        </p:nvSpPr>
        <p:spPr>
          <a:xfrm>
            <a:off x="591650" y="488550"/>
            <a:ext cx="41619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Тестирование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– это проверка соответствия между заявленными требованиями и реальной работой ПO.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2" name="Google Shape;332;g167e3cc034d_0_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47838"/>
            <a:ext cx="4361351" cy="291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g167e3cc034d_0_257"/>
          <p:cNvGrpSpPr/>
          <p:nvPr/>
        </p:nvGrpSpPr>
        <p:grpSpPr>
          <a:xfrm>
            <a:off x="699888" y="1332237"/>
            <a:ext cx="3371396" cy="3370170"/>
            <a:chOff x="4068079" y="5063672"/>
            <a:chExt cx="6120908" cy="6120904"/>
          </a:xfrm>
        </p:grpSpPr>
        <p:sp>
          <p:nvSpPr>
            <p:cNvPr id="338" name="Google Shape;338;g167e3cc034d_0_257"/>
            <p:cNvSpPr/>
            <p:nvPr/>
          </p:nvSpPr>
          <p:spPr>
            <a:xfrm>
              <a:off x="5000019" y="5995612"/>
              <a:ext cx="4257000" cy="425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39" name="Google Shape;339;g167e3cc034d_0_257"/>
            <p:cNvSpPr/>
            <p:nvPr/>
          </p:nvSpPr>
          <p:spPr>
            <a:xfrm>
              <a:off x="5000022" y="6001106"/>
              <a:ext cx="4250287" cy="4250286"/>
            </a:xfrm>
            <a:custGeom>
              <a:avLst/>
              <a:gdLst/>
              <a:ahLst/>
              <a:cxnLst/>
              <a:rect l="l" t="t" r="r" b="b"/>
              <a:pathLst>
                <a:path w="4250287" h="4250286" extrusionOk="0">
                  <a:moveTo>
                    <a:pt x="2130013" y="1417177"/>
                  </a:moveTo>
                  <a:cubicBezTo>
                    <a:pt x="2521045" y="1417177"/>
                    <a:pt x="2838601" y="1733489"/>
                    <a:pt x="2838601" y="2124520"/>
                  </a:cubicBezTo>
                  <a:cubicBezTo>
                    <a:pt x="2838601" y="2515552"/>
                    <a:pt x="2521045" y="2833109"/>
                    <a:pt x="2130013" y="2833109"/>
                  </a:cubicBezTo>
                  <a:cubicBezTo>
                    <a:pt x="1738981" y="2833109"/>
                    <a:pt x="1422669" y="2515552"/>
                    <a:pt x="1422669" y="2124520"/>
                  </a:cubicBezTo>
                  <a:cubicBezTo>
                    <a:pt x="1422669" y="1733489"/>
                    <a:pt x="1738981" y="1417177"/>
                    <a:pt x="2130013" y="1417177"/>
                  </a:cubicBezTo>
                  <a:close/>
                  <a:moveTo>
                    <a:pt x="2124517" y="1061324"/>
                  </a:moveTo>
                  <a:cubicBezTo>
                    <a:pt x="1537969" y="1061324"/>
                    <a:pt x="1062256" y="1537455"/>
                    <a:pt x="1062256" y="2124518"/>
                  </a:cubicBezTo>
                  <a:cubicBezTo>
                    <a:pt x="1062256" y="2711581"/>
                    <a:pt x="1537969" y="3187713"/>
                    <a:pt x="2124517" y="3187713"/>
                  </a:cubicBezTo>
                  <a:cubicBezTo>
                    <a:pt x="2711063" y="3187713"/>
                    <a:pt x="3186777" y="2711581"/>
                    <a:pt x="3186777" y="2124518"/>
                  </a:cubicBezTo>
                  <a:cubicBezTo>
                    <a:pt x="3186777" y="1537455"/>
                    <a:pt x="2711063" y="1061324"/>
                    <a:pt x="2124517" y="1061324"/>
                  </a:cubicBezTo>
                  <a:close/>
                  <a:moveTo>
                    <a:pt x="2124517" y="708587"/>
                  </a:moveTo>
                  <a:cubicBezTo>
                    <a:pt x="2906579" y="708587"/>
                    <a:pt x="3541693" y="1341768"/>
                    <a:pt x="3541693" y="2124518"/>
                  </a:cubicBezTo>
                  <a:cubicBezTo>
                    <a:pt x="3541693" y="2908515"/>
                    <a:pt x="2906579" y="3541696"/>
                    <a:pt x="2124517" y="3541696"/>
                  </a:cubicBezTo>
                  <a:cubicBezTo>
                    <a:pt x="1342453" y="3541696"/>
                    <a:pt x="708584" y="2908515"/>
                    <a:pt x="708584" y="2124518"/>
                  </a:cubicBezTo>
                  <a:cubicBezTo>
                    <a:pt x="708584" y="1341768"/>
                    <a:pt x="1342453" y="708587"/>
                    <a:pt x="2124517" y="708587"/>
                  </a:cubicBezTo>
                  <a:close/>
                  <a:moveTo>
                    <a:pt x="2124521" y="355125"/>
                  </a:moveTo>
                  <a:cubicBezTo>
                    <a:pt x="1146943" y="355125"/>
                    <a:pt x="353672" y="1146369"/>
                    <a:pt x="353672" y="2124520"/>
                  </a:cubicBezTo>
                  <a:cubicBezTo>
                    <a:pt x="353672" y="3103918"/>
                    <a:pt x="1146943" y="3896407"/>
                    <a:pt x="2124521" y="3896407"/>
                  </a:cubicBezTo>
                  <a:cubicBezTo>
                    <a:pt x="3103345" y="3896407"/>
                    <a:pt x="3895371" y="3103918"/>
                    <a:pt x="3895371" y="2124520"/>
                  </a:cubicBezTo>
                  <a:cubicBezTo>
                    <a:pt x="3895371" y="1146369"/>
                    <a:pt x="3103345" y="355125"/>
                    <a:pt x="2124521" y="355125"/>
                  </a:cubicBezTo>
                  <a:close/>
                  <a:moveTo>
                    <a:pt x="2124521" y="0"/>
                  </a:moveTo>
                  <a:cubicBezTo>
                    <a:pt x="3298861" y="0"/>
                    <a:pt x="4250287" y="950738"/>
                    <a:pt x="4250287" y="2124520"/>
                  </a:cubicBezTo>
                  <a:cubicBezTo>
                    <a:pt x="4250287" y="3298302"/>
                    <a:pt x="3298861" y="4250286"/>
                    <a:pt x="2124521" y="4250286"/>
                  </a:cubicBezTo>
                  <a:cubicBezTo>
                    <a:pt x="951427" y="4250286"/>
                    <a:pt x="0" y="3298302"/>
                    <a:pt x="0" y="2124520"/>
                  </a:cubicBezTo>
                  <a:cubicBezTo>
                    <a:pt x="0" y="950738"/>
                    <a:pt x="951427" y="0"/>
                    <a:pt x="2124521" y="0"/>
                  </a:cubicBezTo>
                  <a:close/>
                </a:path>
              </a:pathLst>
            </a:custGeom>
            <a:solidFill>
              <a:srgbClr val="DB3A3E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g167e3cc034d_0_257"/>
            <p:cNvSpPr/>
            <p:nvPr/>
          </p:nvSpPr>
          <p:spPr>
            <a:xfrm>
              <a:off x="4537512" y="5533106"/>
              <a:ext cx="5187535" cy="5187524"/>
            </a:xfrm>
            <a:custGeom>
              <a:avLst/>
              <a:gdLst/>
              <a:ahLst/>
              <a:cxnLst/>
              <a:rect l="l" t="t" r="r" b="b"/>
              <a:pathLst>
                <a:path w="4216" h="4216" extrusionOk="0">
                  <a:moveTo>
                    <a:pt x="4215" y="2107"/>
                  </a:moveTo>
                  <a:lnTo>
                    <a:pt x="4215" y="2107"/>
                  </a:lnTo>
                  <a:cubicBezTo>
                    <a:pt x="4215" y="3271"/>
                    <a:pt x="3271" y="4215"/>
                    <a:pt x="2107" y="4215"/>
                  </a:cubicBezTo>
                  <a:lnTo>
                    <a:pt x="2107" y="4215"/>
                  </a:lnTo>
                  <a:cubicBezTo>
                    <a:pt x="944" y="4215"/>
                    <a:pt x="0" y="3271"/>
                    <a:pt x="0" y="2107"/>
                  </a:cubicBezTo>
                  <a:lnTo>
                    <a:pt x="0" y="2107"/>
                  </a:lnTo>
                  <a:cubicBezTo>
                    <a:pt x="0" y="944"/>
                    <a:pt x="944" y="0"/>
                    <a:pt x="2107" y="0"/>
                  </a:cubicBezTo>
                  <a:lnTo>
                    <a:pt x="2107" y="0"/>
                  </a:lnTo>
                  <a:cubicBezTo>
                    <a:pt x="3271" y="0"/>
                    <a:pt x="4215" y="944"/>
                    <a:pt x="4215" y="2107"/>
                  </a:cubicBezTo>
                </a:path>
              </a:pathLst>
            </a:custGeom>
            <a:noFill/>
            <a:ln w="25400" cap="flat" cmpd="sng">
              <a:solidFill>
                <a:srgbClr val="D8D8D8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g167e3cc034d_0_257"/>
            <p:cNvSpPr/>
            <p:nvPr/>
          </p:nvSpPr>
          <p:spPr>
            <a:xfrm>
              <a:off x="4068079" y="5063672"/>
              <a:ext cx="6120908" cy="6120904"/>
            </a:xfrm>
            <a:custGeom>
              <a:avLst/>
              <a:gdLst/>
              <a:ahLst/>
              <a:cxnLst/>
              <a:rect l="l" t="t" r="r" b="b"/>
              <a:pathLst>
                <a:path w="5357" h="5356" extrusionOk="0">
                  <a:moveTo>
                    <a:pt x="5356" y="2677"/>
                  </a:moveTo>
                  <a:lnTo>
                    <a:pt x="5356" y="2677"/>
                  </a:lnTo>
                  <a:cubicBezTo>
                    <a:pt x="5356" y="4156"/>
                    <a:pt x="4157" y="5355"/>
                    <a:pt x="2678" y="5355"/>
                  </a:cubicBezTo>
                  <a:lnTo>
                    <a:pt x="2678" y="5355"/>
                  </a:lnTo>
                  <a:cubicBezTo>
                    <a:pt x="1200" y="5355"/>
                    <a:pt x="0" y="4156"/>
                    <a:pt x="0" y="2677"/>
                  </a:cubicBezTo>
                  <a:lnTo>
                    <a:pt x="0" y="2677"/>
                  </a:lnTo>
                  <a:cubicBezTo>
                    <a:pt x="0" y="1199"/>
                    <a:pt x="1200" y="0"/>
                    <a:pt x="2678" y="0"/>
                  </a:cubicBezTo>
                  <a:lnTo>
                    <a:pt x="2678" y="0"/>
                  </a:lnTo>
                  <a:cubicBezTo>
                    <a:pt x="4157" y="0"/>
                    <a:pt x="5356" y="1199"/>
                    <a:pt x="5356" y="2677"/>
                  </a:cubicBezTo>
                </a:path>
              </a:pathLst>
            </a:custGeom>
            <a:noFill/>
            <a:ln w="25400" cap="flat" cmpd="sng">
              <a:solidFill>
                <a:srgbClr val="D8D8D8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2" name="Google Shape;342;g167e3cc034d_0_257"/>
            <p:cNvSpPr/>
            <p:nvPr/>
          </p:nvSpPr>
          <p:spPr>
            <a:xfrm>
              <a:off x="6840151" y="7835743"/>
              <a:ext cx="576760" cy="576760"/>
            </a:xfrm>
            <a:custGeom>
              <a:avLst/>
              <a:gdLst/>
              <a:ahLst/>
              <a:cxnLst/>
              <a:rect l="l" t="t" r="r" b="b"/>
              <a:pathLst>
                <a:path w="462" h="463" extrusionOk="0">
                  <a:moveTo>
                    <a:pt x="461" y="231"/>
                  </a:moveTo>
                  <a:lnTo>
                    <a:pt x="461" y="231"/>
                  </a:lnTo>
                  <a:cubicBezTo>
                    <a:pt x="461" y="359"/>
                    <a:pt x="358" y="462"/>
                    <a:pt x="230" y="462"/>
                  </a:cubicBezTo>
                  <a:lnTo>
                    <a:pt x="230" y="462"/>
                  </a:lnTo>
                  <a:cubicBezTo>
                    <a:pt x="103" y="462"/>
                    <a:pt x="0" y="359"/>
                    <a:pt x="0" y="231"/>
                  </a:cubicBezTo>
                  <a:lnTo>
                    <a:pt x="0" y="231"/>
                  </a:lnTo>
                  <a:cubicBezTo>
                    <a:pt x="0" y="104"/>
                    <a:pt x="103" y="0"/>
                    <a:pt x="230" y="0"/>
                  </a:cubicBezTo>
                  <a:lnTo>
                    <a:pt x="230" y="0"/>
                  </a:lnTo>
                  <a:cubicBezTo>
                    <a:pt x="358" y="0"/>
                    <a:pt x="461" y="104"/>
                    <a:pt x="461" y="231"/>
                  </a:cubicBezTo>
                </a:path>
              </a:pathLst>
            </a:custGeom>
            <a:solidFill>
              <a:srgbClr val="111340">
                <a:alpha val="29800"/>
              </a:srgbClr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3" name="Google Shape;343;g167e3cc034d_0_257"/>
            <p:cNvSpPr/>
            <p:nvPr/>
          </p:nvSpPr>
          <p:spPr>
            <a:xfrm>
              <a:off x="7087338" y="8082930"/>
              <a:ext cx="2867311" cy="1521541"/>
            </a:xfrm>
            <a:custGeom>
              <a:avLst/>
              <a:gdLst/>
              <a:ahLst/>
              <a:cxnLst/>
              <a:rect l="l" t="t" r="r" b="b"/>
              <a:pathLst>
                <a:path w="2301" h="1220" extrusionOk="0">
                  <a:moveTo>
                    <a:pt x="2240" y="1209"/>
                  </a:moveTo>
                  <a:lnTo>
                    <a:pt x="25" y="76"/>
                  </a:lnTo>
                  <a:lnTo>
                    <a:pt x="25" y="76"/>
                  </a:lnTo>
                  <a:cubicBezTo>
                    <a:pt x="7" y="66"/>
                    <a:pt x="0" y="44"/>
                    <a:pt x="9" y="26"/>
                  </a:cubicBezTo>
                  <a:lnTo>
                    <a:pt x="9" y="26"/>
                  </a:lnTo>
                  <a:cubicBezTo>
                    <a:pt x="18" y="8"/>
                    <a:pt x="41" y="0"/>
                    <a:pt x="59" y="10"/>
                  </a:cubicBezTo>
                  <a:lnTo>
                    <a:pt x="2274" y="1143"/>
                  </a:lnTo>
                  <a:lnTo>
                    <a:pt x="2274" y="1143"/>
                  </a:lnTo>
                  <a:cubicBezTo>
                    <a:pt x="2292" y="1153"/>
                    <a:pt x="2300" y="1175"/>
                    <a:pt x="2290" y="1193"/>
                  </a:cubicBezTo>
                  <a:lnTo>
                    <a:pt x="2290" y="1193"/>
                  </a:lnTo>
                  <a:cubicBezTo>
                    <a:pt x="2281" y="1212"/>
                    <a:pt x="2259" y="1219"/>
                    <a:pt x="2240" y="1209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4" name="Google Shape;344;g167e3cc034d_0_257"/>
            <p:cNvSpPr/>
            <p:nvPr/>
          </p:nvSpPr>
          <p:spPr>
            <a:xfrm>
              <a:off x="9262537" y="9082644"/>
              <a:ext cx="926446" cy="812386"/>
            </a:xfrm>
            <a:custGeom>
              <a:avLst/>
              <a:gdLst/>
              <a:ahLst/>
              <a:cxnLst/>
              <a:rect l="l" t="t" r="r" b="b"/>
              <a:pathLst>
                <a:path w="926446" h="812386" extrusionOk="0">
                  <a:moveTo>
                    <a:pt x="0" y="192251"/>
                  </a:moveTo>
                  <a:lnTo>
                    <a:pt x="576610" y="489197"/>
                  </a:lnTo>
                  <a:cubicBezTo>
                    <a:pt x="581582" y="509076"/>
                    <a:pt x="648688" y="806021"/>
                    <a:pt x="651172" y="812234"/>
                  </a:cubicBezTo>
                  <a:cubicBezTo>
                    <a:pt x="652416" y="817204"/>
                    <a:pt x="461040" y="699171"/>
                    <a:pt x="461040" y="699171"/>
                  </a:cubicBezTo>
                  <a:lnTo>
                    <a:pt x="197588" y="387316"/>
                  </a:lnTo>
                  <a:lnTo>
                    <a:pt x="218714" y="560016"/>
                  </a:lnTo>
                  <a:lnTo>
                    <a:pt x="69590" y="476772"/>
                  </a:lnTo>
                  <a:close/>
                  <a:moveTo>
                    <a:pt x="311928" y="0"/>
                  </a:moveTo>
                  <a:lnTo>
                    <a:pt x="466772" y="72097"/>
                  </a:lnTo>
                  <a:lnTo>
                    <a:pt x="313176" y="156624"/>
                  </a:lnTo>
                  <a:lnTo>
                    <a:pt x="722764" y="186457"/>
                  </a:lnTo>
                  <a:cubicBezTo>
                    <a:pt x="722764" y="186457"/>
                    <a:pt x="932554" y="274714"/>
                    <a:pt x="926310" y="275957"/>
                  </a:cubicBezTo>
                  <a:cubicBezTo>
                    <a:pt x="921314" y="277200"/>
                    <a:pt x="639098" y="396533"/>
                    <a:pt x="619118" y="405234"/>
                  </a:cubicBezTo>
                  <a:lnTo>
                    <a:pt x="38452" y="109388"/>
                  </a:lnTo>
                  <a:close/>
                </a:path>
              </a:pathLst>
            </a:custGeom>
            <a:solidFill>
              <a:srgbClr val="DB3A3E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27272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45" name="Google Shape;345;g167e3cc034d_0_257"/>
          <p:cNvSpPr txBox="1"/>
          <p:nvPr/>
        </p:nvSpPr>
        <p:spPr>
          <a:xfrm>
            <a:off x="4156225" y="255975"/>
            <a:ext cx="47535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Оценка рабочего продукта, требований, дизайна, кода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Проверить, были ли выполнены все указанные требования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Повысить уверенность в уровне качества тестируемого объекта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Предотвращение дефектов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Нахождение дефектов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Уменьшение уровня рисков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Соблюдение правовых, нормативных требований и стандартов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g167e3cc034d_0_257"/>
          <p:cNvSpPr txBox="1"/>
          <p:nvPr/>
        </p:nvSpPr>
        <p:spPr>
          <a:xfrm>
            <a:off x="885588" y="25597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тестирования</a:t>
            </a:r>
            <a:endParaRPr sz="3000" b="1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"/>
          <p:cNvSpPr txBox="1">
            <a:spLocks noGrp="1"/>
          </p:cNvSpPr>
          <p:nvPr>
            <p:ph type="title"/>
          </p:nvPr>
        </p:nvSpPr>
        <p:spPr>
          <a:xfrm>
            <a:off x="703000" y="731300"/>
            <a:ext cx="2949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r>
              <a:rPr lang="en" sz="3000" b="1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BUG</a:t>
            </a:r>
            <a:endParaRPr sz="3000" b="1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16"/>
          <p:cNvSpPr txBox="1">
            <a:spLocks noGrp="1"/>
          </p:cNvSpPr>
          <p:nvPr>
            <p:ph type="body" idx="2"/>
          </p:nvPr>
        </p:nvSpPr>
        <p:spPr>
          <a:xfrm>
            <a:off x="629850" y="1543050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Error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действие человека, которое приводит к неправильному результату работы программного обеспечения и может привести к появлению Defects (неисправности или ошибки) в программном коде.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Defects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несовершенство или недостаток рабочего продукта, если он не соответствует его требованиям и спецификациям.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Failure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отклонение компонента или системы от ожидаемого выполнения, эксплуатации или результата.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3" name="Google Shape;35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350550"/>
            <a:ext cx="4414899" cy="3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613" y="463175"/>
            <a:ext cx="7361776" cy="43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7"/>
          <p:cNvSpPr/>
          <p:nvPr/>
        </p:nvSpPr>
        <p:spPr>
          <a:xfrm>
            <a:off x="1137000" y="0"/>
            <a:ext cx="7233000" cy="804600"/>
          </a:xfrm>
          <a:prstGeom prst="rect">
            <a:avLst/>
          </a:prstGeom>
          <a:solidFill>
            <a:srgbClr val="46BF01">
              <a:alpha val="53333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Откуда берутся ошибки?</a:t>
            </a:r>
            <a:endParaRPr sz="4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17"/>
          <p:cNvSpPr txBox="1"/>
          <p:nvPr/>
        </p:nvSpPr>
        <p:spPr>
          <a:xfrm>
            <a:off x="280325" y="3388375"/>
            <a:ext cx="2608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Люди склонны ошибаться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17"/>
          <p:cNvSpPr txBox="1"/>
          <p:nvPr/>
        </p:nvSpPr>
        <p:spPr>
          <a:xfrm>
            <a:off x="1017775" y="4052700"/>
            <a:ext cx="2952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Существует нехватка времени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17"/>
          <p:cNvSpPr txBox="1"/>
          <p:nvPr/>
        </p:nvSpPr>
        <p:spPr>
          <a:xfrm>
            <a:off x="2888700" y="4547275"/>
            <a:ext cx="23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Сложность кода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17"/>
          <p:cNvSpPr txBox="1"/>
          <p:nvPr/>
        </p:nvSpPr>
        <p:spPr>
          <a:xfrm>
            <a:off x="4808425" y="4547275"/>
            <a:ext cx="2711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Сложность инфраструктуры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6286050" y="3262075"/>
            <a:ext cx="295290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Недопонимание между участниками проекта, в том числе непонимание требований и дизайна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7325" y="901950"/>
            <a:ext cx="5827175" cy="38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8"/>
          <p:cNvSpPr/>
          <p:nvPr/>
        </p:nvSpPr>
        <p:spPr>
          <a:xfrm>
            <a:off x="1137000" y="109700"/>
            <a:ext cx="7233000" cy="694800"/>
          </a:xfrm>
          <a:prstGeom prst="rect">
            <a:avLst/>
          </a:prstGeom>
          <a:solidFill>
            <a:srgbClr val="46BF01">
              <a:alpha val="53333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Стоимость дефекта </a:t>
            </a:r>
            <a:endParaRPr sz="1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>
            <a:spLocks noGrp="1"/>
          </p:cNvSpPr>
          <p:nvPr>
            <p:ph type="title"/>
          </p:nvPr>
        </p:nvSpPr>
        <p:spPr>
          <a:xfrm>
            <a:off x="731522" y="2167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r>
              <a:rPr lang="en" sz="4600" b="1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 лекции</a:t>
            </a:r>
            <a:endParaRPr sz="4600" b="1" i="0" u="none" strike="noStrike" cap="non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2" name="Google Shape;152;p2"/>
          <p:cNvGrpSpPr/>
          <p:nvPr/>
        </p:nvGrpSpPr>
        <p:grpSpPr>
          <a:xfrm>
            <a:off x="731520" y="1289305"/>
            <a:ext cx="4268340" cy="435945"/>
            <a:chOff x="701465" y="1547891"/>
            <a:chExt cx="5952224" cy="810005"/>
          </a:xfrm>
        </p:grpSpPr>
        <p:sp>
          <p:nvSpPr>
            <p:cNvPr id="153" name="Google Shape;153;p2"/>
            <p:cNvSpPr/>
            <p:nvPr/>
          </p:nvSpPr>
          <p:spPr>
            <a:xfrm>
              <a:off x="969889" y="1547891"/>
              <a:ext cx="5683800" cy="800400"/>
            </a:xfrm>
            <a:prstGeom prst="roundRect">
              <a:avLst>
                <a:gd name="adj" fmla="val 16667"/>
              </a:avLst>
            </a:prstGeom>
            <a:solidFill>
              <a:srgbClr val="004282">
                <a:alpha val="72941"/>
              </a:srgbClr>
            </a:solidFill>
            <a:ln w="9525" cap="flat" cmpd="sng">
              <a:solidFill>
                <a:srgbClr val="004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01465" y="1557496"/>
              <a:ext cx="621000" cy="800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004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2"/>
          <p:cNvGrpSpPr/>
          <p:nvPr/>
        </p:nvGrpSpPr>
        <p:grpSpPr>
          <a:xfrm>
            <a:off x="731520" y="1803580"/>
            <a:ext cx="4268340" cy="435942"/>
            <a:chOff x="701465" y="1547894"/>
            <a:chExt cx="5952224" cy="810002"/>
          </a:xfrm>
        </p:grpSpPr>
        <p:sp>
          <p:nvSpPr>
            <p:cNvPr id="156" name="Google Shape;156;p2"/>
            <p:cNvSpPr/>
            <p:nvPr/>
          </p:nvSpPr>
          <p:spPr>
            <a:xfrm>
              <a:off x="969889" y="1547894"/>
              <a:ext cx="5683800" cy="800400"/>
            </a:xfrm>
            <a:prstGeom prst="roundRect">
              <a:avLst>
                <a:gd name="adj" fmla="val 16667"/>
              </a:avLst>
            </a:prstGeom>
            <a:solidFill>
              <a:srgbClr val="004282">
                <a:alpha val="72941"/>
              </a:srgbClr>
            </a:solidFill>
            <a:ln w="9525" cap="flat" cmpd="sng">
              <a:solidFill>
                <a:srgbClr val="004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01465" y="1557496"/>
              <a:ext cx="621000" cy="800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004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"/>
          <p:cNvGrpSpPr/>
          <p:nvPr/>
        </p:nvGrpSpPr>
        <p:grpSpPr>
          <a:xfrm>
            <a:off x="731520" y="2317854"/>
            <a:ext cx="4268340" cy="435942"/>
            <a:chOff x="701465" y="1547896"/>
            <a:chExt cx="5952224" cy="810000"/>
          </a:xfrm>
        </p:grpSpPr>
        <p:sp>
          <p:nvSpPr>
            <p:cNvPr id="159" name="Google Shape;159;p2"/>
            <p:cNvSpPr/>
            <p:nvPr/>
          </p:nvSpPr>
          <p:spPr>
            <a:xfrm>
              <a:off x="969889" y="1547896"/>
              <a:ext cx="5683800" cy="800400"/>
            </a:xfrm>
            <a:prstGeom prst="roundRect">
              <a:avLst>
                <a:gd name="adj" fmla="val 16667"/>
              </a:avLst>
            </a:prstGeom>
            <a:solidFill>
              <a:srgbClr val="004282">
                <a:alpha val="72941"/>
              </a:srgbClr>
            </a:solidFill>
            <a:ln w="9525" cap="flat" cmpd="sng">
              <a:solidFill>
                <a:srgbClr val="004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01465" y="1557496"/>
              <a:ext cx="621000" cy="800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004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731520" y="2845002"/>
            <a:ext cx="4268340" cy="435939"/>
            <a:chOff x="701465" y="1547901"/>
            <a:chExt cx="5952224" cy="809995"/>
          </a:xfrm>
        </p:grpSpPr>
        <p:sp>
          <p:nvSpPr>
            <p:cNvPr id="162" name="Google Shape;162;p2"/>
            <p:cNvSpPr/>
            <p:nvPr/>
          </p:nvSpPr>
          <p:spPr>
            <a:xfrm>
              <a:off x="969889" y="1547901"/>
              <a:ext cx="5683800" cy="800400"/>
            </a:xfrm>
            <a:prstGeom prst="roundRect">
              <a:avLst>
                <a:gd name="adj" fmla="val 16667"/>
              </a:avLst>
            </a:prstGeom>
            <a:solidFill>
              <a:srgbClr val="004282">
                <a:alpha val="72941"/>
              </a:srgbClr>
            </a:solidFill>
            <a:ln w="9525" cap="flat" cmpd="sng">
              <a:solidFill>
                <a:srgbClr val="004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01465" y="1557496"/>
              <a:ext cx="621000" cy="800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004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"/>
          <p:cNvGrpSpPr/>
          <p:nvPr/>
        </p:nvGrpSpPr>
        <p:grpSpPr>
          <a:xfrm>
            <a:off x="731520" y="3867102"/>
            <a:ext cx="4268340" cy="435939"/>
            <a:chOff x="701465" y="1547901"/>
            <a:chExt cx="5952224" cy="809995"/>
          </a:xfrm>
        </p:grpSpPr>
        <p:sp>
          <p:nvSpPr>
            <p:cNvPr id="165" name="Google Shape;165;p2"/>
            <p:cNvSpPr/>
            <p:nvPr/>
          </p:nvSpPr>
          <p:spPr>
            <a:xfrm>
              <a:off x="969889" y="1547901"/>
              <a:ext cx="5683800" cy="800400"/>
            </a:xfrm>
            <a:prstGeom prst="roundRect">
              <a:avLst>
                <a:gd name="adj" fmla="val 16667"/>
              </a:avLst>
            </a:prstGeom>
            <a:solidFill>
              <a:srgbClr val="004282">
                <a:alpha val="72941"/>
              </a:srgbClr>
            </a:solidFill>
            <a:ln w="9525" cap="flat" cmpd="sng">
              <a:solidFill>
                <a:srgbClr val="004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01465" y="1557496"/>
              <a:ext cx="621000" cy="800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004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2"/>
          <p:cNvSpPr txBox="1"/>
          <p:nvPr/>
        </p:nvSpPr>
        <p:spPr>
          <a:xfrm>
            <a:off x="1356572" y="1289304"/>
            <a:ext cx="281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Роли в IT проекте</a:t>
            </a:r>
            <a:endParaRPr sz="1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1356572" y="1803579"/>
            <a:ext cx="281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Кто такой QA ?</a:t>
            </a:r>
            <a:endParaRPr sz="1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"/>
          <p:cNvSpPr txBox="1"/>
          <p:nvPr/>
        </p:nvSpPr>
        <p:spPr>
          <a:xfrm>
            <a:off x="1295622" y="2337192"/>
            <a:ext cx="38985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тестирование и его цели ?</a:t>
            </a:r>
            <a:endParaRPr sz="17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1356572" y="2832129"/>
            <a:ext cx="345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Принципы тестирования</a:t>
            </a:r>
            <a:endParaRPr sz="1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1356572" y="3860667"/>
            <a:ext cx="345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Психология тестирования</a:t>
            </a:r>
            <a:endParaRPr sz="1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956" y="1393128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372" y="1884391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372" y="2398667"/>
            <a:ext cx="27432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5372" y="2925817"/>
            <a:ext cx="274325" cy="2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8022" y="3964379"/>
            <a:ext cx="274320" cy="274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2"/>
          <p:cNvGrpSpPr/>
          <p:nvPr/>
        </p:nvGrpSpPr>
        <p:grpSpPr>
          <a:xfrm>
            <a:off x="731520" y="3349602"/>
            <a:ext cx="4268340" cy="461715"/>
            <a:chOff x="692948" y="3691548"/>
            <a:chExt cx="4268340" cy="461715"/>
          </a:xfrm>
        </p:grpSpPr>
        <p:grpSp>
          <p:nvGrpSpPr>
            <p:cNvPr id="178" name="Google Shape;178;p2"/>
            <p:cNvGrpSpPr/>
            <p:nvPr/>
          </p:nvGrpSpPr>
          <p:grpSpPr>
            <a:xfrm>
              <a:off x="692948" y="3691548"/>
              <a:ext cx="4268340" cy="435939"/>
              <a:chOff x="701465" y="1547901"/>
              <a:chExt cx="5952224" cy="809995"/>
            </a:xfrm>
          </p:grpSpPr>
          <p:sp>
            <p:nvSpPr>
              <p:cNvPr id="179" name="Google Shape;179;p2"/>
              <p:cNvSpPr/>
              <p:nvPr/>
            </p:nvSpPr>
            <p:spPr>
              <a:xfrm>
                <a:off x="969889" y="1547901"/>
                <a:ext cx="5683800" cy="800400"/>
              </a:xfrm>
              <a:prstGeom prst="roundRect">
                <a:avLst>
                  <a:gd name="adj" fmla="val 16667"/>
                </a:avLst>
              </a:prstGeom>
              <a:solidFill>
                <a:srgbClr val="004282">
                  <a:alpha val="72941"/>
                </a:srgbClr>
              </a:solidFill>
              <a:ln w="9525" cap="flat" cmpd="sng">
                <a:solidFill>
                  <a:srgbClr val="004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701465" y="1557496"/>
                <a:ext cx="621000" cy="800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rgbClr val="004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1" name="Google Shape;181;p2"/>
            <p:cNvSpPr txBox="1"/>
            <p:nvPr/>
          </p:nvSpPr>
          <p:spPr>
            <a:xfrm>
              <a:off x="1318000" y="3691563"/>
              <a:ext cx="3450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STLC</a:t>
              </a:r>
              <a:endParaRPr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82" name="Google Shape;182;p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6800" y="3772375"/>
              <a:ext cx="274320" cy="274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2"/>
          <p:cNvGrpSpPr/>
          <p:nvPr/>
        </p:nvGrpSpPr>
        <p:grpSpPr>
          <a:xfrm>
            <a:off x="731520" y="4398177"/>
            <a:ext cx="4268340" cy="435939"/>
            <a:chOff x="701465" y="1547901"/>
            <a:chExt cx="5952224" cy="809995"/>
          </a:xfrm>
        </p:grpSpPr>
        <p:sp>
          <p:nvSpPr>
            <p:cNvPr id="184" name="Google Shape;184;p2"/>
            <p:cNvSpPr/>
            <p:nvPr/>
          </p:nvSpPr>
          <p:spPr>
            <a:xfrm>
              <a:off x="969889" y="1547901"/>
              <a:ext cx="5683800" cy="800400"/>
            </a:xfrm>
            <a:prstGeom prst="roundRect">
              <a:avLst>
                <a:gd name="adj" fmla="val 16667"/>
              </a:avLst>
            </a:prstGeom>
            <a:solidFill>
              <a:srgbClr val="004282">
                <a:alpha val="72941"/>
              </a:srgbClr>
            </a:solidFill>
            <a:ln w="9525" cap="flat" cmpd="sng">
              <a:solidFill>
                <a:srgbClr val="004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01465" y="1557496"/>
              <a:ext cx="621000" cy="800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004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2"/>
          <p:cNvSpPr txBox="1"/>
          <p:nvPr/>
        </p:nvSpPr>
        <p:spPr>
          <a:xfrm>
            <a:off x="1356572" y="4391742"/>
            <a:ext cx="345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качество ?</a:t>
            </a:r>
            <a:endParaRPr sz="1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5375" y="4487950"/>
            <a:ext cx="274320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19"/>
          <p:cNvGrpSpPr/>
          <p:nvPr/>
        </p:nvGrpSpPr>
        <p:grpSpPr>
          <a:xfrm>
            <a:off x="2092710" y="210339"/>
            <a:ext cx="4958584" cy="4722818"/>
            <a:chOff x="2449165" y="595175"/>
            <a:chExt cx="4311813" cy="4106798"/>
          </a:xfrm>
        </p:grpSpPr>
        <p:grpSp>
          <p:nvGrpSpPr>
            <p:cNvPr id="376" name="Google Shape;376;p19"/>
            <p:cNvGrpSpPr/>
            <p:nvPr/>
          </p:nvGrpSpPr>
          <p:grpSpPr>
            <a:xfrm>
              <a:off x="2902488" y="902232"/>
              <a:ext cx="3339000" cy="3339000"/>
              <a:chOff x="2902488" y="902232"/>
              <a:chExt cx="3339000" cy="3339000"/>
            </a:xfrm>
          </p:grpSpPr>
          <p:sp>
            <p:nvSpPr>
              <p:cNvPr id="377" name="Google Shape;377;p19"/>
              <p:cNvSpPr/>
              <p:nvPr/>
            </p:nvSpPr>
            <p:spPr>
              <a:xfrm rot="-5400000">
                <a:off x="2902488" y="902232"/>
                <a:ext cx="3339000" cy="3339000"/>
              </a:xfrm>
              <a:prstGeom prst="ellipse">
                <a:avLst/>
              </a:prstGeom>
              <a:noFill/>
              <a:ln w="19050" cap="flat" cmpd="sng">
                <a:solidFill>
                  <a:srgbClr val="0D5DDF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3123738" y="1123632"/>
                <a:ext cx="2896500" cy="2896200"/>
              </a:xfrm>
              <a:prstGeom prst="pie">
                <a:avLst>
                  <a:gd name="adj1" fmla="val 21577108"/>
                  <a:gd name="adj2" fmla="val 16214886"/>
                </a:avLst>
              </a:prstGeom>
              <a:solidFill>
                <a:srgbClr val="A1C3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9" name="Google Shape;379;p19"/>
            <p:cNvGrpSpPr/>
            <p:nvPr/>
          </p:nvGrpSpPr>
          <p:grpSpPr>
            <a:xfrm>
              <a:off x="3664038" y="1663782"/>
              <a:ext cx="1815900" cy="1815900"/>
              <a:chOff x="3664038" y="1663782"/>
              <a:chExt cx="1815900" cy="1815900"/>
            </a:xfrm>
          </p:grpSpPr>
          <p:sp>
            <p:nvSpPr>
              <p:cNvPr id="380" name="Google Shape;380;p19"/>
              <p:cNvSpPr/>
              <p:nvPr/>
            </p:nvSpPr>
            <p:spPr>
              <a:xfrm>
                <a:off x="3664038" y="1663782"/>
                <a:ext cx="1815900" cy="1815900"/>
              </a:xfrm>
              <a:prstGeom prst="ellipse">
                <a:avLst/>
              </a:prstGeom>
              <a:solidFill>
                <a:srgbClr val="0C58D3"/>
              </a:solidFill>
              <a:ln>
                <a:noFill/>
              </a:ln>
              <a:effectLst>
                <a:outerShdw blurRad="228600" dist="50800" dir="5400000" algn="tl" rotWithShape="0">
                  <a:srgbClr val="000000">
                    <a:alpha val="54509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9"/>
              <p:cNvSpPr txBox="1"/>
              <p:nvPr/>
            </p:nvSpPr>
            <p:spPr>
              <a:xfrm>
                <a:off x="3805743" y="2158489"/>
                <a:ext cx="1593000" cy="82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800" b="1" i="0" u="none" strike="noStrike" cap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Принципы тестирования</a:t>
                </a:r>
                <a:endParaRPr sz="18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82" name="Google Shape;382;p19"/>
            <p:cNvGrpSpPr/>
            <p:nvPr/>
          </p:nvGrpSpPr>
          <p:grpSpPr>
            <a:xfrm>
              <a:off x="2449165" y="1773479"/>
              <a:ext cx="1068600" cy="1068600"/>
              <a:chOff x="2859873" y="853971"/>
              <a:chExt cx="1068600" cy="1068600"/>
            </a:xfrm>
          </p:grpSpPr>
          <p:sp>
            <p:nvSpPr>
              <p:cNvPr id="383" name="Google Shape;383;p19"/>
              <p:cNvSpPr/>
              <p:nvPr/>
            </p:nvSpPr>
            <p:spPr>
              <a:xfrm>
                <a:off x="2859873" y="853971"/>
                <a:ext cx="1068600" cy="1068600"/>
              </a:xfrm>
              <a:prstGeom prst="ellipse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9"/>
              <p:cNvSpPr txBox="1"/>
              <p:nvPr/>
            </p:nvSpPr>
            <p:spPr>
              <a:xfrm>
                <a:off x="2905475" y="1022199"/>
                <a:ext cx="957000" cy="73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7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 b="1" i="0" u="none" strike="noStrike" cap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Раннее тестирование</a:t>
                </a:r>
                <a:endParaRPr sz="10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85" name="Google Shape;385;p19"/>
            <p:cNvGrpSpPr/>
            <p:nvPr/>
          </p:nvGrpSpPr>
          <p:grpSpPr>
            <a:xfrm>
              <a:off x="4032243" y="3633373"/>
              <a:ext cx="1068601" cy="1068600"/>
              <a:chOff x="5214447" y="3234278"/>
              <a:chExt cx="1068601" cy="1068600"/>
            </a:xfrm>
          </p:grpSpPr>
          <p:sp>
            <p:nvSpPr>
              <p:cNvPr id="386" name="Google Shape;386;p19"/>
              <p:cNvSpPr/>
              <p:nvPr/>
            </p:nvSpPr>
            <p:spPr>
              <a:xfrm>
                <a:off x="5214448" y="3234278"/>
                <a:ext cx="1068600" cy="1068600"/>
              </a:xfrm>
              <a:prstGeom prst="ellipse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9"/>
              <p:cNvSpPr txBox="1"/>
              <p:nvPr/>
            </p:nvSpPr>
            <p:spPr>
              <a:xfrm>
                <a:off x="5214447" y="3248654"/>
                <a:ext cx="1068600" cy="94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 b="1" i="0" u="none" strike="noStrike" cap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Тестирование зависит от контекста</a:t>
                </a:r>
                <a:endParaRPr sz="10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88" name="Google Shape;388;p19"/>
            <p:cNvGrpSpPr/>
            <p:nvPr/>
          </p:nvGrpSpPr>
          <p:grpSpPr>
            <a:xfrm>
              <a:off x="2665670" y="3010525"/>
              <a:ext cx="1068600" cy="1068600"/>
              <a:chOff x="5214448" y="3234278"/>
              <a:chExt cx="1068600" cy="1068600"/>
            </a:xfrm>
          </p:grpSpPr>
          <p:sp>
            <p:nvSpPr>
              <p:cNvPr id="389" name="Google Shape;389;p19"/>
              <p:cNvSpPr/>
              <p:nvPr/>
            </p:nvSpPr>
            <p:spPr>
              <a:xfrm>
                <a:off x="5214448" y="3234278"/>
                <a:ext cx="1068600" cy="1068600"/>
              </a:xfrm>
              <a:prstGeom prst="ellipse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9"/>
              <p:cNvSpPr txBox="1"/>
              <p:nvPr/>
            </p:nvSpPr>
            <p:spPr>
              <a:xfrm>
                <a:off x="5378413" y="3343612"/>
                <a:ext cx="762600" cy="82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7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 b="1" i="0" u="none" strike="noStrike" cap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Парадокс пестицида</a:t>
                </a:r>
                <a:endParaRPr sz="10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91" name="Google Shape;391;p19"/>
            <p:cNvGrpSpPr/>
            <p:nvPr/>
          </p:nvGrpSpPr>
          <p:grpSpPr>
            <a:xfrm>
              <a:off x="5259113" y="3010525"/>
              <a:ext cx="1208314" cy="1068600"/>
              <a:chOff x="5074734" y="3234278"/>
              <a:chExt cx="1208314" cy="1068600"/>
            </a:xfrm>
          </p:grpSpPr>
          <p:sp>
            <p:nvSpPr>
              <p:cNvPr id="392" name="Google Shape;392;p19"/>
              <p:cNvSpPr/>
              <p:nvPr/>
            </p:nvSpPr>
            <p:spPr>
              <a:xfrm>
                <a:off x="5214448" y="3234278"/>
                <a:ext cx="1068600" cy="1068600"/>
              </a:xfrm>
              <a:prstGeom prst="ellipse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9"/>
              <p:cNvSpPr txBox="1"/>
              <p:nvPr/>
            </p:nvSpPr>
            <p:spPr>
              <a:xfrm>
                <a:off x="5074734" y="3390720"/>
                <a:ext cx="1155300" cy="73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28600" marR="0" lvl="0" indent="0" algn="ctr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 b="1" i="0" u="none" strike="noStrike" cap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Заблуждение об отсутствии ошибок</a:t>
                </a:r>
                <a:endParaRPr sz="10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94" name="Google Shape;394;p19"/>
            <p:cNvGrpSpPr/>
            <p:nvPr/>
          </p:nvGrpSpPr>
          <p:grpSpPr>
            <a:xfrm>
              <a:off x="4869243" y="595175"/>
              <a:ext cx="1068659" cy="1068600"/>
              <a:chOff x="5214389" y="3234278"/>
              <a:chExt cx="1068659" cy="1068600"/>
            </a:xfrm>
          </p:grpSpPr>
          <p:sp>
            <p:nvSpPr>
              <p:cNvPr id="395" name="Google Shape;395;p19"/>
              <p:cNvSpPr/>
              <p:nvPr/>
            </p:nvSpPr>
            <p:spPr>
              <a:xfrm>
                <a:off x="5214448" y="3234278"/>
                <a:ext cx="1068600" cy="1068600"/>
              </a:xfrm>
              <a:prstGeom prst="ellipse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9"/>
              <p:cNvSpPr txBox="1"/>
              <p:nvPr/>
            </p:nvSpPr>
            <p:spPr>
              <a:xfrm>
                <a:off x="5214389" y="3308309"/>
                <a:ext cx="1068600" cy="8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 b="1" i="0" u="none" strike="noStrike" cap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Исчерпывающее тестирование недостижимо</a:t>
                </a:r>
                <a:endParaRPr sz="10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97" name="Google Shape;397;p19"/>
            <p:cNvGrpSpPr/>
            <p:nvPr/>
          </p:nvGrpSpPr>
          <p:grpSpPr>
            <a:xfrm>
              <a:off x="5692378" y="1773475"/>
              <a:ext cx="1068600" cy="1068600"/>
              <a:chOff x="5214448" y="3234278"/>
              <a:chExt cx="1068600" cy="1068600"/>
            </a:xfrm>
          </p:grpSpPr>
          <p:sp>
            <p:nvSpPr>
              <p:cNvPr id="398" name="Google Shape;398;p19"/>
              <p:cNvSpPr/>
              <p:nvPr/>
            </p:nvSpPr>
            <p:spPr>
              <a:xfrm>
                <a:off x="5214448" y="3234278"/>
                <a:ext cx="1068600" cy="1068600"/>
              </a:xfrm>
              <a:prstGeom prst="ellipse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9"/>
              <p:cNvSpPr txBox="1"/>
              <p:nvPr/>
            </p:nvSpPr>
            <p:spPr>
              <a:xfrm>
                <a:off x="5367379" y="3308315"/>
                <a:ext cx="762600" cy="82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7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 b="1" i="0" u="none" strike="noStrike" cap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Скопление дефектов</a:t>
                </a:r>
                <a:endParaRPr sz="10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00" name="Google Shape;400;p19"/>
            <p:cNvGrpSpPr/>
            <p:nvPr/>
          </p:nvGrpSpPr>
          <p:grpSpPr>
            <a:xfrm>
              <a:off x="3144656" y="595175"/>
              <a:ext cx="1068621" cy="1068600"/>
              <a:chOff x="5214427" y="3234278"/>
              <a:chExt cx="1068621" cy="1068600"/>
            </a:xfrm>
          </p:grpSpPr>
          <p:sp>
            <p:nvSpPr>
              <p:cNvPr id="401" name="Google Shape;401;p19"/>
              <p:cNvSpPr/>
              <p:nvPr/>
            </p:nvSpPr>
            <p:spPr>
              <a:xfrm>
                <a:off x="5214448" y="3234278"/>
                <a:ext cx="1068600" cy="1068600"/>
              </a:xfrm>
              <a:prstGeom prst="ellipse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9"/>
              <p:cNvSpPr txBox="1"/>
              <p:nvPr/>
            </p:nvSpPr>
            <p:spPr>
              <a:xfrm>
                <a:off x="5214427" y="3402505"/>
                <a:ext cx="1068600" cy="73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" sz="1000" b="1" i="0" u="none" strike="noStrike" cap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Тестирование демонстрирует наличие дефектов</a:t>
                </a:r>
                <a:endParaRPr sz="10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90" b="1">
                <a:latin typeface="Times New Roman"/>
                <a:ea typeface="Times New Roman"/>
                <a:cs typeface="Times New Roman"/>
                <a:sym typeface="Times New Roman"/>
              </a:rPr>
              <a:t>Тестирование демонстрирует наличие дефектов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955500" y="402225"/>
            <a:ext cx="7233000" cy="694800"/>
          </a:xfrm>
          <a:prstGeom prst="rect">
            <a:avLst/>
          </a:prstGeom>
          <a:solidFill>
            <a:srgbClr val="46BF01">
              <a:alpha val="53333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Принцип 1</a:t>
            </a:r>
            <a:endParaRPr sz="1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2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Тестирование может показать, что дефекты присутствуют, но не может доказать, что их нет. Тестирование снижает вероятность наличия дефектов, находящихся в программном обеспечении, но, даже если дефекты не были обнаружены, это не доказывает его корректности.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 sz="2590" b="1">
                <a:latin typeface="Times New Roman"/>
                <a:ea typeface="Times New Roman"/>
                <a:cs typeface="Times New Roman"/>
                <a:sym typeface="Times New Roman"/>
              </a:rPr>
              <a:t>Исчерпывающее тестирование недостижимо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21"/>
          <p:cNvSpPr/>
          <p:nvPr/>
        </p:nvSpPr>
        <p:spPr>
          <a:xfrm>
            <a:off x="955500" y="402225"/>
            <a:ext cx="7233000" cy="6948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Принцип 2</a:t>
            </a:r>
            <a:endParaRPr sz="1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2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Полное тестирование с использованием всех комбинаций вводов и предусловий физически невыполнимо, за исключением тривиальных случаев. Вместо исчерпывающего тестирования должны использоваться анализ рисков и расстановка приоритетов, чтобы более точно сфокусировать усилия по тестированию.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 sz="2590" b="1">
                <a:latin typeface="Times New Roman"/>
                <a:ea typeface="Times New Roman"/>
                <a:cs typeface="Times New Roman"/>
                <a:sym typeface="Times New Roman"/>
              </a:rPr>
              <a:t>Раннее тестирование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955500" y="402225"/>
            <a:ext cx="7233000" cy="694800"/>
          </a:xfrm>
          <a:prstGeom prst="rect">
            <a:avLst/>
          </a:prstGeom>
          <a:solidFill>
            <a:srgbClr val="46BF01">
              <a:alpha val="53333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Принцип 3</a:t>
            </a:r>
            <a:endParaRPr sz="1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2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Найти дефекты как можно раньше, активности по тестированию должны быть начаты как можно раньше в жизненном цикле разработки программного обеспечения или системы, и должны быть сфокусированы на определенных целях.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 sz="2590" b="1">
                <a:latin typeface="Times New Roman"/>
                <a:ea typeface="Times New Roman"/>
                <a:cs typeface="Times New Roman"/>
                <a:sym typeface="Times New Roman"/>
              </a:rPr>
              <a:t>Скопление дефектов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3"/>
          <p:cNvSpPr/>
          <p:nvPr/>
        </p:nvSpPr>
        <p:spPr>
          <a:xfrm>
            <a:off x="912625" y="434375"/>
            <a:ext cx="7233000" cy="6948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Принцип 4</a:t>
            </a:r>
            <a:endParaRPr sz="1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Усилия тестирования должны быть сосредоточены пропорционально ожидаемой, а позже реальной плотности дефектов по модулям. Как правило, большая часть дефектов, обнаруженных при тестировании или повлекших за собой основное количество сбоев системы, содержится в небольшом количестве модулей.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 sz="2590" b="1">
                <a:latin typeface="Times New Roman"/>
                <a:ea typeface="Times New Roman"/>
                <a:cs typeface="Times New Roman"/>
                <a:sym typeface="Times New Roman"/>
              </a:rPr>
              <a:t>Парадокс пестицида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955500" y="402225"/>
            <a:ext cx="7233000" cy="694800"/>
          </a:xfrm>
          <a:prstGeom prst="rect">
            <a:avLst/>
          </a:prstGeom>
          <a:solidFill>
            <a:srgbClr val="46BF01">
              <a:alpha val="53333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Принцип 5</a:t>
            </a:r>
            <a:endParaRPr sz="1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24"/>
          <p:cNvSpPr txBox="1">
            <a:spLocks noGrp="1"/>
          </p:cNvSpPr>
          <p:nvPr>
            <p:ph type="body" idx="2"/>
          </p:nvPr>
        </p:nvSpPr>
        <p:spPr>
          <a:xfrm>
            <a:off x="4168425" y="1369225"/>
            <a:ext cx="4347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Если одни и те же тесты будут гоняться много раз, в конечном счете этот набор тестовых сценариев больше не будет находить новых дефектов. Чтобы преодолеть этот “парадокс пестицида”, тестовые сценарии должны регулярно рецензировать и корректироваться, новые тесты должны быть разносторонними, чтобы охватить все компоненты программного обеспечения, или системы, и найти как можно больше дефектов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Тестирование зависит от контекста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25"/>
          <p:cNvSpPr/>
          <p:nvPr/>
        </p:nvSpPr>
        <p:spPr>
          <a:xfrm>
            <a:off x="955500" y="402225"/>
            <a:ext cx="7233000" cy="6948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Принцип 6</a:t>
            </a:r>
            <a:endParaRPr sz="1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5"/>
          <p:cNvSpPr txBox="1">
            <a:spLocks noGrp="1"/>
          </p:cNvSpPr>
          <p:nvPr>
            <p:ph type="body" idx="2"/>
          </p:nvPr>
        </p:nvSpPr>
        <p:spPr>
          <a:xfrm>
            <a:off x="4168425" y="1369225"/>
            <a:ext cx="4347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Тестирование выполняется по-разному в зависимости от контекста. Например, программное обеспечение, в котором критически важна безопасность, тестируется иначе, чем сайт электронной коммерции.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Заблуждение об отсутствии ошибок.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6"/>
          <p:cNvSpPr/>
          <p:nvPr/>
        </p:nvSpPr>
        <p:spPr>
          <a:xfrm>
            <a:off x="955500" y="402225"/>
            <a:ext cx="7233000" cy="694800"/>
          </a:xfrm>
          <a:prstGeom prst="rect">
            <a:avLst/>
          </a:prstGeom>
          <a:solidFill>
            <a:srgbClr val="46BF01">
              <a:alpha val="53333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Принцип 7</a:t>
            </a:r>
            <a:endParaRPr sz="1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26"/>
          <p:cNvSpPr txBox="1">
            <a:spLocks noGrp="1"/>
          </p:cNvSpPr>
          <p:nvPr>
            <p:ph type="body" idx="2"/>
          </p:nvPr>
        </p:nvSpPr>
        <p:spPr>
          <a:xfrm>
            <a:off x="4168425" y="1369225"/>
            <a:ext cx="4347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Обнаружение и исправление дефектов не помогут, если созданная система не подходит пользователю и не удовлетворяет его ожиданиям и потребностям.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27"/>
          <p:cNvGrpSpPr/>
          <p:nvPr/>
        </p:nvGrpSpPr>
        <p:grpSpPr>
          <a:xfrm>
            <a:off x="4728887" y="773142"/>
            <a:ext cx="3717794" cy="3596976"/>
            <a:chOff x="2961500" y="961400"/>
            <a:chExt cx="3221100" cy="3220500"/>
          </a:xfrm>
        </p:grpSpPr>
        <p:sp>
          <p:nvSpPr>
            <p:cNvPr id="457" name="Google Shape;457;p27"/>
            <p:cNvSpPr/>
            <p:nvPr/>
          </p:nvSpPr>
          <p:spPr>
            <a:xfrm>
              <a:off x="2961500" y="961400"/>
              <a:ext cx="3221100" cy="32205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7"/>
            <p:cNvSpPr txBox="1"/>
            <p:nvPr/>
          </p:nvSpPr>
          <p:spPr>
            <a:xfrm>
              <a:off x="3782900" y="1200950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9" name="Google Shape;459;p27"/>
          <p:cNvGrpSpPr/>
          <p:nvPr/>
        </p:nvGrpSpPr>
        <p:grpSpPr>
          <a:xfrm>
            <a:off x="5236951" y="1756117"/>
            <a:ext cx="2701521" cy="2614216"/>
            <a:chOff x="3401686" y="1841492"/>
            <a:chExt cx="2340600" cy="2340600"/>
          </a:xfrm>
        </p:grpSpPr>
        <p:sp>
          <p:nvSpPr>
            <p:cNvPr id="460" name="Google Shape;460;p27"/>
            <p:cNvSpPr/>
            <p:nvPr/>
          </p:nvSpPr>
          <p:spPr>
            <a:xfrm>
              <a:off x="3401686" y="1841492"/>
              <a:ext cx="2340600" cy="23406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7"/>
            <p:cNvSpPr txBox="1"/>
            <p:nvPr/>
          </p:nvSpPr>
          <p:spPr>
            <a:xfrm>
              <a:off x="3833274" y="2126800"/>
              <a:ext cx="14772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2" name="Google Shape;462;p27"/>
          <p:cNvGrpSpPr/>
          <p:nvPr/>
        </p:nvGrpSpPr>
        <p:grpSpPr>
          <a:xfrm>
            <a:off x="5735488" y="2720474"/>
            <a:ext cx="1704638" cy="1649885"/>
            <a:chOff x="3833620" y="2704915"/>
            <a:chExt cx="1476900" cy="1477200"/>
          </a:xfrm>
        </p:grpSpPr>
        <p:sp>
          <p:nvSpPr>
            <p:cNvPr id="463" name="Google Shape;463;p27"/>
            <p:cNvSpPr/>
            <p:nvPr/>
          </p:nvSpPr>
          <p:spPr>
            <a:xfrm>
              <a:off x="3833620" y="2704915"/>
              <a:ext cx="1476900" cy="14772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7"/>
            <p:cNvSpPr txBox="1"/>
            <p:nvPr/>
          </p:nvSpPr>
          <p:spPr>
            <a:xfrm>
              <a:off x="3957047" y="3143188"/>
              <a:ext cx="12300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5" name="Google Shape;465;p27"/>
          <p:cNvGrpSpPr/>
          <p:nvPr/>
        </p:nvGrpSpPr>
        <p:grpSpPr>
          <a:xfrm>
            <a:off x="4728887" y="773142"/>
            <a:ext cx="3717794" cy="3596976"/>
            <a:chOff x="2961500" y="961400"/>
            <a:chExt cx="3221100" cy="3220500"/>
          </a:xfrm>
        </p:grpSpPr>
        <p:sp>
          <p:nvSpPr>
            <p:cNvPr id="466" name="Google Shape;466;p27"/>
            <p:cNvSpPr/>
            <p:nvPr/>
          </p:nvSpPr>
          <p:spPr>
            <a:xfrm>
              <a:off x="2961500" y="961400"/>
              <a:ext cx="3221100" cy="32205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7"/>
            <p:cNvSpPr txBox="1"/>
            <p:nvPr/>
          </p:nvSpPr>
          <p:spPr>
            <a:xfrm>
              <a:off x="3546527" y="1211855"/>
              <a:ext cx="2051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Quality assurance</a:t>
              </a:r>
              <a:endPara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68" name="Google Shape;468;p27"/>
          <p:cNvGrpSpPr/>
          <p:nvPr/>
        </p:nvGrpSpPr>
        <p:grpSpPr>
          <a:xfrm>
            <a:off x="5236951" y="1756117"/>
            <a:ext cx="2701521" cy="2614216"/>
            <a:chOff x="3401686" y="1841492"/>
            <a:chExt cx="2340600" cy="2340600"/>
          </a:xfrm>
        </p:grpSpPr>
        <p:sp>
          <p:nvSpPr>
            <p:cNvPr id="469" name="Google Shape;469;p27"/>
            <p:cNvSpPr/>
            <p:nvPr/>
          </p:nvSpPr>
          <p:spPr>
            <a:xfrm>
              <a:off x="3401686" y="1841492"/>
              <a:ext cx="2340600" cy="23406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7"/>
            <p:cNvSpPr txBox="1"/>
            <p:nvPr/>
          </p:nvSpPr>
          <p:spPr>
            <a:xfrm>
              <a:off x="3833274" y="2126800"/>
              <a:ext cx="14772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Quality control</a:t>
              </a:r>
              <a:endPara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71" name="Google Shape;471;p27"/>
          <p:cNvGrpSpPr/>
          <p:nvPr/>
        </p:nvGrpSpPr>
        <p:grpSpPr>
          <a:xfrm>
            <a:off x="5735488" y="2720474"/>
            <a:ext cx="1704638" cy="1649885"/>
            <a:chOff x="3833620" y="2704915"/>
            <a:chExt cx="1476900" cy="1477200"/>
          </a:xfrm>
        </p:grpSpPr>
        <p:sp>
          <p:nvSpPr>
            <p:cNvPr id="472" name="Google Shape;472;p27"/>
            <p:cNvSpPr/>
            <p:nvPr/>
          </p:nvSpPr>
          <p:spPr>
            <a:xfrm>
              <a:off x="3833620" y="2704915"/>
              <a:ext cx="1476900" cy="14772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7"/>
            <p:cNvSpPr txBox="1"/>
            <p:nvPr/>
          </p:nvSpPr>
          <p:spPr>
            <a:xfrm>
              <a:off x="3957047" y="3143188"/>
              <a:ext cx="12300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Testing</a:t>
              </a:r>
              <a:endParaRPr sz="1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74" name="Google Shape;474;p27"/>
          <p:cNvSpPr txBox="1">
            <a:spLocks noGrp="1"/>
          </p:cNvSpPr>
          <p:nvPr>
            <p:ph type="body" idx="2"/>
          </p:nvPr>
        </p:nvSpPr>
        <p:spPr>
          <a:xfrm>
            <a:off x="629850" y="773150"/>
            <a:ext cx="3942300" cy="4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Testing -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процесс, отвечающий непосредственно за составление и прохождение тест кейсов, нахождение дефектов.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Quality control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известен как </a:t>
            </a: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QC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фокусируется на контроль качества. Гарантирует, что подходы, приемы, методы и процессы, разработанные в проекте, соблюдаются правильно.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Quality assurance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направлено на предотвращение дефектов. Обеспечение качества гарантирует, что подходы, приемы, методы и процессы реализованы правильно.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8"/>
          <p:cNvSpPr txBox="1">
            <a:spLocks noGrp="1"/>
          </p:cNvSpPr>
          <p:nvPr>
            <p:ph type="title"/>
          </p:nvPr>
        </p:nvSpPr>
        <p:spPr>
          <a:xfrm>
            <a:off x="5518550" y="889200"/>
            <a:ext cx="3465300" cy="22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</a:pPr>
            <a:r>
              <a:rPr lang="en" sz="4400" b="1">
                <a:solidFill>
                  <a:srgbClr val="00428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Software Testing Life Cycle</a:t>
            </a:r>
            <a:endParaRPr b="1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0" name="Google Shape;480;p28"/>
          <p:cNvGrpSpPr/>
          <p:nvPr/>
        </p:nvGrpSpPr>
        <p:grpSpPr>
          <a:xfrm>
            <a:off x="914413" y="889193"/>
            <a:ext cx="2483701" cy="442680"/>
            <a:chOff x="867975" y="1607350"/>
            <a:chExt cx="2914800" cy="525000"/>
          </a:xfrm>
        </p:grpSpPr>
        <p:sp>
          <p:nvSpPr>
            <p:cNvPr id="481" name="Google Shape;481;p28"/>
            <p:cNvSpPr/>
            <p:nvPr/>
          </p:nvSpPr>
          <p:spPr>
            <a:xfrm>
              <a:off x="867975" y="1607350"/>
              <a:ext cx="2914800" cy="525000"/>
            </a:xfrm>
            <a:prstGeom prst="rect">
              <a:avLst/>
            </a:prstGeom>
            <a:solidFill>
              <a:srgbClr val="46BF01">
                <a:alpha val="5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0042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Requirement analysis </a:t>
              </a:r>
              <a:endParaRPr sz="1500" b="1" i="0" u="none" strike="noStrike" cap="non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67975" y="1607350"/>
              <a:ext cx="546600" cy="525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28"/>
          <p:cNvGrpSpPr/>
          <p:nvPr/>
        </p:nvGrpSpPr>
        <p:grpSpPr>
          <a:xfrm>
            <a:off x="1463040" y="1504137"/>
            <a:ext cx="2483701" cy="442680"/>
            <a:chOff x="867975" y="1607350"/>
            <a:chExt cx="2914800" cy="525000"/>
          </a:xfrm>
        </p:grpSpPr>
        <p:sp>
          <p:nvSpPr>
            <p:cNvPr id="484" name="Google Shape;484;p28"/>
            <p:cNvSpPr/>
            <p:nvPr/>
          </p:nvSpPr>
          <p:spPr>
            <a:xfrm>
              <a:off x="867975" y="1607350"/>
              <a:ext cx="2914800" cy="525000"/>
            </a:xfrm>
            <a:prstGeom prst="rect">
              <a:avLst/>
            </a:prstGeom>
            <a:solidFill>
              <a:srgbClr val="46BF01">
                <a:alpha val="5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0042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 Planning</a:t>
              </a:r>
              <a:endParaRPr sz="1500" b="1" i="0" u="none" strike="noStrike" cap="non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867975" y="1607350"/>
              <a:ext cx="546600" cy="525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28"/>
          <p:cNvGrpSpPr/>
          <p:nvPr/>
        </p:nvGrpSpPr>
        <p:grpSpPr>
          <a:xfrm>
            <a:off x="2011680" y="2119081"/>
            <a:ext cx="2483701" cy="442680"/>
            <a:chOff x="867975" y="1607350"/>
            <a:chExt cx="2914800" cy="525000"/>
          </a:xfrm>
        </p:grpSpPr>
        <p:sp>
          <p:nvSpPr>
            <p:cNvPr id="487" name="Google Shape;487;p28"/>
            <p:cNvSpPr/>
            <p:nvPr/>
          </p:nvSpPr>
          <p:spPr>
            <a:xfrm>
              <a:off x="867975" y="1607350"/>
              <a:ext cx="2914800" cy="525000"/>
            </a:xfrm>
            <a:prstGeom prst="rect">
              <a:avLst/>
            </a:prstGeom>
            <a:solidFill>
              <a:srgbClr val="26B40E">
                <a:alpha val="6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0042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 case development</a:t>
              </a:r>
              <a:endParaRPr sz="1500" b="1" i="0" u="none" strike="noStrike" cap="non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867975" y="1607350"/>
              <a:ext cx="546600" cy="525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9" name="Google Shape;489;p28"/>
          <p:cNvGrpSpPr/>
          <p:nvPr/>
        </p:nvGrpSpPr>
        <p:grpSpPr>
          <a:xfrm>
            <a:off x="2560320" y="2734025"/>
            <a:ext cx="2483701" cy="442680"/>
            <a:chOff x="867975" y="1607350"/>
            <a:chExt cx="2914800" cy="525000"/>
          </a:xfrm>
        </p:grpSpPr>
        <p:sp>
          <p:nvSpPr>
            <p:cNvPr id="490" name="Google Shape;490;p28"/>
            <p:cNvSpPr/>
            <p:nvPr/>
          </p:nvSpPr>
          <p:spPr>
            <a:xfrm>
              <a:off x="867975" y="1607350"/>
              <a:ext cx="2914800" cy="525000"/>
            </a:xfrm>
            <a:prstGeom prst="rect">
              <a:avLst/>
            </a:prstGeom>
            <a:solidFill>
              <a:srgbClr val="2CAD17">
                <a:alpha val="6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0042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Environment Setup</a:t>
              </a:r>
              <a:endParaRPr sz="1500" b="1" i="0" u="none" strike="noStrike" cap="non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867975" y="1607350"/>
              <a:ext cx="546600" cy="525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28"/>
          <p:cNvSpPr/>
          <p:nvPr/>
        </p:nvSpPr>
        <p:spPr>
          <a:xfrm>
            <a:off x="5278593" y="4004271"/>
            <a:ext cx="465600" cy="44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28"/>
          <p:cNvGrpSpPr/>
          <p:nvPr/>
        </p:nvGrpSpPr>
        <p:grpSpPr>
          <a:xfrm>
            <a:off x="3657600" y="3963913"/>
            <a:ext cx="2483701" cy="442680"/>
            <a:chOff x="867975" y="1607350"/>
            <a:chExt cx="2914800" cy="525000"/>
          </a:xfrm>
        </p:grpSpPr>
        <p:sp>
          <p:nvSpPr>
            <p:cNvPr id="494" name="Google Shape;494;p28"/>
            <p:cNvSpPr/>
            <p:nvPr/>
          </p:nvSpPr>
          <p:spPr>
            <a:xfrm>
              <a:off x="867975" y="1607350"/>
              <a:ext cx="2914800" cy="525000"/>
            </a:xfrm>
            <a:prstGeom prst="rect">
              <a:avLst/>
            </a:prstGeom>
            <a:solidFill>
              <a:srgbClr val="7BAF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0042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 Cycle Closure</a:t>
              </a:r>
              <a:endParaRPr sz="1500" b="1" i="0" u="none" strike="noStrike" cap="non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67975" y="1607350"/>
              <a:ext cx="546600" cy="525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28"/>
          <p:cNvGrpSpPr/>
          <p:nvPr/>
        </p:nvGrpSpPr>
        <p:grpSpPr>
          <a:xfrm>
            <a:off x="3108960" y="3348969"/>
            <a:ext cx="2483701" cy="442680"/>
            <a:chOff x="867975" y="1607350"/>
            <a:chExt cx="2914800" cy="525000"/>
          </a:xfrm>
        </p:grpSpPr>
        <p:sp>
          <p:nvSpPr>
            <p:cNvPr id="497" name="Google Shape;497;p28"/>
            <p:cNvSpPr/>
            <p:nvPr/>
          </p:nvSpPr>
          <p:spPr>
            <a:xfrm>
              <a:off x="867975" y="1607350"/>
              <a:ext cx="2914800" cy="525000"/>
            </a:xfrm>
            <a:prstGeom prst="rect">
              <a:avLst/>
            </a:prstGeom>
            <a:solidFill>
              <a:srgbClr val="7BAF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1" i="0" u="none" strike="noStrike" cap="none">
                  <a:solidFill>
                    <a:srgbClr val="0042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 Execution</a:t>
              </a:r>
              <a:endParaRPr sz="1500" b="1" i="0" u="none" strike="noStrike" cap="non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67975" y="1607350"/>
              <a:ext cx="546600" cy="525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3"/>
          <p:cNvGrpSpPr/>
          <p:nvPr/>
        </p:nvGrpSpPr>
        <p:grpSpPr>
          <a:xfrm>
            <a:off x="1312411" y="278673"/>
            <a:ext cx="4699802" cy="4586139"/>
            <a:chOff x="2256567" y="677103"/>
            <a:chExt cx="4036590" cy="3941675"/>
          </a:xfrm>
        </p:grpSpPr>
        <p:sp>
          <p:nvSpPr>
            <p:cNvPr id="193" name="Google Shape;193;p3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A1C3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A1C3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 rot="-1721">
              <a:off x="2556927" y="2134761"/>
              <a:ext cx="1198500" cy="1200000"/>
            </a:xfrm>
            <a:prstGeom prst="ellipse">
              <a:avLst/>
            </a:prstGeom>
            <a:solidFill>
              <a:srgbClr val="A1C3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Devops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engineer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A1C3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A1C3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3"/>
          <p:cNvGrpSpPr/>
          <p:nvPr/>
        </p:nvGrpSpPr>
        <p:grpSpPr>
          <a:xfrm>
            <a:off x="3862959" y="1603507"/>
            <a:ext cx="2841125" cy="2839173"/>
            <a:chOff x="4447194" y="1815766"/>
            <a:chExt cx="2440200" cy="2440200"/>
          </a:xfrm>
        </p:grpSpPr>
        <p:sp>
          <p:nvSpPr>
            <p:cNvPr id="199" name="Google Shape;199;p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00428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solidFill>
              <a:srgbClr val="004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" sz="32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Роли в IT проекте</a:t>
              </a:r>
              <a:endParaRPr sz="3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201;p3"/>
          <p:cNvGrpSpPr/>
          <p:nvPr/>
        </p:nvGrpSpPr>
        <p:grpSpPr>
          <a:xfrm>
            <a:off x="2838074" y="1089575"/>
            <a:ext cx="1657730" cy="1656591"/>
            <a:chOff x="3490737" y="1374053"/>
            <a:chExt cx="1423800" cy="1423800"/>
          </a:xfrm>
        </p:grpSpPr>
        <p:sp>
          <p:nvSpPr>
            <p:cNvPr id="202" name="Google Shape;202;p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2E75B5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" sz="28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QA</a:t>
              </a:r>
              <a:endParaRPr sz="2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2440787" y="2909535"/>
            <a:ext cx="1745053" cy="1743854"/>
            <a:chOff x="644203" y="3718814"/>
            <a:chExt cx="1498800" cy="1498800"/>
          </a:xfrm>
        </p:grpSpPr>
        <p:sp>
          <p:nvSpPr>
            <p:cNvPr id="205" name="Google Shape;205;p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2E75B5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Product manager</a:t>
              </a:r>
              <a:endParaRPr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5036354" y="93755"/>
            <a:ext cx="1435902" cy="1406430"/>
            <a:chOff x="3490737" y="1374053"/>
            <a:chExt cx="1423800" cy="1423800"/>
          </a:xfrm>
        </p:grpSpPr>
        <p:sp>
          <p:nvSpPr>
            <p:cNvPr id="208" name="Google Shape;208;p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2E75B5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Developer</a:t>
              </a:r>
              <a:endParaRPr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Google Shape;210;p3"/>
          <p:cNvGrpSpPr/>
          <p:nvPr/>
        </p:nvGrpSpPr>
        <p:grpSpPr>
          <a:xfrm>
            <a:off x="6064205" y="3023395"/>
            <a:ext cx="1745053" cy="1743854"/>
            <a:chOff x="644203" y="3718814"/>
            <a:chExt cx="1498800" cy="1498800"/>
          </a:xfrm>
        </p:grpSpPr>
        <p:sp>
          <p:nvSpPr>
            <p:cNvPr id="211" name="Google Shape;211;p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2E75B5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manager</a:t>
              </a:r>
              <a:endParaRPr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" name="Google Shape;213;p3"/>
          <p:cNvSpPr/>
          <p:nvPr/>
        </p:nvSpPr>
        <p:spPr>
          <a:xfrm rot="-1182">
            <a:off x="5961575" y="1285560"/>
            <a:ext cx="1745100" cy="16560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Administrator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body" idx="2"/>
          </p:nvPr>
        </p:nvSpPr>
        <p:spPr>
          <a:xfrm>
            <a:off x="629850" y="1373801"/>
            <a:ext cx="40641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На этом этапе команда qa знакомится с функциональными и нефункциональными требованиями продукта.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29"/>
          <p:cNvSpPr txBox="1">
            <a:spLocks noGrp="1"/>
          </p:cNvSpPr>
          <p:nvPr>
            <p:ph type="body" idx="4"/>
          </p:nvPr>
        </p:nvSpPr>
        <p:spPr>
          <a:xfrm>
            <a:off x="4693950" y="1373800"/>
            <a:ext cx="42213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Анализ требований продукта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Определение тестовых техник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Приоритизация того что мы будем тестировать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Тестирует требования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29"/>
          <p:cNvSpPr/>
          <p:nvPr/>
        </p:nvSpPr>
        <p:spPr>
          <a:xfrm>
            <a:off x="845400" y="681650"/>
            <a:ext cx="3657600" cy="6402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analysis </a:t>
            </a:r>
            <a:endParaRPr sz="1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endParaRPr sz="4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29"/>
          <p:cNvSpPr/>
          <p:nvPr/>
        </p:nvSpPr>
        <p:spPr>
          <a:xfrm>
            <a:off x="4988100" y="681650"/>
            <a:ext cx="3657600" cy="640200"/>
          </a:xfrm>
          <a:prstGeom prst="rect">
            <a:avLst/>
          </a:prstGeom>
          <a:solidFill>
            <a:srgbClr val="46BF01">
              <a:alpha val="53333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</a:t>
            </a:r>
            <a:endParaRPr sz="1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endParaRPr sz="4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0"/>
          <p:cNvSpPr txBox="1">
            <a:spLocks noGrp="1"/>
          </p:cNvSpPr>
          <p:nvPr>
            <p:ph type="body" idx="2"/>
          </p:nvPr>
        </p:nvSpPr>
        <p:spPr>
          <a:xfrm>
            <a:off x="629850" y="1373801"/>
            <a:ext cx="40641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на этом этапе происходит подготовка тестовой стратегии и тест плана.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30"/>
          <p:cNvSpPr txBox="1">
            <a:spLocks noGrp="1"/>
          </p:cNvSpPr>
          <p:nvPr>
            <p:ph type="body" idx="4"/>
          </p:nvPr>
        </p:nvSpPr>
        <p:spPr>
          <a:xfrm>
            <a:off x="4693950" y="1373800"/>
            <a:ext cx="42213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Оценка времени на тестирование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Создание тест плана и тестовой стратегии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Планирование ресурсов и распределение ролей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Выбор инструментов тестирования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0"/>
          <p:cNvSpPr/>
          <p:nvPr/>
        </p:nvSpPr>
        <p:spPr>
          <a:xfrm>
            <a:off x="845400" y="681650"/>
            <a:ext cx="3657600" cy="6402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planning</a:t>
            </a:r>
            <a:endParaRPr sz="4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30"/>
          <p:cNvSpPr/>
          <p:nvPr/>
        </p:nvSpPr>
        <p:spPr>
          <a:xfrm>
            <a:off x="4988100" y="681650"/>
            <a:ext cx="3657600" cy="640200"/>
          </a:xfrm>
          <a:prstGeom prst="rect">
            <a:avLst/>
          </a:prstGeom>
          <a:solidFill>
            <a:srgbClr val="46BF01">
              <a:alpha val="53333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</a:t>
            </a:r>
            <a:endParaRPr sz="1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endParaRPr sz="4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>
            <a:spLocks noGrp="1"/>
          </p:cNvSpPr>
          <p:nvPr>
            <p:ph type="body" idx="2"/>
          </p:nvPr>
        </p:nvSpPr>
        <p:spPr>
          <a:xfrm>
            <a:off x="629850" y="1373801"/>
            <a:ext cx="40641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на этом этапе команда qa создает тест кейсы и автоматизированные скрипты если это возможно.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31"/>
          <p:cNvSpPr txBox="1">
            <a:spLocks noGrp="1"/>
          </p:cNvSpPr>
          <p:nvPr>
            <p:ph type="body" idx="4"/>
          </p:nvPr>
        </p:nvSpPr>
        <p:spPr>
          <a:xfrm>
            <a:off x="4693950" y="1373800"/>
            <a:ext cx="42213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Создание тест кейсов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Создание автоматизированных скриптов если это необходимо и возможно.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31"/>
          <p:cNvSpPr/>
          <p:nvPr/>
        </p:nvSpPr>
        <p:spPr>
          <a:xfrm>
            <a:off x="845400" y="681650"/>
            <a:ext cx="3657600" cy="6402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 development</a:t>
            </a:r>
            <a:endParaRPr sz="4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31"/>
          <p:cNvSpPr/>
          <p:nvPr/>
        </p:nvSpPr>
        <p:spPr>
          <a:xfrm>
            <a:off x="4988100" y="681650"/>
            <a:ext cx="3657600" cy="640200"/>
          </a:xfrm>
          <a:prstGeom prst="rect">
            <a:avLst/>
          </a:prstGeom>
          <a:solidFill>
            <a:srgbClr val="46BF01">
              <a:alpha val="53333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</a:t>
            </a:r>
            <a:endParaRPr sz="1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endParaRPr sz="4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2"/>
          <p:cNvSpPr txBox="1">
            <a:spLocks noGrp="1"/>
          </p:cNvSpPr>
          <p:nvPr>
            <p:ph type="body" idx="2"/>
          </p:nvPr>
        </p:nvSpPr>
        <p:spPr>
          <a:xfrm>
            <a:off x="629850" y="1373801"/>
            <a:ext cx="40641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на этой стадии происходит настройка окружающей среды для тестирования а также происходит подключения к сторонним сервисам  (3d party).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32"/>
          <p:cNvSpPr txBox="1">
            <a:spLocks noGrp="1"/>
          </p:cNvSpPr>
          <p:nvPr>
            <p:ph type="body" idx="4"/>
          </p:nvPr>
        </p:nvSpPr>
        <p:spPr>
          <a:xfrm>
            <a:off x="4693950" y="1373800"/>
            <a:ext cx="42213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Настройка окружающей среды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Создание тестовых данных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Проверка на отсутствие в сборке (build) блокирующих дефектов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32"/>
          <p:cNvSpPr/>
          <p:nvPr/>
        </p:nvSpPr>
        <p:spPr>
          <a:xfrm>
            <a:off x="845400" y="681650"/>
            <a:ext cx="3657600" cy="6402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setup</a:t>
            </a:r>
            <a:endParaRPr sz="4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32"/>
          <p:cNvSpPr/>
          <p:nvPr/>
        </p:nvSpPr>
        <p:spPr>
          <a:xfrm>
            <a:off x="4988100" y="681650"/>
            <a:ext cx="3657600" cy="640200"/>
          </a:xfrm>
          <a:prstGeom prst="rect">
            <a:avLst/>
          </a:prstGeom>
          <a:solidFill>
            <a:srgbClr val="46BF01">
              <a:alpha val="53333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</a:t>
            </a:r>
            <a:endParaRPr sz="1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endParaRPr sz="4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body" idx="2"/>
          </p:nvPr>
        </p:nvSpPr>
        <p:spPr>
          <a:xfrm>
            <a:off x="629850" y="1373801"/>
            <a:ext cx="40641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прохождения тестов environment setup должен быть окончен. На этом этапе происходит прохождение тестовых сценариев.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33"/>
          <p:cNvSpPr txBox="1">
            <a:spLocks noGrp="1"/>
          </p:cNvSpPr>
          <p:nvPr>
            <p:ph type="body" idx="4"/>
          </p:nvPr>
        </p:nvSpPr>
        <p:spPr>
          <a:xfrm>
            <a:off x="4693950" y="1373800"/>
            <a:ext cx="42213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Прохождение тестовых сценариев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Создание отчетов о тестировании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Написание дефектов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Retest найденных дефектов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Закрытие дефектов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33"/>
          <p:cNvSpPr/>
          <p:nvPr/>
        </p:nvSpPr>
        <p:spPr>
          <a:xfrm>
            <a:off x="845400" y="681650"/>
            <a:ext cx="3657600" cy="6402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execution</a:t>
            </a:r>
            <a:endParaRPr sz="4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33"/>
          <p:cNvSpPr/>
          <p:nvPr/>
        </p:nvSpPr>
        <p:spPr>
          <a:xfrm>
            <a:off x="4988100" y="681650"/>
            <a:ext cx="3657600" cy="640200"/>
          </a:xfrm>
          <a:prstGeom prst="rect">
            <a:avLst/>
          </a:prstGeom>
          <a:solidFill>
            <a:srgbClr val="46BF01">
              <a:alpha val="53333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</a:t>
            </a:r>
            <a:endParaRPr sz="1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endParaRPr sz="4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 txBox="1">
            <a:spLocks noGrp="1"/>
          </p:cNvSpPr>
          <p:nvPr>
            <p:ph type="body" idx="2"/>
          </p:nvPr>
        </p:nvSpPr>
        <p:spPr>
          <a:xfrm>
            <a:off x="629850" y="1373801"/>
            <a:ext cx="40641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собирают данные о завершенных испытаниях для объединения опыта, тестового обеспечения, фактов и цифр. Действия по завершению тестирования происходят на тех этапах проекта, когда система программного обеспечения выпущена, тестирование завершено (или прервано), этап был завершен, или релиз по сопровождению был закончен.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34"/>
          <p:cNvSpPr txBox="1">
            <a:spLocks noGrp="1"/>
          </p:cNvSpPr>
          <p:nvPr>
            <p:ph type="body" idx="4"/>
          </p:nvPr>
        </p:nvSpPr>
        <p:spPr>
          <a:xfrm>
            <a:off x="4693950" y="1373800"/>
            <a:ext cx="42213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Проверка, что запланированные результаты достигнуты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Закрытие отчетов об инцидентах или внесение изменений в записи по каждому из открытых инцидентов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собранной информации для повышения зрелости процесса тестирования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34"/>
          <p:cNvSpPr/>
          <p:nvPr/>
        </p:nvSpPr>
        <p:spPr>
          <a:xfrm>
            <a:off x="845400" y="681650"/>
            <a:ext cx="3657600" cy="640200"/>
          </a:xfrm>
          <a:prstGeom prst="rect">
            <a:avLst/>
          </a:prstGeom>
          <a:solidFill>
            <a:srgbClr val="004282">
              <a:alpha val="72941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cycle closure</a:t>
            </a:r>
            <a:endParaRPr sz="4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34"/>
          <p:cNvSpPr/>
          <p:nvPr/>
        </p:nvSpPr>
        <p:spPr>
          <a:xfrm>
            <a:off x="4988100" y="681650"/>
            <a:ext cx="3657600" cy="640200"/>
          </a:xfrm>
          <a:prstGeom prst="rect">
            <a:avLst/>
          </a:prstGeom>
          <a:solidFill>
            <a:srgbClr val="46BF01">
              <a:alpha val="53333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</a:t>
            </a:r>
            <a:endParaRPr sz="18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endParaRPr sz="4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5"/>
          <p:cNvSpPr/>
          <p:nvPr/>
        </p:nvSpPr>
        <p:spPr>
          <a:xfrm>
            <a:off x="1135850" y="1243050"/>
            <a:ext cx="7233000" cy="2657400"/>
          </a:xfrm>
          <a:prstGeom prst="rect">
            <a:avLst/>
          </a:prstGeom>
          <a:solidFill>
            <a:srgbClr val="00428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5"/>
          <p:cNvSpPr txBox="1"/>
          <p:nvPr/>
        </p:nvSpPr>
        <p:spPr>
          <a:xfrm>
            <a:off x="1827050" y="1452000"/>
            <a:ext cx="5850600" cy="2239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" sz="4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Психология тестирования</a:t>
            </a:r>
            <a:endParaRPr sz="4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5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"/>
          <p:cNvSpPr txBox="1">
            <a:spLocks noGrp="1"/>
          </p:cNvSpPr>
          <p:nvPr>
            <p:ph type="body" idx="1"/>
          </p:nvPr>
        </p:nvSpPr>
        <p:spPr>
          <a:xfrm>
            <a:off x="628650" y="567925"/>
            <a:ext cx="7886700" cy="4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Вся психология основывается как независимый взгляд тестировщика.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Тестировщик с определенной степенью независимости (лишенный предвзятости автора) часто более эффективен при обнаружении дефектов. Однако независимость не является заменой знаний, поэтому и разработчики могут эффективно находить дефекты в собственном коде. Ниже определены несколько уровней независимости от низкого до высокого: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37"/>
          <p:cNvGrpSpPr/>
          <p:nvPr/>
        </p:nvGrpSpPr>
        <p:grpSpPr>
          <a:xfrm>
            <a:off x="1609625" y="378925"/>
            <a:ext cx="6941501" cy="1287650"/>
            <a:chOff x="3062178" y="851933"/>
            <a:chExt cx="6941501" cy="1287650"/>
          </a:xfrm>
        </p:grpSpPr>
        <p:grpSp>
          <p:nvGrpSpPr>
            <p:cNvPr id="564" name="Google Shape;564;p37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565" name="Google Shape;565;p37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6" name="Google Shape;566;p37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40D3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67" name="Google Shape;567;p37"/>
            <p:cNvSpPr txBox="1"/>
            <p:nvPr/>
          </p:nvSpPr>
          <p:spPr>
            <a:xfrm>
              <a:off x="5461379" y="851933"/>
              <a:ext cx="4542300" cy="5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59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Тесты разработаны людьми из другой организации или компании (например, аутсорсинг или сертификация силами внешней организации)</a:t>
              </a:r>
              <a:endParaRPr sz="1400" b="0" i="0" u="none" strike="noStrike" cap="none">
                <a:solidFill>
                  <a:srgbClr val="840D3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8" name="Google Shape;568;p37"/>
            <p:cNvSpPr txBox="1"/>
            <p:nvPr/>
          </p:nvSpPr>
          <p:spPr>
            <a:xfrm>
              <a:off x="3062178" y="967583"/>
              <a:ext cx="14721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Very high</a:t>
              </a:r>
              <a:endParaRPr sz="2000" b="1" i="0" u="none" strike="noStrike" cap="none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9" name="Google Shape;569;p37"/>
          <p:cNvGrpSpPr/>
          <p:nvPr/>
        </p:nvGrpSpPr>
        <p:grpSpPr>
          <a:xfrm>
            <a:off x="1907378" y="3311125"/>
            <a:ext cx="6129323" cy="1359380"/>
            <a:chOff x="3359931" y="783143"/>
            <a:chExt cx="6129323" cy="1359380"/>
          </a:xfrm>
        </p:grpSpPr>
        <p:grpSp>
          <p:nvGrpSpPr>
            <p:cNvPr id="570" name="Google Shape;570;p37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571" name="Google Shape;571;p37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37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73" name="Google Shape;573;p37"/>
            <p:cNvSpPr txBox="1"/>
            <p:nvPr/>
          </p:nvSpPr>
          <p:spPr>
            <a:xfrm>
              <a:off x="5394854" y="783143"/>
              <a:ext cx="4094400" cy="6576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Тесты разработаны человеком, который написал тестируемую программу</a:t>
              </a:r>
              <a:endParaRPr sz="1400" b="0" i="0" u="none" strike="noStrike" cap="none">
                <a:solidFill>
                  <a:srgbClr val="840D3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4" name="Google Shape;574;p37"/>
            <p:cNvSpPr txBox="1"/>
            <p:nvPr/>
          </p:nvSpPr>
          <p:spPr>
            <a:xfrm>
              <a:off x="3359931" y="973693"/>
              <a:ext cx="1375800" cy="346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rgbClr val="9FC5E8"/>
                  </a:solidFill>
                  <a:latin typeface="Roboto"/>
                  <a:ea typeface="Roboto"/>
                  <a:cs typeface="Roboto"/>
                  <a:sym typeface="Roboto"/>
                </a:rPr>
                <a:t>Low</a:t>
              </a:r>
              <a:endParaRPr sz="2000" b="0" i="0" u="none" strike="noStrike" cap="none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5" name="Google Shape;575;p37"/>
          <p:cNvGrpSpPr/>
          <p:nvPr/>
        </p:nvGrpSpPr>
        <p:grpSpPr>
          <a:xfrm>
            <a:off x="1907375" y="2250275"/>
            <a:ext cx="5936676" cy="1416394"/>
            <a:chOff x="3359928" y="723096"/>
            <a:chExt cx="5936676" cy="1416394"/>
          </a:xfrm>
        </p:grpSpPr>
        <p:grpSp>
          <p:nvGrpSpPr>
            <p:cNvPr id="576" name="Google Shape;576;p37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577" name="Google Shape;577;p37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EAEA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8" name="Google Shape;578;p37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79" name="Google Shape;579;p37"/>
            <p:cNvSpPr txBox="1"/>
            <p:nvPr/>
          </p:nvSpPr>
          <p:spPr>
            <a:xfrm>
              <a:off x="5343504" y="723096"/>
              <a:ext cx="39531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Тесты разработаны другими людьми (например, из команды разработчиков)</a:t>
              </a:r>
              <a:endParaRPr sz="7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37"/>
            <p:cNvSpPr txBox="1"/>
            <p:nvPr/>
          </p:nvSpPr>
          <p:spPr>
            <a:xfrm>
              <a:off x="3359928" y="973696"/>
              <a:ext cx="13758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>
                  <a:solidFill>
                    <a:srgbClr val="EAEA44"/>
                  </a:solidFill>
                  <a:latin typeface="Roboto"/>
                  <a:ea typeface="Roboto"/>
                  <a:cs typeface="Roboto"/>
                  <a:sym typeface="Roboto"/>
                </a:rPr>
                <a:t>Medium</a:t>
              </a:r>
              <a:endParaRPr sz="2000" b="0" i="0" u="none" strike="noStrike" cap="none">
                <a:solidFill>
                  <a:srgbClr val="EAEA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1" name="Google Shape;581;p37"/>
          <p:cNvGrpSpPr/>
          <p:nvPr/>
        </p:nvGrpSpPr>
        <p:grpSpPr>
          <a:xfrm>
            <a:off x="1907375" y="1382475"/>
            <a:ext cx="6643826" cy="1284850"/>
            <a:chOff x="3359928" y="854640"/>
            <a:chExt cx="6643826" cy="1284850"/>
          </a:xfrm>
        </p:grpSpPr>
        <p:grpSp>
          <p:nvGrpSpPr>
            <p:cNvPr id="582" name="Google Shape;582;p37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583" name="Google Shape;583;p37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4" name="Google Shape;584;p37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40D3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85" name="Google Shape;585;p37"/>
            <p:cNvSpPr txBox="1"/>
            <p:nvPr/>
          </p:nvSpPr>
          <p:spPr>
            <a:xfrm>
              <a:off x="3359928" y="973690"/>
              <a:ext cx="13758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E06666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endParaRPr sz="2000" b="1" i="0" u="none" strike="noStrike" cap="non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6" name="Google Shape;586;p37"/>
            <p:cNvSpPr txBox="1"/>
            <p:nvPr/>
          </p:nvSpPr>
          <p:spPr>
            <a:xfrm>
              <a:off x="5375654" y="854640"/>
              <a:ext cx="4628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Тесты разработаны людьми из другой организационной группы (например, независимая группа тестирования) или специалистами-тестировщиками </a:t>
              </a:r>
              <a:endParaRPr sz="1400" b="0" i="0" u="none" strike="noStrike" cap="none">
                <a:solidFill>
                  <a:srgbClr val="840D3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8"/>
          <p:cNvSpPr/>
          <p:nvPr/>
        </p:nvSpPr>
        <p:spPr>
          <a:xfrm>
            <a:off x="1135850" y="1243050"/>
            <a:ext cx="7233000" cy="2657400"/>
          </a:xfrm>
          <a:prstGeom prst="rect">
            <a:avLst/>
          </a:prstGeom>
          <a:solidFill>
            <a:srgbClr val="00428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8"/>
          <p:cNvSpPr txBox="1"/>
          <p:nvPr/>
        </p:nvSpPr>
        <p:spPr>
          <a:xfrm>
            <a:off x="1827050" y="1452000"/>
            <a:ext cx="5850600" cy="22395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</a:t>
            </a:r>
            <a:endParaRPr sz="4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38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Компьютерная школа Hillel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r>
              <a:rPr lang="en" sz="3000" b="1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manager</a:t>
            </a:r>
            <a:endParaRPr sz="3000" b="1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endParaRPr sz="2900" b="1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4"/>
          <p:cNvSpPr txBox="1">
            <a:spLocks noGrp="1"/>
          </p:cNvSpPr>
          <p:nvPr>
            <p:ph type="body" idx="2"/>
          </p:nvPr>
        </p:nvSpPr>
        <p:spPr>
          <a:xfrm>
            <a:off x="629852" y="1333350"/>
            <a:ext cx="35994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Проектная документация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Составление плана проекта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Организация работы команды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Отслеживание состояния проекта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Решение всевозможных конфликтных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15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9250" y="829550"/>
            <a:ext cx="4583426" cy="348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>
            <a:spLocks noGrp="1"/>
          </p:cNvSpPr>
          <p:nvPr>
            <p:ph type="body" idx="1"/>
          </p:nvPr>
        </p:nvSpPr>
        <p:spPr>
          <a:xfrm>
            <a:off x="628650" y="940051"/>
            <a:ext cx="7886700" cy="3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Качество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– степень, в которой компонент или система удовлетворяет заявленным и предполагаемым потребностям различных заинтересованных сторон.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0"/>
          <p:cNvSpPr/>
          <p:nvPr/>
        </p:nvSpPr>
        <p:spPr>
          <a:xfrm>
            <a:off x="2965914" y="1120170"/>
            <a:ext cx="3336000" cy="2613900"/>
          </a:xfrm>
          <a:prstGeom prst="triangl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0"/>
          <p:cNvSpPr txBox="1"/>
          <p:nvPr/>
        </p:nvSpPr>
        <p:spPr>
          <a:xfrm>
            <a:off x="3707942" y="2515756"/>
            <a:ext cx="18528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Quality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5" name="Google Shape;605;p40"/>
          <p:cNvGrpSpPr/>
          <p:nvPr/>
        </p:nvGrpSpPr>
        <p:grpSpPr>
          <a:xfrm>
            <a:off x="3513659" y="3338384"/>
            <a:ext cx="3144162" cy="1031753"/>
            <a:chOff x="3698064" y="3159725"/>
            <a:chExt cx="2449869" cy="789043"/>
          </a:xfrm>
        </p:grpSpPr>
        <p:sp>
          <p:nvSpPr>
            <p:cNvPr id="606" name="Google Shape;606;p40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0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Scope</a:t>
              </a:r>
              <a:endParaRPr sz="2000" b="0" i="0" u="none" strike="noStrike" cap="none">
                <a:solidFill>
                  <a:srgbClr val="1D7E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02</a:t>
              </a:r>
              <a:endParaRPr sz="1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609" name="Google Shape;609;p40"/>
          <p:cNvGrpSpPr/>
          <p:nvPr/>
        </p:nvGrpSpPr>
        <p:grpSpPr>
          <a:xfrm>
            <a:off x="2485838" y="1082389"/>
            <a:ext cx="1778237" cy="2995443"/>
            <a:chOff x="2897206" y="1434430"/>
            <a:chExt cx="1385568" cy="2290795"/>
          </a:xfrm>
        </p:grpSpPr>
        <p:sp>
          <p:nvSpPr>
            <p:cNvPr id="610" name="Google Shape;610;p40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0"/>
            <p:cNvSpPr txBox="1"/>
            <p:nvPr/>
          </p:nvSpPr>
          <p:spPr>
            <a:xfrm rot="-3365016">
              <a:off x="2718808" y="2024014"/>
              <a:ext cx="1664030" cy="456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249C90"/>
                  </a:solidFill>
                  <a:latin typeface="Roboto"/>
                  <a:ea typeface="Roboto"/>
                  <a:cs typeface="Roboto"/>
                  <a:sym typeface="Roboto"/>
                </a:rPr>
                <a:t>Cost</a:t>
              </a:r>
              <a:endParaRPr sz="2000" b="0" i="0" u="none" strike="noStrike" cap="none">
                <a:solidFill>
                  <a:srgbClr val="249C9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7DAD6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03</a:t>
              </a:r>
              <a:endParaRPr sz="12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613" name="Google Shape;613;p40"/>
          <p:cNvGrpSpPr/>
          <p:nvPr/>
        </p:nvGrpSpPr>
        <p:grpSpPr>
          <a:xfrm>
            <a:off x="4271691" y="773364"/>
            <a:ext cx="2386156" cy="2434860"/>
            <a:chOff x="4288708" y="1198100"/>
            <a:chExt cx="1859245" cy="1862084"/>
          </a:xfrm>
        </p:grpSpPr>
        <p:sp>
          <p:nvSpPr>
            <p:cNvPr id="614" name="Google Shape;614;p40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BEEAA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01</a:t>
              </a:r>
              <a:endParaRPr sz="1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616" name="Google Shape;616;p40"/>
            <p:cNvSpPr txBox="1"/>
            <p:nvPr/>
          </p:nvSpPr>
          <p:spPr>
            <a:xfrm rot="3420634">
              <a:off x="4686584" y="2017387"/>
              <a:ext cx="1673878" cy="402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Time</a:t>
              </a:r>
              <a:endParaRPr sz="2000" b="0" i="0" u="none" strike="noStrike" cap="none">
                <a:solidFill>
                  <a:srgbClr val="155B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"/>
          <p:cNvSpPr txBox="1"/>
          <p:nvPr/>
        </p:nvSpPr>
        <p:spPr>
          <a:xfrm>
            <a:off x="3707942" y="2515756"/>
            <a:ext cx="18528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Qualiy</a:t>
            </a:r>
            <a:endParaRPr sz="3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90;p18">
            <a:extLst>
              <a:ext uri="{FF2B5EF4-FFF2-40B4-BE49-F238E27FC236}">
                <a16:creationId xmlns:a16="http://schemas.microsoft.com/office/drawing/2014/main" id="{14385239-6A82-8361-A02B-BBE6A43F1A2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425" y="140693"/>
            <a:ext cx="5189649" cy="4750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6066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1"/>
          <p:cNvSpPr/>
          <p:nvPr/>
        </p:nvSpPr>
        <p:spPr>
          <a:xfrm>
            <a:off x="714950" y="1050"/>
            <a:ext cx="7864506" cy="3687156"/>
          </a:xfrm>
          <a:custGeom>
            <a:avLst/>
            <a:gdLst/>
            <a:ahLst/>
            <a:cxnLst/>
            <a:rect l="l" t="t" r="r" b="b"/>
            <a:pathLst>
              <a:path w="18360" h="7893" extrusionOk="0">
                <a:moveTo>
                  <a:pt x="18359" y="0"/>
                </a:moveTo>
                <a:lnTo>
                  <a:pt x="0" y="0"/>
                </a:lnTo>
                <a:lnTo>
                  <a:pt x="0" y="7892"/>
                </a:lnTo>
                <a:lnTo>
                  <a:pt x="13343" y="7892"/>
                </a:lnTo>
                <a:lnTo>
                  <a:pt x="13343" y="7892"/>
                </a:lnTo>
                <a:cubicBezTo>
                  <a:pt x="16113" y="7892"/>
                  <a:pt x="18359" y="5647"/>
                  <a:pt x="18359" y="2877"/>
                </a:cubicBezTo>
                <a:lnTo>
                  <a:pt x="18359" y="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2" name="Google Shape;622;p41"/>
          <p:cNvSpPr/>
          <p:nvPr/>
        </p:nvSpPr>
        <p:spPr>
          <a:xfrm>
            <a:off x="3754026" y="4291726"/>
            <a:ext cx="484200" cy="543900"/>
          </a:xfrm>
          <a:prstGeom prst="round2DiagRect">
            <a:avLst>
              <a:gd name="adj1" fmla="val 26899"/>
              <a:gd name="adj2" fmla="val 0"/>
            </a:avLst>
          </a:prstGeom>
          <a:solidFill>
            <a:srgbClr val="004282">
              <a:alpha val="72549"/>
            </a:srgb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3" name="Google Shape;623;p41"/>
          <p:cNvSpPr/>
          <p:nvPr/>
        </p:nvSpPr>
        <p:spPr>
          <a:xfrm>
            <a:off x="714950" y="1050"/>
            <a:ext cx="7864506" cy="3687156"/>
          </a:xfrm>
          <a:custGeom>
            <a:avLst/>
            <a:gdLst/>
            <a:ahLst/>
            <a:cxnLst/>
            <a:rect l="l" t="t" r="r" b="b"/>
            <a:pathLst>
              <a:path w="18360" h="7893" extrusionOk="0">
                <a:moveTo>
                  <a:pt x="18359" y="0"/>
                </a:moveTo>
                <a:lnTo>
                  <a:pt x="0" y="0"/>
                </a:lnTo>
                <a:lnTo>
                  <a:pt x="0" y="7892"/>
                </a:lnTo>
                <a:lnTo>
                  <a:pt x="13343" y="7892"/>
                </a:lnTo>
                <a:lnTo>
                  <a:pt x="13343" y="7892"/>
                </a:lnTo>
                <a:cubicBezTo>
                  <a:pt x="16113" y="7892"/>
                  <a:pt x="18359" y="5647"/>
                  <a:pt x="18359" y="2877"/>
                </a:cubicBezTo>
                <a:lnTo>
                  <a:pt x="18359" y="0"/>
                </a:lnTo>
              </a:path>
            </a:pathLst>
          </a:custGeom>
          <a:solidFill>
            <a:srgbClr val="46BF01">
              <a:alpha val="96078"/>
            </a:srgbClr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4" name="Google Shape;624;p41"/>
          <p:cNvSpPr/>
          <p:nvPr/>
        </p:nvSpPr>
        <p:spPr>
          <a:xfrm>
            <a:off x="714950" y="1022750"/>
            <a:ext cx="2931955" cy="3419709"/>
          </a:xfrm>
          <a:custGeom>
            <a:avLst/>
            <a:gdLst/>
            <a:ahLst/>
            <a:cxnLst/>
            <a:rect l="l" t="t" r="r" b="b"/>
            <a:pathLst>
              <a:path w="6277" h="7052" extrusionOk="0">
                <a:moveTo>
                  <a:pt x="6276" y="7051"/>
                </a:moveTo>
                <a:lnTo>
                  <a:pt x="1715" y="7051"/>
                </a:lnTo>
                <a:lnTo>
                  <a:pt x="1715" y="7051"/>
                </a:lnTo>
                <a:cubicBezTo>
                  <a:pt x="768" y="7051"/>
                  <a:pt x="0" y="6283"/>
                  <a:pt x="0" y="5336"/>
                </a:cubicBezTo>
                <a:lnTo>
                  <a:pt x="0" y="0"/>
                </a:lnTo>
                <a:lnTo>
                  <a:pt x="4561" y="0"/>
                </a:lnTo>
                <a:lnTo>
                  <a:pt x="4561" y="0"/>
                </a:lnTo>
                <a:cubicBezTo>
                  <a:pt x="5507" y="0"/>
                  <a:pt x="6276" y="767"/>
                  <a:pt x="6276" y="1715"/>
                </a:cubicBezTo>
                <a:lnTo>
                  <a:pt x="6276" y="7051"/>
                </a:lnTo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5" name="Google Shape;625;p41"/>
          <p:cNvSpPr txBox="1"/>
          <p:nvPr/>
        </p:nvSpPr>
        <p:spPr>
          <a:xfrm>
            <a:off x="3754027" y="1022750"/>
            <a:ext cx="4761000" cy="16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54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ANY QUESTIONS ?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r>
              <a:rPr lang="en" sz="2900" b="1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manager</a:t>
            </a:r>
            <a:endParaRPr sz="2900" b="1" i="0" u="none" strike="noStrike" cap="non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5"/>
          <p:cNvSpPr txBox="1">
            <a:spLocks noGrp="1"/>
          </p:cNvSpPr>
          <p:nvPr>
            <p:ph type="body" idx="2"/>
          </p:nvPr>
        </p:nvSpPr>
        <p:spPr>
          <a:xfrm>
            <a:off x="629852" y="1543050"/>
            <a:ext cx="35994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Создание требований к продукту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Запуск продукта и его продвижение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Установка приоритетов для продукта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Формирование единого образа мысли в командах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723300"/>
            <a:ext cx="4084049" cy="36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r>
              <a:rPr lang="en" sz="3000" b="1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endParaRPr sz="3000" b="1" i="0" u="none" strike="noStrike" cap="non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6"/>
          <p:cNvSpPr txBox="1">
            <a:spLocks noGrp="1"/>
          </p:cNvSpPr>
          <p:nvPr>
            <p:ph type="body" idx="2"/>
          </p:nvPr>
        </p:nvSpPr>
        <p:spPr>
          <a:xfrm>
            <a:off x="629850" y="1543050"/>
            <a:ext cx="38799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Создание технической документации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Написание приложениея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Работайте с разработчиками над созданием алгоритмов 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Интегрировать приложение с сторонними сервисами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Устранение неполадок, отладка и обновление ПО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350" y="383250"/>
            <a:ext cx="4311250" cy="43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/>
          <p:nvPr/>
        </p:nvSpPr>
        <p:spPr>
          <a:xfrm rot="10800000" flipH="1">
            <a:off x="2965148" y="1633313"/>
            <a:ext cx="2370856" cy="1925899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1D7E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7"/>
          <p:cNvGrpSpPr/>
          <p:nvPr/>
        </p:nvGrpSpPr>
        <p:grpSpPr>
          <a:xfrm>
            <a:off x="597202" y="1633313"/>
            <a:ext cx="2370856" cy="1925899"/>
            <a:chOff x="1126863" y="2013875"/>
            <a:chExt cx="1944600" cy="1569600"/>
          </a:xfrm>
        </p:grpSpPr>
        <p:sp>
          <p:nvSpPr>
            <p:cNvPr id="241" name="Google Shape;241;p7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 txBox="1"/>
            <p:nvPr/>
          </p:nvSpPr>
          <p:spPr>
            <a:xfrm>
              <a:off x="1281643" y="2568722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Front End</a:t>
              </a:r>
              <a:endParaRPr sz="2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3" name="Google Shape;243;p7"/>
          <p:cNvSpPr/>
          <p:nvPr/>
        </p:nvSpPr>
        <p:spPr>
          <a:xfrm>
            <a:off x="5332956" y="1633313"/>
            <a:ext cx="3659063" cy="1925899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155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7"/>
          <p:cNvGrpSpPr/>
          <p:nvPr/>
        </p:nvGrpSpPr>
        <p:grpSpPr>
          <a:xfrm>
            <a:off x="5173972" y="2476630"/>
            <a:ext cx="318910" cy="319473"/>
            <a:chOff x="4858109" y="2631368"/>
            <a:chExt cx="316442" cy="315000"/>
          </a:xfrm>
        </p:grpSpPr>
        <p:sp>
          <p:nvSpPr>
            <p:cNvPr id="245" name="Google Shape;245;p7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b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7"/>
          <p:cNvGrpSpPr/>
          <p:nvPr/>
        </p:nvGrpSpPr>
        <p:grpSpPr>
          <a:xfrm>
            <a:off x="2812006" y="2476638"/>
            <a:ext cx="317426" cy="319449"/>
            <a:chOff x="3157188" y="909150"/>
            <a:chExt cx="470400" cy="470400"/>
          </a:xfrm>
        </p:grpSpPr>
        <p:sp>
          <p:nvSpPr>
            <p:cNvPr id="248" name="Google Shape;248;p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7"/>
          <p:cNvSpPr txBox="1"/>
          <p:nvPr/>
        </p:nvSpPr>
        <p:spPr>
          <a:xfrm>
            <a:off x="3186023" y="2354223"/>
            <a:ext cx="1770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 End</a:t>
            </a:r>
            <a:endParaRPr sz="2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7"/>
          <p:cNvSpPr txBox="1"/>
          <p:nvPr/>
        </p:nvSpPr>
        <p:spPr>
          <a:xfrm>
            <a:off x="5885798" y="2314110"/>
            <a:ext cx="1770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Full Stack</a:t>
            </a:r>
            <a:endParaRPr sz="2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3000" b="1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administrator</a:t>
            </a:r>
            <a:endParaRPr sz="3000" b="1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endParaRPr sz="3000" b="1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8"/>
          <p:cNvSpPr txBox="1">
            <a:spLocks noGrp="1"/>
          </p:cNvSpPr>
          <p:nvPr>
            <p:ph type="body" idx="2"/>
          </p:nvPr>
        </p:nvSpPr>
        <p:spPr>
          <a:xfrm>
            <a:off x="629850" y="1543050"/>
            <a:ext cx="38799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Установка и настройка программного и аппаратного обеспечения.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Управление сетевыми серверами и технологическими инструментами.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Настройка учетных записей и рабочих станций.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Обновление систем новыми выпусками и моделями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0925" y="629850"/>
            <a:ext cx="37433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>
            <a:spLocks noGrp="1"/>
          </p:cNvSpPr>
          <p:nvPr>
            <p:ph type="title"/>
          </p:nvPr>
        </p:nvSpPr>
        <p:spPr>
          <a:xfrm>
            <a:off x="703000" y="731300"/>
            <a:ext cx="2949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r>
              <a:rPr lang="en" sz="3000" b="1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Devops engineer</a:t>
            </a:r>
            <a:endParaRPr sz="3000" b="1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9"/>
          <p:cNvSpPr txBox="1">
            <a:spLocks noGrp="1"/>
          </p:cNvSpPr>
          <p:nvPr>
            <p:ph type="body" idx="2"/>
          </p:nvPr>
        </p:nvSpPr>
        <p:spPr>
          <a:xfrm>
            <a:off x="629850" y="1543050"/>
            <a:ext cx="3879900" cy="3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Создание и настройка новых инструментов и инфраструктуры разработки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Развертывание обновлений и исправлений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91E4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Разработка программного обеспечения для интеграции с внутренними серверными системами</a:t>
            </a:r>
            <a:endParaRPr sz="1500">
              <a:solidFill>
                <a:srgbClr val="091E4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33525"/>
            <a:ext cx="4329450" cy="287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ille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Microsoft Office PowerPoint</Application>
  <PresentationFormat>Экран (16:9)</PresentationFormat>
  <Paragraphs>231</Paragraphs>
  <Slides>43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Roboto Medium</vt:lpstr>
      <vt:lpstr>Roboto</vt:lpstr>
      <vt:lpstr>Times New Roman</vt:lpstr>
      <vt:lpstr>Calibri</vt:lpstr>
      <vt:lpstr>Arial</vt:lpstr>
      <vt:lpstr>Poppins</vt:lpstr>
      <vt:lpstr>Simple Light</vt:lpstr>
      <vt:lpstr>Hillel</vt:lpstr>
      <vt:lpstr>Презентация PowerPoint</vt:lpstr>
      <vt:lpstr>План лекции</vt:lpstr>
      <vt:lpstr>Презентация PowerPoint</vt:lpstr>
      <vt:lpstr>Project manager </vt:lpstr>
      <vt:lpstr>Product manager</vt:lpstr>
      <vt:lpstr>Developer</vt:lpstr>
      <vt:lpstr>Презентация PowerPoint</vt:lpstr>
      <vt:lpstr>System administrator </vt:lpstr>
      <vt:lpstr>Devops engineer</vt:lpstr>
      <vt:lpstr>Презентация PowerPoint</vt:lpstr>
      <vt:lpstr>QA engineer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BUG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Software Testing Life Cycle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Burkovska, Veronika</cp:lastModifiedBy>
  <cp:revision>1</cp:revision>
  <dcterms:modified xsi:type="dcterms:W3CDTF">2022-10-31T19:20:33Z</dcterms:modified>
</cp:coreProperties>
</file>