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2" r:id="rId7"/>
    <p:sldId id="278" r:id="rId8"/>
    <p:sldId id="263" r:id="rId9"/>
    <p:sldId id="280" r:id="rId10"/>
    <p:sldId id="281" r:id="rId11"/>
    <p:sldId id="282" r:id="rId12"/>
    <p:sldId id="283" r:id="rId13"/>
    <p:sldId id="284" r:id="rId14"/>
    <p:sldId id="285" r:id="rId15"/>
    <p:sldId id="267" r:id="rId16"/>
    <p:sldId id="268" r:id="rId17"/>
    <p:sldId id="269" r:id="rId18"/>
    <p:sldId id="270" r:id="rId19"/>
    <p:sldId id="271" r:id="rId20"/>
    <p:sldId id="286" r:id="rId21"/>
    <p:sldId id="279" r:id="rId22"/>
    <p:sldId id="272" r:id="rId23"/>
    <p:sldId id="274" r:id="rId24"/>
    <p:sldId id="275" r:id="rId25"/>
    <p:sldId id="276" r:id="rId26"/>
    <p:sldId id="277" r:id="rId27"/>
  </p:sldIdLst>
  <p:sldSz cx="12192000" cy="6858000"/>
  <p:notesSz cx="6189663" cy="93202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368" autoAdjust="0"/>
  </p:normalViewPr>
  <p:slideViewPr>
    <p:cSldViewPr snapToGrid="0">
      <p:cViewPr varScale="1">
        <p:scale>
          <a:sx n="82" d="100"/>
          <a:sy n="82" d="100"/>
        </p:scale>
        <p:origin x="171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4CE79E-EC51-44A1-BF17-C531BFBC80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A8152E-47C7-4745-B9B0-C23B198C51B7}">
      <dgm:prSet custT="1"/>
      <dgm:spPr/>
      <dgm:t>
        <a:bodyPr/>
        <a:lstStyle/>
        <a:p>
          <a:r>
            <a:rPr lang="de-DE" sz="2600" dirty="0"/>
            <a:t>Zentrale Plattform zur Verwaltung von Steuerdaten</a:t>
          </a:r>
          <a:endParaRPr lang="en-US" sz="2600" dirty="0"/>
        </a:p>
      </dgm:t>
    </dgm:pt>
    <dgm:pt modelId="{BC2D899B-C1A5-414A-9CC4-F52B6DAC4D85}" type="parTrans" cxnId="{1B8B669A-CE9C-4734-B6B0-6B44AC8FC99E}">
      <dgm:prSet/>
      <dgm:spPr/>
      <dgm:t>
        <a:bodyPr/>
        <a:lstStyle/>
        <a:p>
          <a:endParaRPr lang="en-US"/>
        </a:p>
      </dgm:t>
    </dgm:pt>
    <dgm:pt modelId="{0C97CDD4-6432-4C8B-BA66-16B699614C5C}" type="sibTrans" cxnId="{1B8B669A-CE9C-4734-B6B0-6B44AC8FC99E}">
      <dgm:prSet/>
      <dgm:spPr/>
      <dgm:t>
        <a:bodyPr/>
        <a:lstStyle/>
        <a:p>
          <a:endParaRPr lang="en-US"/>
        </a:p>
      </dgm:t>
    </dgm:pt>
    <dgm:pt modelId="{9E494B0E-ADF9-41AC-B102-19715B6EBC87}">
      <dgm:prSet custT="1"/>
      <dgm:spPr/>
      <dgm:t>
        <a:bodyPr/>
        <a:lstStyle/>
        <a:p>
          <a:r>
            <a:rPr lang="de-DE" sz="2600" dirty="0"/>
            <a:t>Einfacher Zugriff für Kunden über Web-App</a:t>
          </a:r>
          <a:endParaRPr lang="en-US" sz="2600" dirty="0"/>
        </a:p>
      </dgm:t>
    </dgm:pt>
    <dgm:pt modelId="{49750647-8E74-4545-9C95-5504CCD7CBCD}" type="parTrans" cxnId="{DFCA2715-094F-4FC9-911B-8AFEADFD7DC1}">
      <dgm:prSet/>
      <dgm:spPr/>
      <dgm:t>
        <a:bodyPr/>
        <a:lstStyle/>
        <a:p>
          <a:endParaRPr lang="en-US"/>
        </a:p>
      </dgm:t>
    </dgm:pt>
    <dgm:pt modelId="{0478C248-AEC9-4FDE-8134-C2607572551A}" type="sibTrans" cxnId="{DFCA2715-094F-4FC9-911B-8AFEADFD7DC1}">
      <dgm:prSet/>
      <dgm:spPr/>
      <dgm:t>
        <a:bodyPr/>
        <a:lstStyle/>
        <a:p>
          <a:endParaRPr lang="en-US"/>
        </a:p>
      </dgm:t>
    </dgm:pt>
    <dgm:pt modelId="{6ABEF5C6-AD29-4F3C-93B4-333571631325}">
      <dgm:prSet custT="1"/>
      <dgm:spPr/>
      <dgm:t>
        <a:bodyPr/>
        <a:lstStyle/>
        <a:p>
          <a:r>
            <a:rPr lang="de-DE" sz="2600" dirty="0"/>
            <a:t>Reduktion von Rückfragen und Zeitaufwand</a:t>
          </a:r>
          <a:endParaRPr lang="en-US" sz="2600" dirty="0"/>
        </a:p>
      </dgm:t>
    </dgm:pt>
    <dgm:pt modelId="{CAFCE9BB-6C91-47B8-93C2-BA906CE01001}" type="parTrans" cxnId="{DD37E1C5-5A76-4DC4-AF91-6BCC92229AFA}">
      <dgm:prSet/>
      <dgm:spPr/>
      <dgm:t>
        <a:bodyPr/>
        <a:lstStyle/>
        <a:p>
          <a:endParaRPr lang="en-US"/>
        </a:p>
      </dgm:t>
    </dgm:pt>
    <dgm:pt modelId="{B9826928-8E05-4570-82CA-CC21AC877432}" type="sibTrans" cxnId="{DD37E1C5-5A76-4DC4-AF91-6BCC92229AFA}">
      <dgm:prSet/>
      <dgm:spPr/>
      <dgm:t>
        <a:bodyPr/>
        <a:lstStyle/>
        <a:p>
          <a:endParaRPr lang="en-US"/>
        </a:p>
      </dgm:t>
    </dgm:pt>
    <dgm:pt modelId="{C51CFD3D-04EB-4BEA-BDF7-5FE9D9482D7E}" type="pres">
      <dgm:prSet presAssocID="{DB4CE79E-EC51-44A1-BF17-C531BFBC8018}" presName="root" presStyleCnt="0">
        <dgm:presLayoutVars>
          <dgm:dir/>
          <dgm:resizeHandles val="exact"/>
        </dgm:presLayoutVars>
      </dgm:prSet>
      <dgm:spPr/>
    </dgm:pt>
    <dgm:pt modelId="{B4B1863F-6636-4BB4-8C5E-EB37F698F98F}" type="pres">
      <dgm:prSet presAssocID="{FFA8152E-47C7-4745-B9B0-C23B198C51B7}" presName="compNode" presStyleCnt="0"/>
      <dgm:spPr/>
    </dgm:pt>
    <dgm:pt modelId="{BD7CDBD3-6EA2-4975-BDE2-D6E14983AC4C}" type="pres">
      <dgm:prSet presAssocID="{FFA8152E-47C7-4745-B9B0-C23B198C51B7}" presName="bgRect" presStyleLbl="bgShp" presStyleIdx="0" presStyleCnt="3" custScaleY="137648"/>
      <dgm:spPr/>
    </dgm:pt>
    <dgm:pt modelId="{DD467E63-59E8-45D8-8254-6A9AB7099CF6}" type="pres">
      <dgm:prSet presAssocID="{FFA8152E-47C7-4745-B9B0-C23B198C51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dt"/>
        </a:ext>
      </dgm:extLst>
    </dgm:pt>
    <dgm:pt modelId="{C7504608-F630-43E8-8CB7-CE65F692C40E}" type="pres">
      <dgm:prSet presAssocID="{FFA8152E-47C7-4745-B9B0-C23B198C51B7}" presName="spaceRect" presStyleCnt="0"/>
      <dgm:spPr/>
    </dgm:pt>
    <dgm:pt modelId="{9413EEFE-F37F-4811-B332-BEB6D1126623}" type="pres">
      <dgm:prSet presAssocID="{FFA8152E-47C7-4745-B9B0-C23B198C51B7}" presName="parTx" presStyleLbl="revTx" presStyleIdx="0" presStyleCnt="3" custScaleY="125063">
        <dgm:presLayoutVars>
          <dgm:chMax val="0"/>
          <dgm:chPref val="0"/>
        </dgm:presLayoutVars>
      </dgm:prSet>
      <dgm:spPr/>
    </dgm:pt>
    <dgm:pt modelId="{186F60F7-A32E-4C2C-A389-B1D2F4B0F3C8}" type="pres">
      <dgm:prSet presAssocID="{0C97CDD4-6432-4C8B-BA66-16B699614C5C}" presName="sibTrans" presStyleCnt="0"/>
      <dgm:spPr/>
    </dgm:pt>
    <dgm:pt modelId="{BDDFFDEC-D2FD-421D-AC91-D982A7BE07E4}" type="pres">
      <dgm:prSet presAssocID="{9E494B0E-ADF9-41AC-B102-19715B6EBC87}" presName="compNode" presStyleCnt="0"/>
      <dgm:spPr/>
    </dgm:pt>
    <dgm:pt modelId="{019ED115-744F-4BE6-8B75-805A737B3526}" type="pres">
      <dgm:prSet presAssocID="{9E494B0E-ADF9-41AC-B102-19715B6EBC87}" presName="bgRect" presStyleLbl="bgShp" presStyleIdx="1" presStyleCnt="3" custScaleY="174561"/>
      <dgm:spPr/>
    </dgm:pt>
    <dgm:pt modelId="{A793FD5B-9274-40D9-9E83-A408319241F2}" type="pres">
      <dgm:prSet presAssocID="{9E494B0E-ADF9-41AC-B102-19715B6EBC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5DACFD6F-03F4-413E-A6BE-009FE96101A0}" type="pres">
      <dgm:prSet presAssocID="{9E494B0E-ADF9-41AC-B102-19715B6EBC87}" presName="spaceRect" presStyleCnt="0"/>
      <dgm:spPr/>
    </dgm:pt>
    <dgm:pt modelId="{23050DD0-F9E3-47BF-B327-E2C0CBA5A9E6}" type="pres">
      <dgm:prSet presAssocID="{9E494B0E-ADF9-41AC-B102-19715B6EBC87}" presName="parTx" presStyleLbl="revTx" presStyleIdx="1" presStyleCnt="3">
        <dgm:presLayoutVars>
          <dgm:chMax val="0"/>
          <dgm:chPref val="0"/>
        </dgm:presLayoutVars>
      </dgm:prSet>
      <dgm:spPr/>
    </dgm:pt>
    <dgm:pt modelId="{B96F5B2A-3F5F-4EA2-8323-8B7F937A5BEB}" type="pres">
      <dgm:prSet presAssocID="{0478C248-AEC9-4FDE-8134-C2607572551A}" presName="sibTrans" presStyleCnt="0"/>
      <dgm:spPr/>
    </dgm:pt>
    <dgm:pt modelId="{0C5FBB79-FC23-496B-AAFE-AC373C4B057B}" type="pres">
      <dgm:prSet presAssocID="{6ABEF5C6-AD29-4F3C-93B4-333571631325}" presName="compNode" presStyleCnt="0"/>
      <dgm:spPr/>
    </dgm:pt>
    <dgm:pt modelId="{C30A5F62-2C2E-4F50-AD4C-086871F4FE3A}" type="pres">
      <dgm:prSet presAssocID="{6ABEF5C6-AD29-4F3C-93B4-333571631325}" presName="bgRect" presStyleLbl="bgShp" presStyleIdx="2" presStyleCnt="3" custScaleY="149128"/>
      <dgm:spPr/>
    </dgm:pt>
    <dgm:pt modelId="{EF69D702-089B-49E8-AB8C-9007F4C2D4E4}" type="pres">
      <dgm:prSet presAssocID="{6ABEF5C6-AD29-4F3C-93B4-3335716313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24E5C375-4AE0-4D16-AF49-93D25180B36D}" type="pres">
      <dgm:prSet presAssocID="{6ABEF5C6-AD29-4F3C-93B4-333571631325}" presName="spaceRect" presStyleCnt="0"/>
      <dgm:spPr/>
    </dgm:pt>
    <dgm:pt modelId="{7FD2D113-3814-483E-B8B3-CF93EA635DAA}" type="pres">
      <dgm:prSet presAssocID="{6ABEF5C6-AD29-4F3C-93B4-333571631325}" presName="parTx" presStyleLbl="revTx" presStyleIdx="2" presStyleCnt="3">
        <dgm:presLayoutVars>
          <dgm:chMax val="0"/>
          <dgm:chPref val="0"/>
        </dgm:presLayoutVars>
      </dgm:prSet>
      <dgm:spPr/>
    </dgm:pt>
  </dgm:ptLst>
  <dgm:cxnLst>
    <dgm:cxn modelId="{DFCA2715-094F-4FC9-911B-8AFEADFD7DC1}" srcId="{DB4CE79E-EC51-44A1-BF17-C531BFBC8018}" destId="{9E494B0E-ADF9-41AC-B102-19715B6EBC87}" srcOrd="1" destOrd="0" parTransId="{49750647-8E74-4545-9C95-5504CCD7CBCD}" sibTransId="{0478C248-AEC9-4FDE-8134-C2607572551A}"/>
    <dgm:cxn modelId="{6A1CC249-33C9-4E64-A160-795D6E5B9680}" type="presOf" srcId="{9E494B0E-ADF9-41AC-B102-19715B6EBC87}" destId="{23050DD0-F9E3-47BF-B327-E2C0CBA5A9E6}" srcOrd="0" destOrd="0" presId="urn:microsoft.com/office/officeart/2018/2/layout/IconVerticalSolidList"/>
    <dgm:cxn modelId="{C6155E8B-B0B6-4B1C-A001-78E33472E8EE}" type="presOf" srcId="{FFA8152E-47C7-4745-B9B0-C23B198C51B7}" destId="{9413EEFE-F37F-4811-B332-BEB6D1126623}" srcOrd="0" destOrd="0" presId="urn:microsoft.com/office/officeart/2018/2/layout/IconVerticalSolidList"/>
    <dgm:cxn modelId="{1B8B669A-CE9C-4734-B6B0-6B44AC8FC99E}" srcId="{DB4CE79E-EC51-44A1-BF17-C531BFBC8018}" destId="{FFA8152E-47C7-4745-B9B0-C23B198C51B7}" srcOrd="0" destOrd="0" parTransId="{BC2D899B-C1A5-414A-9CC4-F52B6DAC4D85}" sibTransId="{0C97CDD4-6432-4C8B-BA66-16B699614C5C}"/>
    <dgm:cxn modelId="{DD37E1C5-5A76-4DC4-AF91-6BCC92229AFA}" srcId="{DB4CE79E-EC51-44A1-BF17-C531BFBC8018}" destId="{6ABEF5C6-AD29-4F3C-93B4-333571631325}" srcOrd="2" destOrd="0" parTransId="{CAFCE9BB-6C91-47B8-93C2-BA906CE01001}" sibTransId="{B9826928-8E05-4570-82CA-CC21AC877432}"/>
    <dgm:cxn modelId="{9A9C15F0-0B40-4189-8DCA-3B936BFB6C4F}" type="presOf" srcId="{6ABEF5C6-AD29-4F3C-93B4-333571631325}" destId="{7FD2D113-3814-483E-B8B3-CF93EA635DAA}" srcOrd="0" destOrd="0" presId="urn:microsoft.com/office/officeart/2018/2/layout/IconVerticalSolidList"/>
    <dgm:cxn modelId="{9F6DACFA-3AAD-4ED3-87E0-8A53BE263621}" type="presOf" srcId="{DB4CE79E-EC51-44A1-BF17-C531BFBC8018}" destId="{C51CFD3D-04EB-4BEA-BDF7-5FE9D9482D7E}" srcOrd="0" destOrd="0" presId="urn:microsoft.com/office/officeart/2018/2/layout/IconVerticalSolidList"/>
    <dgm:cxn modelId="{A7F2C86F-33EE-4F16-868E-C4A68F03288E}" type="presParOf" srcId="{C51CFD3D-04EB-4BEA-BDF7-5FE9D9482D7E}" destId="{B4B1863F-6636-4BB4-8C5E-EB37F698F98F}" srcOrd="0" destOrd="0" presId="urn:microsoft.com/office/officeart/2018/2/layout/IconVerticalSolidList"/>
    <dgm:cxn modelId="{A4EB07BA-0E99-4143-BDA0-9111FF3FAF99}" type="presParOf" srcId="{B4B1863F-6636-4BB4-8C5E-EB37F698F98F}" destId="{BD7CDBD3-6EA2-4975-BDE2-D6E14983AC4C}" srcOrd="0" destOrd="0" presId="urn:microsoft.com/office/officeart/2018/2/layout/IconVerticalSolidList"/>
    <dgm:cxn modelId="{17EB92A4-118F-4430-8202-880EC04E1C6A}" type="presParOf" srcId="{B4B1863F-6636-4BB4-8C5E-EB37F698F98F}" destId="{DD467E63-59E8-45D8-8254-6A9AB7099CF6}" srcOrd="1" destOrd="0" presId="urn:microsoft.com/office/officeart/2018/2/layout/IconVerticalSolidList"/>
    <dgm:cxn modelId="{E17D1E08-54FD-4D3F-B678-9171A03BE023}" type="presParOf" srcId="{B4B1863F-6636-4BB4-8C5E-EB37F698F98F}" destId="{C7504608-F630-43E8-8CB7-CE65F692C40E}" srcOrd="2" destOrd="0" presId="urn:microsoft.com/office/officeart/2018/2/layout/IconVerticalSolidList"/>
    <dgm:cxn modelId="{4D778DAA-9445-4730-9E4E-AA56804F6DDF}" type="presParOf" srcId="{B4B1863F-6636-4BB4-8C5E-EB37F698F98F}" destId="{9413EEFE-F37F-4811-B332-BEB6D1126623}" srcOrd="3" destOrd="0" presId="urn:microsoft.com/office/officeart/2018/2/layout/IconVerticalSolidList"/>
    <dgm:cxn modelId="{C05630F3-952E-4A0B-BA43-E6091517D42A}" type="presParOf" srcId="{C51CFD3D-04EB-4BEA-BDF7-5FE9D9482D7E}" destId="{186F60F7-A32E-4C2C-A389-B1D2F4B0F3C8}" srcOrd="1" destOrd="0" presId="urn:microsoft.com/office/officeart/2018/2/layout/IconVerticalSolidList"/>
    <dgm:cxn modelId="{B1034EBD-7F4E-4A1B-8749-C4E444A9E4D4}" type="presParOf" srcId="{C51CFD3D-04EB-4BEA-BDF7-5FE9D9482D7E}" destId="{BDDFFDEC-D2FD-421D-AC91-D982A7BE07E4}" srcOrd="2" destOrd="0" presId="urn:microsoft.com/office/officeart/2018/2/layout/IconVerticalSolidList"/>
    <dgm:cxn modelId="{4A5E0C0D-B2C2-465E-8A2A-A2DDAAA52A85}" type="presParOf" srcId="{BDDFFDEC-D2FD-421D-AC91-D982A7BE07E4}" destId="{019ED115-744F-4BE6-8B75-805A737B3526}" srcOrd="0" destOrd="0" presId="urn:microsoft.com/office/officeart/2018/2/layout/IconVerticalSolidList"/>
    <dgm:cxn modelId="{1A2779CD-2A80-4CD9-8235-9E762EC4CB0F}" type="presParOf" srcId="{BDDFFDEC-D2FD-421D-AC91-D982A7BE07E4}" destId="{A793FD5B-9274-40D9-9E83-A408319241F2}" srcOrd="1" destOrd="0" presId="urn:microsoft.com/office/officeart/2018/2/layout/IconVerticalSolidList"/>
    <dgm:cxn modelId="{524CC7FD-3BE3-400D-84BF-B74C5A0DCED7}" type="presParOf" srcId="{BDDFFDEC-D2FD-421D-AC91-D982A7BE07E4}" destId="{5DACFD6F-03F4-413E-A6BE-009FE96101A0}" srcOrd="2" destOrd="0" presId="urn:microsoft.com/office/officeart/2018/2/layout/IconVerticalSolidList"/>
    <dgm:cxn modelId="{2B44DF2F-7243-4FB3-A2DA-97AE3082B18B}" type="presParOf" srcId="{BDDFFDEC-D2FD-421D-AC91-D982A7BE07E4}" destId="{23050DD0-F9E3-47BF-B327-E2C0CBA5A9E6}" srcOrd="3" destOrd="0" presId="urn:microsoft.com/office/officeart/2018/2/layout/IconVerticalSolidList"/>
    <dgm:cxn modelId="{32119A1B-DACA-47D0-BFE7-62AA0CD19E80}" type="presParOf" srcId="{C51CFD3D-04EB-4BEA-BDF7-5FE9D9482D7E}" destId="{B96F5B2A-3F5F-4EA2-8323-8B7F937A5BEB}" srcOrd="3" destOrd="0" presId="urn:microsoft.com/office/officeart/2018/2/layout/IconVerticalSolidList"/>
    <dgm:cxn modelId="{5CCF6294-2705-4A77-BF3C-F95E18A1954D}" type="presParOf" srcId="{C51CFD3D-04EB-4BEA-BDF7-5FE9D9482D7E}" destId="{0C5FBB79-FC23-496B-AAFE-AC373C4B057B}" srcOrd="4" destOrd="0" presId="urn:microsoft.com/office/officeart/2018/2/layout/IconVerticalSolidList"/>
    <dgm:cxn modelId="{582415B2-ACC4-4213-9CC2-438FDE011AD8}" type="presParOf" srcId="{0C5FBB79-FC23-496B-AAFE-AC373C4B057B}" destId="{C30A5F62-2C2E-4F50-AD4C-086871F4FE3A}" srcOrd="0" destOrd="0" presId="urn:microsoft.com/office/officeart/2018/2/layout/IconVerticalSolidList"/>
    <dgm:cxn modelId="{827B42A3-2B4E-4267-9AEB-C7F78E672298}" type="presParOf" srcId="{0C5FBB79-FC23-496B-AAFE-AC373C4B057B}" destId="{EF69D702-089B-49E8-AB8C-9007F4C2D4E4}" srcOrd="1" destOrd="0" presId="urn:microsoft.com/office/officeart/2018/2/layout/IconVerticalSolidList"/>
    <dgm:cxn modelId="{7E161916-CD2A-409B-A77A-8981B305EAB3}" type="presParOf" srcId="{0C5FBB79-FC23-496B-AAFE-AC373C4B057B}" destId="{24E5C375-4AE0-4D16-AF49-93D25180B36D}" srcOrd="2" destOrd="0" presId="urn:microsoft.com/office/officeart/2018/2/layout/IconVerticalSolidList"/>
    <dgm:cxn modelId="{39A4EB97-431F-4E8B-BBF6-98BBAD4B3A0C}" type="presParOf" srcId="{0C5FBB79-FC23-496B-AAFE-AC373C4B057B}" destId="{7FD2D113-3814-483E-B8B3-CF93EA635DA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F0EEF-B849-453A-9CF0-8F7986AD9D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CAECA5-6283-415C-AD1E-52CB3C6803F9}">
      <dgm:prSet custT="1"/>
      <dgm:spPr/>
      <dgm:t>
        <a:bodyPr/>
        <a:lstStyle/>
        <a:p>
          <a:r>
            <a:rPr lang="de-DE" sz="2600" dirty="0"/>
            <a:t>Anforderungen und offene Fragen klären</a:t>
          </a:r>
          <a:endParaRPr lang="en-US" sz="2600" dirty="0"/>
        </a:p>
      </dgm:t>
    </dgm:pt>
    <dgm:pt modelId="{A42F0B59-F437-4EB2-B188-A48427C1656B}" type="parTrans" cxnId="{4148B154-3665-4E82-9401-06F702FC8048}">
      <dgm:prSet/>
      <dgm:spPr/>
      <dgm:t>
        <a:bodyPr/>
        <a:lstStyle/>
        <a:p>
          <a:endParaRPr lang="en-US"/>
        </a:p>
      </dgm:t>
    </dgm:pt>
    <dgm:pt modelId="{3B10E7DF-AEBF-42F7-8F02-076D01C736DF}" type="sibTrans" cxnId="{4148B154-3665-4E82-9401-06F702FC8048}">
      <dgm:prSet/>
      <dgm:spPr/>
      <dgm:t>
        <a:bodyPr/>
        <a:lstStyle/>
        <a:p>
          <a:endParaRPr lang="en-US"/>
        </a:p>
      </dgm:t>
    </dgm:pt>
    <dgm:pt modelId="{604AEB3E-0F5E-4239-84B8-CC2ECC8A40C4}">
      <dgm:prSet custT="1"/>
      <dgm:spPr/>
      <dgm:t>
        <a:bodyPr/>
        <a:lstStyle/>
        <a:p>
          <a:r>
            <a:rPr lang="de-DE" sz="2600" dirty="0"/>
            <a:t>Zeitplan und Lösungskonzept</a:t>
          </a:r>
          <a:endParaRPr lang="en-US" sz="2600" dirty="0"/>
        </a:p>
      </dgm:t>
    </dgm:pt>
    <dgm:pt modelId="{1E3D09B6-0D7A-4E28-BBE6-80BA9F91AA05}" type="parTrans" cxnId="{E9EC9F28-5327-477F-98E8-A2EF3F7D4D51}">
      <dgm:prSet/>
      <dgm:spPr/>
      <dgm:t>
        <a:bodyPr/>
        <a:lstStyle/>
        <a:p>
          <a:endParaRPr lang="en-US"/>
        </a:p>
      </dgm:t>
    </dgm:pt>
    <dgm:pt modelId="{37A112BA-870A-4972-9DF7-F3C7D89376A5}" type="sibTrans" cxnId="{E9EC9F28-5327-477F-98E8-A2EF3F7D4D51}">
      <dgm:prSet/>
      <dgm:spPr/>
      <dgm:t>
        <a:bodyPr/>
        <a:lstStyle/>
        <a:p>
          <a:endParaRPr lang="en-US"/>
        </a:p>
      </dgm:t>
    </dgm:pt>
    <dgm:pt modelId="{7D17B791-3619-417B-A2E3-5049D7497C74}">
      <dgm:prSet custT="1"/>
      <dgm:spPr/>
      <dgm:t>
        <a:bodyPr/>
        <a:lstStyle/>
        <a:p>
          <a:r>
            <a:rPr lang="de-DE" sz="2600" dirty="0"/>
            <a:t>Tech Entscheidungen</a:t>
          </a:r>
          <a:endParaRPr lang="en-US" sz="2600" dirty="0"/>
        </a:p>
      </dgm:t>
    </dgm:pt>
    <dgm:pt modelId="{9F3C3941-8B32-4340-98CD-BAE754AD6F0C}" type="parTrans" cxnId="{3F9283F3-F185-4D6F-A0D5-C330F4D3E54D}">
      <dgm:prSet/>
      <dgm:spPr/>
      <dgm:t>
        <a:bodyPr/>
        <a:lstStyle/>
        <a:p>
          <a:endParaRPr lang="en-US"/>
        </a:p>
      </dgm:t>
    </dgm:pt>
    <dgm:pt modelId="{74CE4A1E-7DA5-40C9-B935-2B4058EF8863}" type="sibTrans" cxnId="{3F9283F3-F185-4D6F-A0D5-C330F4D3E54D}">
      <dgm:prSet/>
      <dgm:spPr/>
      <dgm:t>
        <a:bodyPr/>
        <a:lstStyle/>
        <a:p>
          <a:endParaRPr lang="en-US"/>
        </a:p>
      </dgm:t>
    </dgm:pt>
    <dgm:pt modelId="{A7FAA908-25F0-44B8-B065-583DACE71593}" type="pres">
      <dgm:prSet presAssocID="{626F0EEF-B849-453A-9CF0-8F7986AD9D46}" presName="root" presStyleCnt="0">
        <dgm:presLayoutVars>
          <dgm:dir/>
          <dgm:resizeHandles val="exact"/>
        </dgm:presLayoutVars>
      </dgm:prSet>
      <dgm:spPr/>
    </dgm:pt>
    <dgm:pt modelId="{AE1AF4FA-EE17-40A4-B3B6-18F02DAAC245}" type="pres">
      <dgm:prSet presAssocID="{BDCAECA5-6283-415C-AD1E-52CB3C6803F9}" presName="compNode" presStyleCnt="0"/>
      <dgm:spPr/>
    </dgm:pt>
    <dgm:pt modelId="{CD274E2A-7C94-4808-840A-58FFB36652D6}" type="pres">
      <dgm:prSet presAssocID="{BDCAECA5-6283-415C-AD1E-52CB3C6803F9}" presName="bgRect" presStyleLbl="bgShp" presStyleIdx="0" presStyleCnt="3"/>
      <dgm:spPr/>
    </dgm:pt>
    <dgm:pt modelId="{1FECD0AC-8D6B-43A8-AA9F-834067810D0D}" type="pres">
      <dgm:prSet presAssocID="{BDCAECA5-6283-415C-AD1E-52CB3C6803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DD1EE39B-8EBE-4564-BEA8-518029AC65CE}" type="pres">
      <dgm:prSet presAssocID="{BDCAECA5-6283-415C-AD1E-52CB3C6803F9}" presName="spaceRect" presStyleCnt="0"/>
      <dgm:spPr/>
    </dgm:pt>
    <dgm:pt modelId="{59A3790A-738D-4B86-8696-BB4DC6116F6A}" type="pres">
      <dgm:prSet presAssocID="{BDCAECA5-6283-415C-AD1E-52CB3C6803F9}" presName="parTx" presStyleLbl="revTx" presStyleIdx="0" presStyleCnt="3">
        <dgm:presLayoutVars>
          <dgm:chMax val="0"/>
          <dgm:chPref val="0"/>
        </dgm:presLayoutVars>
      </dgm:prSet>
      <dgm:spPr/>
    </dgm:pt>
    <dgm:pt modelId="{71FF04B2-D0A5-4DED-8E29-81B345D88A70}" type="pres">
      <dgm:prSet presAssocID="{3B10E7DF-AEBF-42F7-8F02-076D01C736DF}" presName="sibTrans" presStyleCnt="0"/>
      <dgm:spPr/>
    </dgm:pt>
    <dgm:pt modelId="{68091E80-D4D3-4309-BCC4-73442FF3FA57}" type="pres">
      <dgm:prSet presAssocID="{604AEB3E-0F5E-4239-84B8-CC2ECC8A40C4}" presName="compNode" presStyleCnt="0"/>
      <dgm:spPr/>
    </dgm:pt>
    <dgm:pt modelId="{8C220D8A-FBC4-48EE-97DC-4442ECCC9DCB}" type="pres">
      <dgm:prSet presAssocID="{604AEB3E-0F5E-4239-84B8-CC2ECC8A40C4}" presName="bgRect" presStyleLbl="bgShp" presStyleIdx="1" presStyleCnt="3"/>
      <dgm:spPr/>
    </dgm:pt>
    <dgm:pt modelId="{D7D6EA59-AFDF-4279-93C6-5DDC7FD96127}" type="pres">
      <dgm:prSet presAssocID="{604AEB3E-0F5E-4239-84B8-CC2ECC8A40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hr"/>
        </a:ext>
      </dgm:extLst>
    </dgm:pt>
    <dgm:pt modelId="{AAF76D3A-74DD-4997-AAE7-8FC0F4D7809F}" type="pres">
      <dgm:prSet presAssocID="{604AEB3E-0F5E-4239-84B8-CC2ECC8A40C4}" presName="spaceRect" presStyleCnt="0"/>
      <dgm:spPr/>
    </dgm:pt>
    <dgm:pt modelId="{3579428B-6001-4C0C-981F-E788BD7694FC}" type="pres">
      <dgm:prSet presAssocID="{604AEB3E-0F5E-4239-84B8-CC2ECC8A40C4}" presName="parTx" presStyleLbl="revTx" presStyleIdx="1" presStyleCnt="3">
        <dgm:presLayoutVars>
          <dgm:chMax val="0"/>
          <dgm:chPref val="0"/>
        </dgm:presLayoutVars>
      </dgm:prSet>
      <dgm:spPr/>
    </dgm:pt>
    <dgm:pt modelId="{75C1BE9B-B2AC-49BA-BAC8-D454615321F4}" type="pres">
      <dgm:prSet presAssocID="{37A112BA-870A-4972-9DF7-F3C7D89376A5}" presName="sibTrans" presStyleCnt="0"/>
      <dgm:spPr/>
    </dgm:pt>
    <dgm:pt modelId="{8AF1C890-1A57-41B4-8F5F-342AAFD7AFCF}" type="pres">
      <dgm:prSet presAssocID="{7D17B791-3619-417B-A2E3-5049D7497C74}" presName="compNode" presStyleCnt="0"/>
      <dgm:spPr/>
    </dgm:pt>
    <dgm:pt modelId="{3E5FE576-E345-40C1-B290-8A7D04F51479}" type="pres">
      <dgm:prSet presAssocID="{7D17B791-3619-417B-A2E3-5049D7497C74}" presName="bgRect" presStyleLbl="bgShp" presStyleIdx="2" presStyleCnt="3"/>
      <dgm:spPr/>
    </dgm:pt>
    <dgm:pt modelId="{9313DCAB-D82A-4309-8039-DA4F3FB11469}" type="pres">
      <dgm:prSet presAssocID="{7D17B791-3619-417B-A2E3-5049D7497C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0A86A774-72AA-443C-9FE1-C26D71BAA122}" type="pres">
      <dgm:prSet presAssocID="{7D17B791-3619-417B-A2E3-5049D7497C74}" presName="spaceRect" presStyleCnt="0"/>
      <dgm:spPr/>
    </dgm:pt>
    <dgm:pt modelId="{EC79B700-4BFD-4112-93A1-B0C5CCB1AEEF}" type="pres">
      <dgm:prSet presAssocID="{7D17B791-3619-417B-A2E3-5049D7497C74}" presName="parTx" presStyleLbl="revTx" presStyleIdx="2" presStyleCnt="3">
        <dgm:presLayoutVars>
          <dgm:chMax val="0"/>
          <dgm:chPref val="0"/>
        </dgm:presLayoutVars>
      </dgm:prSet>
      <dgm:spPr/>
    </dgm:pt>
  </dgm:ptLst>
  <dgm:cxnLst>
    <dgm:cxn modelId="{E9EC9F28-5327-477F-98E8-A2EF3F7D4D51}" srcId="{626F0EEF-B849-453A-9CF0-8F7986AD9D46}" destId="{604AEB3E-0F5E-4239-84B8-CC2ECC8A40C4}" srcOrd="1" destOrd="0" parTransId="{1E3D09B6-0D7A-4E28-BBE6-80BA9F91AA05}" sibTransId="{37A112BA-870A-4972-9DF7-F3C7D89376A5}"/>
    <dgm:cxn modelId="{A3A8552E-C0C7-4658-B306-007689F5B990}" type="presOf" srcId="{BDCAECA5-6283-415C-AD1E-52CB3C6803F9}" destId="{59A3790A-738D-4B86-8696-BB4DC6116F6A}" srcOrd="0" destOrd="0" presId="urn:microsoft.com/office/officeart/2018/2/layout/IconVerticalSolidList"/>
    <dgm:cxn modelId="{4148B154-3665-4E82-9401-06F702FC8048}" srcId="{626F0EEF-B849-453A-9CF0-8F7986AD9D46}" destId="{BDCAECA5-6283-415C-AD1E-52CB3C6803F9}" srcOrd="0" destOrd="0" parTransId="{A42F0B59-F437-4EB2-B188-A48427C1656B}" sibTransId="{3B10E7DF-AEBF-42F7-8F02-076D01C736DF}"/>
    <dgm:cxn modelId="{59E0CB82-9FEC-45D4-B13E-EB30A9462FA4}" type="presOf" srcId="{7D17B791-3619-417B-A2E3-5049D7497C74}" destId="{EC79B700-4BFD-4112-93A1-B0C5CCB1AEEF}" srcOrd="0" destOrd="0" presId="urn:microsoft.com/office/officeart/2018/2/layout/IconVerticalSolidList"/>
    <dgm:cxn modelId="{23883DBE-ACE3-416B-A1B1-B810A5246A1D}" type="presOf" srcId="{604AEB3E-0F5E-4239-84B8-CC2ECC8A40C4}" destId="{3579428B-6001-4C0C-981F-E788BD7694FC}" srcOrd="0" destOrd="0" presId="urn:microsoft.com/office/officeart/2018/2/layout/IconVerticalSolidList"/>
    <dgm:cxn modelId="{CEBA36E7-40C5-40EC-88F2-EFA98338303E}" type="presOf" srcId="{626F0EEF-B849-453A-9CF0-8F7986AD9D46}" destId="{A7FAA908-25F0-44B8-B065-583DACE71593}" srcOrd="0" destOrd="0" presId="urn:microsoft.com/office/officeart/2018/2/layout/IconVerticalSolidList"/>
    <dgm:cxn modelId="{3F9283F3-F185-4D6F-A0D5-C330F4D3E54D}" srcId="{626F0EEF-B849-453A-9CF0-8F7986AD9D46}" destId="{7D17B791-3619-417B-A2E3-5049D7497C74}" srcOrd="2" destOrd="0" parTransId="{9F3C3941-8B32-4340-98CD-BAE754AD6F0C}" sibTransId="{74CE4A1E-7DA5-40C9-B935-2B4058EF8863}"/>
    <dgm:cxn modelId="{9EFD7D4C-7795-415A-AA1D-554ED026F085}" type="presParOf" srcId="{A7FAA908-25F0-44B8-B065-583DACE71593}" destId="{AE1AF4FA-EE17-40A4-B3B6-18F02DAAC245}" srcOrd="0" destOrd="0" presId="urn:microsoft.com/office/officeart/2018/2/layout/IconVerticalSolidList"/>
    <dgm:cxn modelId="{19683713-C0F6-434D-8820-46DACDD02B67}" type="presParOf" srcId="{AE1AF4FA-EE17-40A4-B3B6-18F02DAAC245}" destId="{CD274E2A-7C94-4808-840A-58FFB36652D6}" srcOrd="0" destOrd="0" presId="urn:microsoft.com/office/officeart/2018/2/layout/IconVerticalSolidList"/>
    <dgm:cxn modelId="{D711DA09-7F3B-4943-B359-4A0D801270F2}" type="presParOf" srcId="{AE1AF4FA-EE17-40A4-B3B6-18F02DAAC245}" destId="{1FECD0AC-8D6B-43A8-AA9F-834067810D0D}" srcOrd="1" destOrd="0" presId="urn:microsoft.com/office/officeart/2018/2/layout/IconVerticalSolidList"/>
    <dgm:cxn modelId="{49BACAB1-CB37-4A3A-BEB4-2D1295B02AC3}" type="presParOf" srcId="{AE1AF4FA-EE17-40A4-B3B6-18F02DAAC245}" destId="{DD1EE39B-8EBE-4564-BEA8-518029AC65CE}" srcOrd="2" destOrd="0" presId="urn:microsoft.com/office/officeart/2018/2/layout/IconVerticalSolidList"/>
    <dgm:cxn modelId="{25D8617C-0010-4B6B-A343-74962D845996}" type="presParOf" srcId="{AE1AF4FA-EE17-40A4-B3B6-18F02DAAC245}" destId="{59A3790A-738D-4B86-8696-BB4DC6116F6A}" srcOrd="3" destOrd="0" presId="urn:microsoft.com/office/officeart/2018/2/layout/IconVerticalSolidList"/>
    <dgm:cxn modelId="{83DDAAE3-2FB4-40CE-A704-9DCB05376B9F}" type="presParOf" srcId="{A7FAA908-25F0-44B8-B065-583DACE71593}" destId="{71FF04B2-D0A5-4DED-8E29-81B345D88A70}" srcOrd="1" destOrd="0" presId="urn:microsoft.com/office/officeart/2018/2/layout/IconVerticalSolidList"/>
    <dgm:cxn modelId="{03E08CE1-A9E6-4F80-AD23-AB89E597EE30}" type="presParOf" srcId="{A7FAA908-25F0-44B8-B065-583DACE71593}" destId="{68091E80-D4D3-4309-BCC4-73442FF3FA57}" srcOrd="2" destOrd="0" presId="urn:microsoft.com/office/officeart/2018/2/layout/IconVerticalSolidList"/>
    <dgm:cxn modelId="{9A6C4E78-DAB4-490C-8F37-FFBDD3EF2D39}" type="presParOf" srcId="{68091E80-D4D3-4309-BCC4-73442FF3FA57}" destId="{8C220D8A-FBC4-48EE-97DC-4442ECCC9DCB}" srcOrd="0" destOrd="0" presId="urn:microsoft.com/office/officeart/2018/2/layout/IconVerticalSolidList"/>
    <dgm:cxn modelId="{B525D0A3-9FD9-4130-BCCA-4CA7FB73A258}" type="presParOf" srcId="{68091E80-D4D3-4309-BCC4-73442FF3FA57}" destId="{D7D6EA59-AFDF-4279-93C6-5DDC7FD96127}" srcOrd="1" destOrd="0" presId="urn:microsoft.com/office/officeart/2018/2/layout/IconVerticalSolidList"/>
    <dgm:cxn modelId="{8DDE500F-032E-4D38-9D70-2ABE29A102A3}" type="presParOf" srcId="{68091E80-D4D3-4309-BCC4-73442FF3FA57}" destId="{AAF76D3A-74DD-4997-AAE7-8FC0F4D7809F}" srcOrd="2" destOrd="0" presId="urn:microsoft.com/office/officeart/2018/2/layout/IconVerticalSolidList"/>
    <dgm:cxn modelId="{88D9798C-284D-4C9C-8615-65B084D9CAF3}" type="presParOf" srcId="{68091E80-D4D3-4309-BCC4-73442FF3FA57}" destId="{3579428B-6001-4C0C-981F-E788BD7694FC}" srcOrd="3" destOrd="0" presId="urn:microsoft.com/office/officeart/2018/2/layout/IconVerticalSolidList"/>
    <dgm:cxn modelId="{CA639709-17B8-47A1-BF3C-DCB8DD185F09}" type="presParOf" srcId="{A7FAA908-25F0-44B8-B065-583DACE71593}" destId="{75C1BE9B-B2AC-49BA-BAC8-D454615321F4}" srcOrd="3" destOrd="0" presId="urn:microsoft.com/office/officeart/2018/2/layout/IconVerticalSolidList"/>
    <dgm:cxn modelId="{5EDCD9ED-E8E6-4FE0-8BCD-05F600F2E253}" type="presParOf" srcId="{A7FAA908-25F0-44B8-B065-583DACE71593}" destId="{8AF1C890-1A57-41B4-8F5F-342AAFD7AFCF}" srcOrd="4" destOrd="0" presId="urn:microsoft.com/office/officeart/2018/2/layout/IconVerticalSolidList"/>
    <dgm:cxn modelId="{22524807-CE20-4CE3-9650-B26814CA5651}" type="presParOf" srcId="{8AF1C890-1A57-41B4-8F5F-342AAFD7AFCF}" destId="{3E5FE576-E345-40C1-B290-8A7D04F51479}" srcOrd="0" destOrd="0" presId="urn:microsoft.com/office/officeart/2018/2/layout/IconVerticalSolidList"/>
    <dgm:cxn modelId="{228751C5-B858-4A1C-A066-3E6F9F852CAB}" type="presParOf" srcId="{8AF1C890-1A57-41B4-8F5F-342AAFD7AFCF}" destId="{9313DCAB-D82A-4309-8039-DA4F3FB11469}" srcOrd="1" destOrd="0" presId="urn:microsoft.com/office/officeart/2018/2/layout/IconVerticalSolidList"/>
    <dgm:cxn modelId="{16B006F7-ED06-4EF4-A275-5BA9486C411C}" type="presParOf" srcId="{8AF1C890-1A57-41B4-8F5F-342AAFD7AFCF}" destId="{0A86A774-72AA-443C-9FE1-C26D71BAA122}" srcOrd="2" destOrd="0" presId="urn:microsoft.com/office/officeart/2018/2/layout/IconVerticalSolidList"/>
    <dgm:cxn modelId="{50497D71-B1AB-4989-97F9-966B23ABB428}" type="presParOf" srcId="{8AF1C890-1A57-41B4-8F5F-342AAFD7AFCF}" destId="{EC79B700-4BFD-4112-93A1-B0C5CCB1AE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CDBD3-6EA2-4975-BDE2-D6E14983AC4C}">
      <dsp:nvSpPr>
        <dsp:cNvPr id="0" name=""/>
        <dsp:cNvSpPr/>
      </dsp:nvSpPr>
      <dsp:spPr>
        <a:xfrm>
          <a:off x="0" y="1897"/>
          <a:ext cx="5393361" cy="12830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67E63-59E8-45D8-8254-6A9AB7099CF6}">
      <dsp:nvSpPr>
        <dsp:cNvPr id="0" name=""/>
        <dsp:cNvSpPr/>
      </dsp:nvSpPr>
      <dsp:spPr>
        <a:xfrm>
          <a:off x="281973" y="387096"/>
          <a:ext cx="512679" cy="512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13EEFE-F37F-4811-B332-BEB6D1126623}">
      <dsp:nvSpPr>
        <dsp:cNvPr id="0" name=""/>
        <dsp:cNvSpPr/>
      </dsp:nvSpPr>
      <dsp:spPr>
        <a:xfrm>
          <a:off x="1076626" y="60552"/>
          <a:ext cx="4316734" cy="116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2" tIns="98652" rIns="98652" bIns="98652" numCol="1" spcCol="1270" anchor="ctr" anchorCtr="0">
          <a:noAutofit/>
        </a:bodyPr>
        <a:lstStyle/>
        <a:p>
          <a:pPr marL="0" lvl="0" indent="0" algn="l" defTabSz="1155700">
            <a:lnSpc>
              <a:spcPct val="90000"/>
            </a:lnSpc>
            <a:spcBef>
              <a:spcPct val="0"/>
            </a:spcBef>
            <a:spcAft>
              <a:spcPct val="35000"/>
            </a:spcAft>
            <a:buNone/>
          </a:pPr>
          <a:r>
            <a:rPr lang="de-DE" sz="2600" kern="1200" dirty="0"/>
            <a:t>Zentrale Plattform zur Verwaltung von Steuerdaten</a:t>
          </a:r>
          <a:endParaRPr lang="en-US" sz="2600" kern="1200" dirty="0"/>
        </a:p>
      </dsp:txBody>
      <dsp:txXfrm>
        <a:off x="1076626" y="60552"/>
        <a:ext cx="4316734" cy="1165767"/>
      </dsp:txXfrm>
    </dsp:sp>
    <dsp:sp modelId="{019ED115-744F-4BE6-8B75-805A737B3526}">
      <dsp:nvSpPr>
        <dsp:cNvPr id="0" name=""/>
        <dsp:cNvSpPr/>
      </dsp:nvSpPr>
      <dsp:spPr>
        <a:xfrm>
          <a:off x="0" y="1518011"/>
          <a:ext cx="5393361" cy="162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3FD5B-9274-40D9-9E83-A408319241F2}">
      <dsp:nvSpPr>
        <dsp:cNvPr id="0" name=""/>
        <dsp:cNvSpPr/>
      </dsp:nvSpPr>
      <dsp:spPr>
        <a:xfrm>
          <a:off x="281973" y="2075252"/>
          <a:ext cx="512679" cy="512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50DD0-F9E3-47BF-B327-E2C0CBA5A9E6}">
      <dsp:nvSpPr>
        <dsp:cNvPr id="0" name=""/>
        <dsp:cNvSpPr/>
      </dsp:nvSpPr>
      <dsp:spPr>
        <a:xfrm>
          <a:off x="1076626" y="1865519"/>
          <a:ext cx="4316734" cy="93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2" tIns="98652" rIns="98652" bIns="98652" numCol="1" spcCol="1270" anchor="ctr" anchorCtr="0">
          <a:noAutofit/>
        </a:bodyPr>
        <a:lstStyle/>
        <a:p>
          <a:pPr marL="0" lvl="0" indent="0" algn="l" defTabSz="1155700">
            <a:lnSpc>
              <a:spcPct val="90000"/>
            </a:lnSpc>
            <a:spcBef>
              <a:spcPct val="0"/>
            </a:spcBef>
            <a:spcAft>
              <a:spcPct val="35000"/>
            </a:spcAft>
            <a:buNone/>
          </a:pPr>
          <a:r>
            <a:rPr lang="de-DE" sz="2600" kern="1200" dirty="0"/>
            <a:t>Einfacher Zugriff für Kunden über Web-App</a:t>
          </a:r>
          <a:endParaRPr lang="en-US" sz="2600" kern="1200" dirty="0"/>
        </a:p>
      </dsp:txBody>
      <dsp:txXfrm>
        <a:off x="1076626" y="1865519"/>
        <a:ext cx="4316734" cy="932144"/>
      </dsp:txXfrm>
    </dsp:sp>
    <dsp:sp modelId="{C30A5F62-2C2E-4F50-AD4C-086871F4FE3A}">
      <dsp:nvSpPr>
        <dsp:cNvPr id="0" name=""/>
        <dsp:cNvSpPr/>
      </dsp:nvSpPr>
      <dsp:spPr>
        <a:xfrm>
          <a:off x="0" y="3378208"/>
          <a:ext cx="5393361" cy="13900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9D702-089B-49E8-AB8C-9007F4C2D4E4}">
      <dsp:nvSpPr>
        <dsp:cNvPr id="0" name=""/>
        <dsp:cNvSpPr/>
      </dsp:nvSpPr>
      <dsp:spPr>
        <a:xfrm>
          <a:off x="281973" y="3816912"/>
          <a:ext cx="512679" cy="512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2D113-3814-483E-B8B3-CF93EA635DAA}">
      <dsp:nvSpPr>
        <dsp:cNvPr id="0" name=""/>
        <dsp:cNvSpPr/>
      </dsp:nvSpPr>
      <dsp:spPr>
        <a:xfrm>
          <a:off x="1076626" y="3607180"/>
          <a:ext cx="4316734" cy="93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52" tIns="98652" rIns="98652" bIns="98652" numCol="1" spcCol="1270" anchor="ctr" anchorCtr="0">
          <a:noAutofit/>
        </a:bodyPr>
        <a:lstStyle/>
        <a:p>
          <a:pPr marL="0" lvl="0" indent="0" algn="l" defTabSz="1155700">
            <a:lnSpc>
              <a:spcPct val="90000"/>
            </a:lnSpc>
            <a:spcBef>
              <a:spcPct val="0"/>
            </a:spcBef>
            <a:spcAft>
              <a:spcPct val="35000"/>
            </a:spcAft>
            <a:buNone/>
          </a:pPr>
          <a:r>
            <a:rPr lang="de-DE" sz="2600" kern="1200" dirty="0"/>
            <a:t>Reduktion von Rückfragen und Zeitaufwand</a:t>
          </a:r>
          <a:endParaRPr lang="en-US" sz="2600" kern="1200" dirty="0"/>
        </a:p>
      </dsp:txBody>
      <dsp:txXfrm>
        <a:off x="1076626" y="3607180"/>
        <a:ext cx="4316734" cy="932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74E2A-7C94-4808-840A-58FFB36652D6}">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CD0AC-8D6B-43A8-AA9F-834067810D0D}">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3790A-738D-4B86-8696-BB4DC6116F6A}">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55700">
            <a:lnSpc>
              <a:spcPct val="90000"/>
            </a:lnSpc>
            <a:spcBef>
              <a:spcPct val="0"/>
            </a:spcBef>
            <a:spcAft>
              <a:spcPct val="35000"/>
            </a:spcAft>
            <a:buNone/>
          </a:pPr>
          <a:r>
            <a:rPr lang="de-DE" sz="2600" kern="1200" dirty="0"/>
            <a:t>Anforderungen und offene Fragen klären</a:t>
          </a:r>
          <a:endParaRPr lang="en-US" sz="2600" kern="1200" dirty="0"/>
        </a:p>
      </dsp:txBody>
      <dsp:txXfrm>
        <a:off x="1844034" y="682"/>
        <a:ext cx="4401230" cy="1596566"/>
      </dsp:txXfrm>
    </dsp:sp>
    <dsp:sp modelId="{8C220D8A-FBC4-48EE-97DC-4442ECCC9DCB}">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6EA59-AFDF-4279-93C6-5DDC7FD96127}">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9428B-6001-4C0C-981F-E788BD7694FC}">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55700">
            <a:lnSpc>
              <a:spcPct val="90000"/>
            </a:lnSpc>
            <a:spcBef>
              <a:spcPct val="0"/>
            </a:spcBef>
            <a:spcAft>
              <a:spcPct val="35000"/>
            </a:spcAft>
            <a:buNone/>
          </a:pPr>
          <a:r>
            <a:rPr lang="de-DE" sz="2600" kern="1200" dirty="0"/>
            <a:t>Zeitplan und Lösungskonzept</a:t>
          </a:r>
          <a:endParaRPr lang="en-US" sz="2600" kern="1200" dirty="0"/>
        </a:p>
      </dsp:txBody>
      <dsp:txXfrm>
        <a:off x="1844034" y="1996390"/>
        <a:ext cx="4401230" cy="1596566"/>
      </dsp:txXfrm>
    </dsp:sp>
    <dsp:sp modelId="{3E5FE576-E345-40C1-B290-8A7D04F51479}">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3DCAB-D82A-4309-8039-DA4F3FB11469}">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9B700-4BFD-4112-93A1-B0C5CCB1AEEF}">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55700">
            <a:lnSpc>
              <a:spcPct val="90000"/>
            </a:lnSpc>
            <a:spcBef>
              <a:spcPct val="0"/>
            </a:spcBef>
            <a:spcAft>
              <a:spcPct val="35000"/>
            </a:spcAft>
            <a:buNone/>
          </a:pPr>
          <a:r>
            <a:rPr lang="de-DE" sz="2600" kern="1200" dirty="0"/>
            <a:t>Tech Entscheidungen</a:t>
          </a:r>
          <a:endParaRPr lang="en-US" sz="2600" kern="1200" dirty="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682187" cy="467629"/>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506044" y="0"/>
            <a:ext cx="2682187" cy="467629"/>
          </a:xfrm>
          <a:prstGeom prst="rect">
            <a:avLst/>
          </a:prstGeom>
        </p:spPr>
        <p:txBody>
          <a:bodyPr vert="horz" lIns="91440" tIns="45720" rIns="91440" bIns="45720" rtlCol="0"/>
          <a:lstStyle>
            <a:lvl1pPr algn="r">
              <a:defRPr sz="1200"/>
            </a:lvl1pPr>
          </a:lstStyle>
          <a:p>
            <a:fld id="{80F73F83-2F17-4218-BC92-8A59DB5FB647}" type="datetimeFigureOut">
              <a:rPr lang="de-DE" smtClean="0"/>
              <a:t>01.05.2025</a:t>
            </a:fld>
            <a:endParaRPr lang="de-DE"/>
          </a:p>
        </p:txBody>
      </p:sp>
      <p:sp>
        <p:nvSpPr>
          <p:cNvPr id="4" name="Folienbildplatzhalter 3"/>
          <p:cNvSpPr>
            <a:spLocks noGrp="1" noRot="1" noChangeAspect="1"/>
          </p:cNvSpPr>
          <p:nvPr>
            <p:ph type="sldImg" idx="2"/>
          </p:nvPr>
        </p:nvSpPr>
        <p:spPr>
          <a:xfrm>
            <a:off x="300038" y="1165225"/>
            <a:ext cx="5589587" cy="314483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18967" y="4485352"/>
            <a:ext cx="4951730" cy="366983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852585"/>
            <a:ext cx="2682187" cy="467628"/>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506044" y="8852585"/>
            <a:ext cx="2682187" cy="467628"/>
          </a:xfrm>
          <a:prstGeom prst="rect">
            <a:avLst/>
          </a:prstGeom>
        </p:spPr>
        <p:txBody>
          <a:bodyPr vert="horz" lIns="91440" tIns="45720" rIns="91440" bIns="45720" rtlCol="0" anchor="b"/>
          <a:lstStyle>
            <a:lvl1pPr algn="r">
              <a:defRPr sz="1200"/>
            </a:lvl1pPr>
          </a:lstStyle>
          <a:p>
            <a:fld id="{3B7CBD5B-0DC3-4E99-9552-8F45F6F87877}" type="slidenum">
              <a:rPr lang="de-DE" smtClean="0"/>
              <a:t>‹Nr.›</a:t>
            </a:fld>
            <a:endParaRPr lang="de-DE"/>
          </a:p>
        </p:txBody>
      </p:sp>
    </p:spTree>
    <p:extLst>
      <p:ext uri="{BB962C8B-B14F-4D97-AF65-F5344CB8AC3E}">
        <p14:creationId xmlns:p14="http://schemas.microsoft.com/office/powerpoint/2010/main" val="236648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„Herzlich willkommen zu meiner IPA-Abschlusspräsentation.</a:t>
            </a:r>
            <a:br>
              <a:rPr lang="de-DE" dirty="0"/>
            </a:br>
            <a:r>
              <a:rPr lang="de-DE" dirty="0"/>
              <a:t>Mein Name ist Vladyslav Astashyn, und heute stelle ich Ihnen mein Projekt vor – die Entwicklung eines Prototyps für eine Steuerverwaltungsplattform.</a:t>
            </a:r>
            <a:br>
              <a:rPr lang="de-DE" dirty="0"/>
            </a:br>
            <a:r>
              <a:rPr lang="de-DE" dirty="0"/>
              <a:t>Dieses Projekt habe ich bei der </a:t>
            </a:r>
            <a:r>
              <a:rPr lang="de-DE" dirty="0" err="1"/>
              <a:t>ajooda</a:t>
            </a:r>
            <a:r>
              <a:rPr lang="de-DE" dirty="0"/>
              <a:t> AG als Abschluss meiner Ausbildung zum Applikationsentwickler umgesetzt.“</a:t>
            </a:r>
          </a:p>
        </p:txBody>
      </p:sp>
      <p:sp>
        <p:nvSpPr>
          <p:cNvPr id="4" name="Foliennummernplatzhalter 3"/>
          <p:cNvSpPr>
            <a:spLocks noGrp="1"/>
          </p:cNvSpPr>
          <p:nvPr>
            <p:ph type="sldNum" sz="quarter" idx="5"/>
          </p:nvPr>
        </p:nvSpPr>
        <p:spPr/>
        <p:txBody>
          <a:bodyPr/>
          <a:lstStyle/>
          <a:p>
            <a:fld id="{3B7CBD5B-0DC3-4E99-9552-8F45F6F87877}" type="slidenum">
              <a:rPr lang="de-DE" smtClean="0"/>
              <a:t>1</a:t>
            </a:fld>
            <a:endParaRPr lang="de-DE"/>
          </a:p>
        </p:txBody>
      </p:sp>
    </p:spTree>
    <p:extLst>
      <p:ext uri="{BB962C8B-B14F-4D97-AF65-F5344CB8AC3E}">
        <p14:creationId xmlns:p14="http://schemas.microsoft.com/office/powerpoint/2010/main" val="413052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b="1" dirty="0"/>
              <a:t>Bei der </a:t>
            </a:r>
            <a:r>
              <a:rPr lang="de-DE" b="1" dirty="0" err="1"/>
              <a:t>umsetzung</a:t>
            </a:r>
            <a:r>
              <a:rPr lang="de-DE" b="1" dirty="0"/>
              <a:t> der </a:t>
            </a:r>
            <a:r>
              <a:rPr lang="de-DE" b="1" dirty="0" err="1"/>
              <a:t>pages</a:t>
            </a:r>
            <a:r>
              <a:rPr lang="de-DE" b="1" dirty="0"/>
              <a:t> habe ich erstmal die </a:t>
            </a:r>
            <a:r>
              <a:rPr lang="de-DE" b="1" dirty="0" err="1"/>
              <a:t>startseite</a:t>
            </a:r>
            <a:r>
              <a:rPr lang="de-DE" b="1" dirty="0"/>
              <a:t> gemacht dort habe ich eine liste erstellt welche die </a:t>
            </a:r>
            <a:r>
              <a:rPr lang="de-DE" b="1" dirty="0" err="1"/>
              <a:t>kunden</a:t>
            </a:r>
            <a:r>
              <a:rPr lang="de-DE" b="1" dirty="0"/>
              <a:t> anzeigen soll </a:t>
            </a:r>
          </a:p>
          <a:p>
            <a:pPr>
              <a:buNone/>
            </a:pPr>
            <a:r>
              <a:rPr lang="de-DE" b="1" dirty="0"/>
              <a:t>Und zusätzlich dazu eine </a:t>
            </a:r>
            <a:r>
              <a:rPr lang="de-DE" b="1" dirty="0" err="1"/>
              <a:t>suchfunktion</a:t>
            </a:r>
            <a:r>
              <a:rPr lang="de-DE" b="1" dirty="0"/>
              <a:t> die die liste filtern kann als auch </a:t>
            </a:r>
            <a:r>
              <a:rPr lang="de-DE" b="1" dirty="0" err="1"/>
              <a:t>funktionen</a:t>
            </a:r>
            <a:r>
              <a:rPr lang="de-DE" b="1" dirty="0"/>
              <a:t> zum hinzufügen und löschen von </a:t>
            </a:r>
            <a:r>
              <a:rPr lang="de-DE" b="1" dirty="0" err="1"/>
              <a:t>kunden</a:t>
            </a:r>
            <a:endParaRPr lang="de-DE" b="1" dirty="0"/>
          </a:p>
          <a:p>
            <a:pPr>
              <a:buNone/>
            </a:pPr>
            <a:r>
              <a:rPr lang="de-DE" b="1" dirty="0"/>
              <a:t>Dann habe ich die </a:t>
            </a:r>
            <a:r>
              <a:rPr lang="de-DE" b="1" dirty="0" err="1"/>
              <a:t>navigation</a:t>
            </a:r>
            <a:r>
              <a:rPr lang="de-DE" b="1" dirty="0"/>
              <a:t> mit </a:t>
            </a:r>
            <a:r>
              <a:rPr lang="de-DE" b="1" dirty="0" err="1"/>
              <a:t>react</a:t>
            </a:r>
            <a:r>
              <a:rPr lang="de-DE" b="1" dirty="0"/>
              <a:t> </a:t>
            </a:r>
            <a:r>
              <a:rPr lang="de-DE" b="1" dirty="0" err="1"/>
              <a:t>router</a:t>
            </a:r>
            <a:r>
              <a:rPr lang="de-DE" b="1" dirty="0"/>
              <a:t> </a:t>
            </a:r>
            <a:r>
              <a:rPr lang="de-DE" b="1" dirty="0" err="1"/>
              <a:t>dom</a:t>
            </a:r>
            <a:r>
              <a:rPr lang="de-DE" b="1" dirty="0"/>
              <a:t> gemacht welche es mir ermöglich zwischen den </a:t>
            </a:r>
            <a:r>
              <a:rPr lang="de-DE" b="1" dirty="0" err="1"/>
              <a:t>seiten</a:t>
            </a:r>
            <a:r>
              <a:rPr lang="de-DE" b="1" dirty="0"/>
              <a:t> zu navigieren</a:t>
            </a:r>
          </a:p>
          <a:p>
            <a:pPr>
              <a:buNone/>
            </a:pPr>
            <a:r>
              <a:rPr lang="de-DE" b="1" dirty="0"/>
              <a:t>Dann habe ich die </a:t>
            </a:r>
            <a:r>
              <a:rPr lang="de-DE" b="1" dirty="0" err="1"/>
              <a:t>kundendetailsseite</a:t>
            </a:r>
            <a:r>
              <a:rPr lang="de-DE" b="1" dirty="0"/>
              <a:t> erstelle diese </a:t>
            </a:r>
            <a:r>
              <a:rPr lang="de-DE" b="1" dirty="0" err="1"/>
              <a:t>hatt</a:t>
            </a:r>
            <a:r>
              <a:rPr lang="de-DE" b="1" dirty="0"/>
              <a:t> links eine </a:t>
            </a:r>
            <a:r>
              <a:rPr lang="de-DE" b="1" dirty="0" err="1"/>
              <a:t>übersicht</a:t>
            </a:r>
            <a:r>
              <a:rPr lang="de-DE" b="1" dirty="0"/>
              <a:t> der </a:t>
            </a:r>
            <a:r>
              <a:rPr lang="de-DE" b="1" dirty="0" err="1"/>
              <a:t>kundendaten</a:t>
            </a:r>
            <a:r>
              <a:rPr lang="de-DE" b="1" dirty="0"/>
              <a:t> und rechts die jeweiligen </a:t>
            </a:r>
            <a:r>
              <a:rPr lang="de-DE" b="1" dirty="0" err="1"/>
              <a:t>steuerjahre</a:t>
            </a:r>
            <a:r>
              <a:rPr lang="de-DE" b="1" dirty="0"/>
              <a:t> des </a:t>
            </a:r>
            <a:r>
              <a:rPr lang="de-DE" b="1" dirty="0" err="1"/>
              <a:t>kunden</a:t>
            </a:r>
            <a:r>
              <a:rPr lang="de-DE" b="1" dirty="0"/>
              <a:t> </a:t>
            </a:r>
          </a:p>
          <a:p>
            <a:pPr>
              <a:buNone/>
            </a:pPr>
            <a:r>
              <a:rPr lang="de-DE" b="1" dirty="0"/>
              <a:t>Als auch </a:t>
            </a:r>
            <a:r>
              <a:rPr lang="de-DE" b="1" dirty="0" err="1"/>
              <a:t>funktionen</a:t>
            </a:r>
            <a:r>
              <a:rPr lang="de-DE" b="1" dirty="0"/>
              <a:t> zum bearbeiten hinzufügen und löschen der </a:t>
            </a:r>
            <a:r>
              <a:rPr lang="de-DE" b="1" dirty="0" err="1"/>
              <a:t>kunden</a:t>
            </a:r>
            <a:r>
              <a:rPr lang="de-DE" b="1" dirty="0"/>
              <a:t> oder </a:t>
            </a:r>
            <a:r>
              <a:rPr lang="de-DE" b="1" dirty="0" err="1"/>
              <a:t>steuerjahre</a:t>
            </a:r>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10</a:t>
            </a:fld>
            <a:endParaRPr lang="de-DE"/>
          </a:p>
        </p:txBody>
      </p:sp>
    </p:spTree>
    <p:extLst>
      <p:ext uri="{BB962C8B-B14F-4D97-AF65-F5344CB8AC3E}">
        <p14:creationId xmlns:p14="http://schemas.microsoft.com/office/powerpoint/2010/main" val="260317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Zur </a:t>
            </a:r>
            <a:r>
              <a:rPr lang="de-DE" dirty="0" err="1"/>
              <a:t>umsetzung</a:t>
            </a:r>
            <a:r>
              <a:rPr lang="de-DE" dirty="0"/>
              <a:t> der </a:t>
            </a:r>
            <a:r>
              <a:rPr lang="de-DE" dirty="0" err="1"/>
              <a:t>forms</a:t>
            </a:r>
            <a:r>
              <a:rPr lang="de-DE" dirty="0"/>
              <a:t> habe ich jeweils eine eigene </a:t>
            </a:r>
            <a:r>
              <a:rPr lang="de-DE" dirty="0" err="1"/>
              <a:t>komponente</a:t>
            </a:r>
            <a:r>
              <a:rPr lang="de-DE" dirty="0"/>
              <a:t> für </a:t>
            </a:r>
            <a:r>
              <a:rPr lang="de-DE" dirty="0" err="1"/>
              <a:t>kunden</a:t>
            </a:r>
            <a:r>
              <a:rPr lang="de-DE" dirty="0"/>
              <a:t> und </a:t>
            </a:r>
            <a:r>
              <a:rPr lang="de-DE" dirty="0" err="1"/>
              <a:t>steuerjahre</a:t>
            </a:r>
            <a:r>
              <a:rPr lang="de-DE" dirty="0"/>
              <a:t> erstelle</a:t>
            </a:r>
          </a:p>
          <a:p>
            <a:r>
              <a:rPr lang="de-DE" dirty="0"/>
              <a:t>Die </a:t>
            </a:r>
            <a:r>
              <a:rPr lang="de-DE" dirty="0" err="1"/>
              <a:t>darstellelung</a:t>
            </a:r>
            <a:r>
              <a:rPr lang="de-DE" dirty="0"/>
              <a:t> der </a:t>
            </a:r>
            <a:r>
              <a:rPr lang="de-DE" dirty="0" err="1"/>
              <a:t>forms</a:t>
            </a:r>
            <a:r>
              <a:rPr lang="de-DE" dirty="0"/>
              <a:t> habe ich als ein modal </a:t>
            </a:r>
            <a:r>
              <a:rPr lang="de-DE" dirty="0" err="1"/>
              <a:t>popup</a:t>
            </a:r>
            <a:r>
              <a:rPr lang="de-DE" dirty="0"/>
              <a:t> realisiert für bessere </a:t>
            </a:r>
            <a:r>
              <a:rPr lang="de-DE" dirty="0" err="1"/>
              <a:t>user</a:t>
            </a:r>
            <a:r>
              <a:rPr lang="de-DE" dirty="0"/>
              <a:t> </a:t>
            </a:r>
            <a:r>
              <a:rPr lang="de-DE" dirty="0" err="1"/>
              <a:t>experience</a:t>
            </a:r>
            <a:endParaRPr lang="de-DE" dirty="0"/>
          </a:p>
          <a:p>
            <a:r>
              <a:rPr lang="de-DE" dirty="0"/>
              <a:t>Zusätzlich habe ich hier noch </a:t>
            </a:r>
            <a:r>
              <a:rPr lang="de-DE" dirty="0" err="1"/>
              <a:t>validierung</a:t>
            </a:r>
            <a:r>
              <a:rPr lang="de-DE" dirty="0"/>
              <a:t> eingebaut welche macht das man beim </a:t>
            </a:r>
            <a:r>
              <a:rPr lang="de-DE" dirty="0" err="1"/>
              <a:t>namen</a:t>
            </a:r>
            <a:r>
              <a:rPr lang="de-DE" dirty="0"/>
              <a:t> nur </a:t>
            </a:r>
            <a:r>
              <a:rPr lang="de-DE" dirty="0" err="1"/>
              <a:t>buchstaben</a:t>
            </a:r>
            <a:r>
              <a:rPr lang="de-DE" dirty="0"/>
              <a:t> eingeben </a:t>
            </a:r>
            <a:r>
              <a:rPr lang="de-DE" dirty="0" err="1"/>
              <a:t>lkann</a:t>
            </a:r>
            <a:r>
              <a:rPr lang="de-DE" dirty="0"/>
              <a:t> oder das die email im email </a:t>
            </a:r>
            <a:r>
              <a:rPr lang="de-DE" dirty="0" err="1"/>
              <a:t>format</a:t>
            </a:r>
            <a:r>
              <a:rPr lang="de-DE" dirty="0"/>
              <a:t> sein muss</a:t>
            </a:r>
          </a:p>
          <a:p>
            <a:r>
              <a:rPr lang="de-DE" dirty="0"/>
              <a:t>Und die daten hier werden dann beim absenden über die </a:t>
            </a:r>
            <a:r>
              <a:rPr lang="de-DE" dirty="0" err="1"/>
              <a:t>props</a:t>
            </a:r>
            <a:r>
              <a:rPr lang="de-DE" dirty="0"/>
              <a:t> an die </a:t>
            </a:r>
            <a:r>
              <a:rPr lang="de-DE" dirty="0" err="1"/>
              <a:t>elternkomponente</a:t>
            </a:r>
            <a:r>
              <a:rPr lang="de-DE" dirty="0"/>
              <a:t> weitergegeben und im </a:t>
            </a:r>
            <a:r>
              <a:rPr lang="de-DE" dirty="0" err="1"/>
              <a:t>state</a:t>
            </a:r>
            <a:r>
              <a:rPr lang="de-DE" dirty="0"/>
              <a:t> als auch im </a:t>
            </a:r>
            <a:r>
              <a:rPr lang="de-DE" dirty="0" err="1"/>
              <a:t>localstorage</a:t>
            </a:r>
            <a:r>
              <a:rPr lang="de-DE" dirty="0"/>
              <a:t> gespeichert</a:t>
            </a:r>
          </a:p>
          <a:p>
            <a:r>
              <a:rPr lang="de-DE" dirty="0"/>
              <a:t>Bei erfolgreicher </a:t>
            </a:r>
            <a:r>
              <a:rPr lang="de-DE" dirty="0" err="1"/>
              <a:t>eingabe</a:t>
            </a:r>
            <a:r>
              <a:rPr lang="de-DE" dirty="0"/>
              <a:t> kommt noch eine </a:t>
            </a:r>
            <a:r>
              <a:rPr lang="de-DE" dirty="0" err="1"/>
              <a:t>feedback</a:t>
            </a:r>
            <a:r>
              <a:rPr lang="de-DE" dirty="0"/>
              <a:t> </a:t>
            </a:r>
            <a:r>
              <a:rPr lang="de-DE" dirty="0" err="1"/>
              <a:t>nachricht</a:t>
            </a:r>
            <a:r>
              <a:rPr lang="de-DE" dirty="0"/>
              <a:t> und das </a:t>
            </a:r>
            <a:r>
              <a:rPr lang="de-DE" dirty="0" err="1"/>
              <a:t>formular</a:t>
            </a:r>
            <a:r>
              <a:rPr lang="de-DE" dirty="0"/>
              <a:t> </a:t>
            </a:r>
            <a:r>
              <a:rPr lang="de-DE" dirty="0" err="1"/>
              <a:t>schhliesst</a:t>
            </a:r>
            <a:r>
              <a:rPr lang="de-DE" dirty="0"/>
              <a:t> </a:t>
            </a:r>
            <a:r>
              <a:rPr lang="de-DE" dirty="0" err="1"/>
              <a:t>sicht</a:t>
            </a:r>
            <a:r>
              <a:rPr lang="de-DE" dirty="0"/>
              <a:t> automatisch</a:t>
            </a:r>
          </a:p>
        </p:txBody>
      </p:sp>
      <p:sp>
        <p:nvSpPr>
          <p:cNvPr id="4" name="Foliennummernplatzhalter 3"/>
          <p:cNvSpPr>
            <a:spLocks noGrp="1"/>
          </p:cNvSpPr>
          <p:nvPr>
            <p:ph type="sldNum" sz="quarter" idx="5"/>
          </p:nvPr>
        </p:nvSpPr>
        <p:spPr/>
        <p:txBody>
          <a:bodyPr/>
          <a:lstStyle/>
          <a:p>
            <a:fld id="{3B7CBD5B-0DC3-4E99-9552-8F45F6F87877}" type="slidenum">
              <a:rPr lang="de-DE" smtClean="0"/>
              <a:t>11</a:t>
            </a:fld>
            <a:endParaRPr lang="de-DE"/>
          </a:p>
        </p:txBody>
      </p:sp>
    </p:spTree>
    <p:extLst>
      <p:ext uri="{BB962C8B-B14F-4D97-AF65-F5344CB8AC3E}">
        <p14:creationId xmlns:p14="http://schemas.microsoft.com/office/powerpoint/2010/main" val="4145521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12</a:t>
            </a:fld>
            <a:endParaRPr lang="de-DE"/>
          </a:p>
        </p:txBody>
      </p:sp>
    </p:spTree>
    <p:extLst>
      <p:ext uri="{BB962C8B-B14F-4D97-AF65-F5344CB8AC3E}">
        <p14:creationId xmlns:p14="http://schemas.microsoft.com/office/powerpoint/2010/main" val="283102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Zur </a:t>
            </a:r>
            <a:r>
              <a:rPr lang="de-DE" dirty="0" err="1"/>
              <a:t>umsetzung</a:t>
            </a:r>
            <a:r>
              <a:rPr lang="de-DE" dirty="0"/>
              <a:t> der rollen habe ich drei rollen benutzt diese wären </a:t>
            </a:r>
            <a:r>
              <a:rPr lang="de-DE" dirty="0" err="1"/>
              <a:t>admin</a:t>
            </a:r>
            <a:r>
              <a:rPr lang="de-DE" dirty="0"/>
              <a:t> </a:t>
            </a:r>
            <a:r>
              <a:rPr lang="de-DE" dirty="0" err="1"/>
              <a:t>advisor</a:t>
            </a:r>
            <a:r>
              <a:rPr lang="de-DE" dirty="0"/>
              <a:t> und </a:t>
            </a:r>
            <a:r>
              <a:rPr lang="de-DE" dirty="0" err="1"/>
              <a:t>client</a:t>
            </a:r>
            <a:r>
              <a:rPr lang="de-DE" dirty="0"/>
              <a:t> </a:t>
            </a:r>
          </a:p>
          <a:p>
            <a:r>
              <a:rPr lang="de-DE" dirty="0"/>
              <a:t>Die rollen und rechte habe ich dabei in einer separaten </a:t>
            </a:r>
            <a:r>
              <a:rPr lang="de-DE" dirty="0" err="1"/>
              <a:t>datei</a:t>
            </a:r>
            <a:r>
              <a:rPr lang="de-DE" dirty="0"/>
              <a:t> definiert</a:t>
            </a:r>
          </a:p>
          <a:p>
            <a:r>
              <a:rPr lang="de-DE" dirty="0"/>
              <a:t>Und das ganze so programmiert das ui </a:t>
            </a:r>
            <a:r>
              <a:rPr lang="de-DE" dirty="0" err="1"/>
              <a:t>elemente</a:t>
            </a:r>
            <a:r>
              <a:rPr lang="de-DE" dirty="0"/>
              <a:t> sich dynamisch der rolle anpassen</a:t>
            </a:r>
          </a:p>
          <a:p>
            <a:r>
              <a:rPr lang="de-DE" dirty="0"/>
              <a:t>Zum einfachen wechseln der rollen habe ich ein </a:t>
            </a:r>
            <a:r>
              <a:rPr lang="de-DE" dirty="0" err="1"/>
              <a:t>rolenwechsler</a:t>
            </a:r>
            <a:r>
              <a:rPr lang="de-DE" dirty="0"/>
              <a:t> gebaut den ich auf beiden </a:t>
            </a:r>
            <a:r>
              <a:rPr lang="de-DE" dirty="0" err="1"/>
              <a:t>seiten</a:t>
            </a:r>
            <a:r>
              <a:rPr lang="de-DE" dirty="0"/>
              <a:t> </a:t>
            </a:r>
            <a:r>
              <a:rPr lang="de-DE" dirty="0" err="1"/>
              <a:t>plaziert</a:t>
            </a:r>
            <a:r>
              <a:rPr lang="de-DE" dirty="0"/>
              <a:t> habe</a:t>
            </a:r>
          </a:p>
          <a:p>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13</a:t>
            </a:fld>
            <a:endParaRPr lang="de-DE"/>
          </a:p>
        </p:txBody>
      </p:sp>
    </p:spTree>
    <p:extLst>
      <p:ext uri="{BB962C8B-B14F-4D97-AF65-F5344CB8AC3E}">
        <p14:creationId xmlns:p14="http://schemas.microsoft.com/office/powerpoint/2010/main" val="349329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Dann habe ich noch ein paar </a:t>
            </a:r>
            <a:r>
              <a:rPr lang="de-DE" dirty="0" err="1"/>
              <a:t>zusatzfeatures</a:t>
            </a:r>
            <a:r>
              <a:rPr lang="de-DE" dirty="0"/>
              <a:t> eingebaut wie </a:t>
            </a:r>
            <a:r>
              <a:rPr lang="de-DE" dirty="0" err="1"/>
              <a:t>zb</a:t>
            </a:r>
            <a:r>
              <a:rPr lang="de-DE" dirty="0"/>
              <a:t> die automatische </a:t>
            </a:r>
            <a:r>
              <a:rPr lang="de-DE" dirty="0" err="1"/>
              <a:t>berechnungen</a:t>
            </a:r>
            <a:r>
              <a:rPr lang="de-DE" dirty="0"/>
              <a:t> von </a:t>
            </a:r>
            <a:r>
              <a:rPr lang="de-DE" dirty="0" err="1"/>
              <a:t>totaltax</a:t>
            </a:r>
            <a:r>
              <a:rPr lang="de-DE" dirty="0"/>
              <a:t> und </a:t>
            </a:r>
            <a:r>
              <a:rPr lang="de-DE" dirty="0" err="1"/>
              <a:t>diffrence</a:t>
            </a:r>
            <a:endParaRPr lang="de-DE" dirty="0"/>
          </a:p>
          <a:p>
            <a:r>
              <a:rPr lang="de-DE" dirty="0"/>
              <a:t>Eine einklappbare </a:t>
            </a:r>
            <a:r>
              <a:rPr lang="de-DE" dirty="0" err="1"/>
              <a:t>kundenübersicht</a:t>
            </a:r>
            <a:r>
              <a:rPr lang="de-DE" dirty="0"/>
              <a:t> um mehr platz für die </a:t>
            </a:r>
            <a:r>
              <a:rPr lang="de-DE" dirty="0" err="1"/>
              <a:t>steuerjahre</a:t>
            </a:r>
            <a:r>
              <a:rPr lang="de-DE" dirty="0"/>
              <a:t> zu schaffen </a:t>
            </a:r>
          </a:p>
          <a:p>
            <a:r>
              <a:rPr lang="de-DE" dirty="0"/>
              <a:t>Und visuelles </a:t>
            </a:r>
            <a:r>
              <a:rPr lang="de-DE" dirty="0" err="1"/>
              <a:t>feedback</a:t>
            </a:r>
            <a:r>
              <a:rPr lang="de-DE" dirty="0"/>
              <a:t> und </a:t>
            </a:r>
            <a:r>
              <a:rPr lang="de-DE" dirty="0" err="1"/>
              <a:t>bestätigung</a:t>
            </a:r>
            <a:r>
              <a:rPr lang="de-DE" dirty="0"/>
              <a:t> bei den nötigen </a:t>
            </a:r>
            <a:r>
              <a:rPr lang="de-DE" dirty="0" err="1"/>
              <a:t>funktionen</a:t>
            </a:r>
            <a:r>
              <a:rPr lang="de-DE" dirty="0"/>
              <a:t> eingebaut</a:t>
            </a:r>
          </a:p>
        </p:txBody>
      </p:sp>
      <p:sp>
        <p:nvSpPr>
          <p:cNvPr id="4" name="Foliennummernplatzhalter 3"/>
          <p:cNvSpPr>
            <a:spLocks noGrp="1"/>
          </p:cNvSpPr>
          <p:nvPr>
            <p:ph type="sldNum" sz="quarter" idx="5"/>
          </p:nvPr>
        </p:nvSpPr>
        <p:spPr/>
        <p:txBody>
          <a:bodyPr/>
          <a:lstStyle/>
          <a:p>
            <a:fld id="{3B7CBD5B-0DC3-4E99-9552-8F45F6F87877}" type="slidenum">
              <a:rPr lang="de-DE" smtClean="0"/>
              <a:t>14</a:t>
            </a:fld>
            <a:endParaRPr lang="de-DE"/>
          </a:p>
        </p:txBody>
      </p:sp>
    </p:spTree>
    <p:extLst>
      <p:ext uri="{BB962C8B-B14F-4D97-AF65-F5344CB8AC3E}">
        <p14:creationId xmlns:p14="http://schemas.microsoft.com/office/powerpoint/2010/main" val="19796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Bei den Tests für mein Projekt habe ich mich an der Testpyramide orientiert, die zwischen Unit-Tests, Integrationstests und Systemtests unterscheidet.</a:t>
            </a:r>
            <a:br>
              <a:rPr lang="de-DE" dirty="0"/>
            </a:br>
            <a:r>
              <a:rPr lang="de-DE" b="1" dirty="0"/>
              <a:t>Systemtests</a:t>
            </a:r>
            <a:r>
              <a:rPr lang="de-DE" dirty="0"/>
              <a:t> habe ich nicht durchgeführt, da mein Prototyp kein Backend hat und somit keine echte Systemumgebung vorhanden ist.</a:t>
            </a:r>
            <a:br>
              <a:rPr lang="de-DE" dirty="0"/>
            </a:br>
            <a:r>
              <a:rPr lang="de-DE" dirty="0"/>
              <a:t>Auch auf </a:t>
            </a:r>
            <a:r>
              <a:rPr lang="de-DE" b="1" dirty="0"/>
              <a:t>Unit-Tests</a:t>
            </a:r>
            <a:r>
              <a:rPr lang="de-DE" dirty="0"/>
              <a:t> habe ich verzichtet, weil mein Fokus eher auf dem Zusammenspiel der Komponenten lag.</a:t>
            </a:r>
            <a:br>
              <a:rPr lang="de-DE" dirty="0"/>
            </a:br>
            <a:r>
              <a:rPr lang="de-DE" dirty="0"/>
              <a:t>Dafür habe ich mehrere </a:t>
            </a:r>
            <a:r>
              <a:rPr lang="de-DE" b="1" dirty="0"/>
              <a:t>Integrationstests</a:t>
            </a:r>
            <a:r>
              <a:rPr lang="de-DE" dirty="0"/>
              <a:t> umgesetzt, um sicherzustellen, dass Funktionen wie das Hinzufügen, Bearbeiten und Löschen von Kunden zuverlässig funktionieren und miteinander harmonieren.</a:t>
            </a:r>
          </a:p>
        </p:txBody>
      </p:sp>
      <p:sp>
        <p:nvSpPr>
          <p:cNvPr id="4" name="Foliennummernplatzhalter 3"/>
          <p:cNvSpPr>
            <a:spLocks noGrp="1"/>
          </p:cNvSpPr>
          <p:nvPr>
            <p:ph type="sldNum" sz="quarter" idx="5"/>
          </p:nvPr>
        </p:nvSpPr>
        <p:spPr/>
        <p:txBody>
          <a:bodyPr/>
          <a:lstStyle/>
          <a:p>
            <a:fld id="{3B7CBD5B-0DC3-4E99-9552-8F45F6F87877}" type="slidenum">
              <a:rPr lang="de-DE" smtClean="0"/>
              <a:t>15</a:t>
            </a:fld>
            <a:endParaRPr lang="de-DE"/>
          </a:p>
        </p:txBody>
      </p:sp>
    </p:spTree>
    <p:extLst>
      <p:ext uri="{BB962C8B-B14F-4D97-AF65-F5344CB8AC3E}">
        <p14:creationId xmlns:p14="http://schemas.microsoft.com/office/powerpoint/2010/main" val="318297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Beim Erstellen meiner Testkonzepte habe ich mich – wie vorhin erwähnt – bewusst auf Integrationstests konzentriert, um das Zusammenspiel der Komponenten zu überprüfen.</a:t>
            </a:r>
            <a:br>
              <a:rPr lang="de-DE" dirty="0"/>
            </a:br>
            <a:r>
              <a:rPr lang="de-DE" dirty="0"/>
              <a:t>Dabei habe ich typische Benutzeraktionen getestet – wie das Hinzufügen, Bearbeiten und Löschen eines Kunden.</a:t>
            </a:r>
            <a:br>
              <a:rPr lang="de-DE" dirty="0"/>
            </a:br>
            <a:r>
              <a:rPr lang="de-DE" dirty="0"/>
              <a:t>Zum Testen habe ich das Tool </a:t>
            </a:r>
            <a:r>
              <a:rPr lang="de-DE" i="1" dirty="0" err="1"/>
              <a:t>Vitest</a:t>
            </a:r>
            <a:r>
              <a:rPr lang="de-DE" dirty="0"/>
              <a:t> verwendet, das sich ideal mit meinem Vite-Setup kombinieren lässt und speziell für moderne JavaScript-Frameworks wie React entwickelt wurde.</a:t>
            </a:r>
          </a:p>
        </p:txBody>
      </p:sp>
      <p:sp>
        <p:nvSpPr>
          <p:cNvPr id="4" name="Foliennummernplatzhalter 3"/>
          <p:cNvSpPr>
            <a:spLocks noGrp="1"/>
          </p:cNvSpPr>
          <p:nvPr>
            <p:ph type="sldNum" sz="quarter" idx="5"/>
          </p:nvPr>
        </p:nvSpPr>
        <p:spPr/>
        <p:txBody>
          <a:bodyPr/>
          <a:lstStyle/>
          <a:p>
            <a:fld id="{3B7CBD5B-0DC3-4E99-9552-8F45F6F87877}" type="slidenum">
              <a:rPr lang="de-DE" smtClean="0"/>
              <a:t>16</a:t>
            </a:fld>
            <a:endParaRPr lang="de-DE"/>
          </a:p>
        </p:txBody>
      </p:sp>
    </p:spTree>
    <p:extLst>
      <p:ext uri="{BB962C8B-B14F-4D97-AF65-F5344CB8AC3E}">
        <p14:creationId xmlns:p14="http://schemas.microsoft.com/office/powerpoint/2010/main" val="38172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None/>
            </a:pPr>
            <a:r>
              <a:rPr lang="de-DE" dirty="0"/>
              <a:t>Die Testfälle, die ich umgesetzt habe, decken die wichtigsten Funktionen meiner Anwendung ab – darunter das </a:t>
            </a:r>
            <a:r>
              <a:rPr lang="de-DE" b="1" dirty="0"/>
              <a:t>Hinzufügen</a:t>
            </a:r>
            <a:r>
              <a:rPr lang="de-DE" dirty="0"/>
              <a:t>, </a:t>
            </a:r>
            <a:r>
              <a:rPr lang="de-DE" b="1" dirty="0"/>
              <a:t>Bearbeiten</a:t>
            </a:r>
            <a:r>
              <a:rPr lang="de-DE" dirty="0"/>
              <a:t>, </a:t>
            </a:r>
            <a:r>
              <a:rPr lang="de-DE" b="1" dirty="0"/>
              <a:t>Löschen</a:t>
            </a:r>
            <a:r>
              <a:rPr lang="de-DE" dirty="0"/>
              <a:t> und </a:t>
            </a:r>
            <a:r>
              <a:rPr lang="de-DE" b="1" dirty="0"/>
              <a:t>Anzeigen</a:t>
            </a:r>
            <a:r>
              <a:rPr lang="de-DE" dirty="0"/>
              <a:t> von Kundendaten und Steuerjahren.</a:t>
            </a:r>
            <a:br>
              <a:rPr lang="de-DE" dirty="0"/>
            </a:br>
            <a:r>
              <a:rPr lang="de-DE" dirty="0"/>
              <a:t>Außerdem habe ich auch geprüft, ob die </a:t>
            </a:r>
            <a:r>
              <a:rPr lang="de-DE" b="1" dirty="0"/>
              <a:t>Rechtevergabe je nach Rolle</a:t>
            </a:r>
            <a:r>
              <a:rPr lang="de-DE" dirty="0"/>
              <a:t> korrekt funktioniert – also ob z. B. nur Admins bestimmte Aktionen ausführen dürfen – und ob die </a:t>
            </a:r>
            <a:r>
              <a:rPr lang="de-DE" b="1" dirty="0"/>
              <a:t>Navigation</a:t>
            </a:r>
            <a:r>
              <a:rPr lang="de-DE" dirty="0"/>
              <a:t> zwischen Start- und Detailseite sauber funktioniert.</a:t>
            </a:r>
            <a:br>
              <a:rPr lang="de-DE" dirty="0"/>
            </a:br>
            <a:r>
              <a:rPr lang="de-DE" dirty="0"/>
              <a:t>Rechts seht ihr ein Beispiel für so einen Integrationstest: Hier wird ein neuer Kunde hinzugefügt und anschließend überprüft, ob die Detailansicht korrekt angezeigt wird.“</a:t>
            </a:r>
          </a:p>
        </p:txBody>
      </p:sp>
      <p:sp>
        <p:nvSpPr>
          <p:cNvPr id="4" name="Foliennummernplatzhalter 3"/>
          <p:cNvSpPr>
            <a:spLocks noGrp="1"/>
          </p:cNvSpPr>
          <p:nvPr>
            <p:ph type="sldNum" sz="quarter" idx="5"/>
          </p:nvPr>
        </p:nvSpPr>
        <p:spPr/>
        <p:txBody>
          <a:bodyPr/>
          <a:lstStyle/>
          <a:p>
            <a:fld id="{3B7CBD5B-0DC3-4E99-9552-8F45F6F87877}" type="slidenum">
              <a:rPr lang="de-DE" smtClean="0"/>
              <a:t>17</a:t>
            </a:fld>
            <a:endParaRPr lang="de-DE"/>
          </a:p>
        </p:txBody>
      </p:sp>
    </p:spTree>
    <p:extLst>
      <p:ext uri="{BB962C8B-B14F-4D97-AF65-F5344CB8AC3E}">
        <p14:creationId xmlns:p14="http://schemas.microsoft.com/office/powerpoint/2010/main" val="475018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„Das Resultat meiner Tests ist, dass alle geplanten Testfälle erfolgreich durchgeführt wurden.</a:t>
            </a:r>
            <a:br>
              <a:rPr lang="de-DE" dirty="0"/>
            </a:br>
            <a:r>
              <a:rPr lang="de-DE" dirty="0"/>
              <a:t>Die wichtigsten Informationen zu den Tests – wie Eingaben, Schritte und Ergebnisse – habe ich in einem Testprotokoll festgehalten, das man hier auf der rechten Seite sieht.</a:t>
            </a:r>
            <a:br>
              <a:rPr lang="de-DE" dirty="0"/>
            </a:br>
            <a:r>
              <a:rPr lang="de-DE" dirty="0"/>
              <a:t>Da beim Testen keine Fehler aufgetreten sind, waren keine Anpassungen an der Anwendung nötig.“</a:t>
            </a:r>
          </a:p>
        </p:txBody>
      </p:sp>
      <p:sp>
        <p:nvSpPr>
          <p:cNvPr id="4" name="Foliennummernplatzhalter 3"/>
          <p:cNvSpPr>
            <a:spLocks noGrp="1"/>
          </p:cNvSpPr>
          <p:nvPr>
            <p:ph type="sldNum" sz="quarter" idx="5"/>
          </p:nvPr>
        </p:nvSpPr>
        <p:spPr/>
        <p:txBody>
          <a:bodyPr/>
          <a:lstStyle/>
          <a:p>
            <a:fld id="{3B7CBD5B-0DC3-4E99-9552-8F45F6F87877}" type="slidenum">
              <a:rPr lang="de-DE" smtClean="0"/>
              <a:t>18</a:t>
            </a:fld>
            <a:endParaRPr lang="de-DE"/>
          </a:p>
        </p:txBody>
      </p:sp>
    </p:spTree>
    <p:extLst>
      <p:ext uri="{BB962C8B-B14F-4D97-AF65-F5344CB8AC3E}">
        <p14:creationId xmlns:p14="http://schemas.microsoft.com/office/powerpoint/2010/main" val="1826769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Das Resultat meines Projekts ist eine einfache, aber funktionale zweiseitige Anwendung.</a:t>
            </a:r>
            <a:br>
              <a:rPr lang="de-DE" dirty="0"/>
            </a:br>
            <a:r>
              <a:rPr lang="de-DE" dirty="0"/>
              <a:t>Auf der Startseite werden alle Kundinnen und Kunden in einer Tabelle dargestellt, inklusive Suchfunktion zur schnellen Filterung.</a:t>
            </a:r>
            <a:br>
              <a:rPr lang="de-DE" dirty="0"/>
            </a:br>
            <a:r>
              <a:rPr lang="de-DE" dirty="0"/>
              <a:t>Von dort gelangt man auf die Detailseite, auf der die persönlichen Kundendaten sowie alle Steuerjahre übersichtlich verwaltet werden können</a:t>
            </a:r>
          </a:p>
        </p:txBody>
      </p:sp>
      <p:sp>
        <p:nvSpPr>
          <p:cNvPr id="4" name="Foliennummernplatzhalter 3"/>
          <p:cNvSpPr>
            <a:spLocks noGrp="1"/>
          </p:cNvSpPr>
          <p:nvPr>
            <p:ph type="sldNum" sz="quarter" idx="5"/>
          </p:nvPr>
        </p:nvSpPr>
        <p:spPr/>
        <p:txBody>
          <a:bodyPr/>
          <a:lstStyle/>
          <a:p>
            <a:fld id="{3B7CBD5B-0DC3-4E99-9552-8F45F6F87877}" type="slidenum">
              <a:rPr lang="de-DE" smtClean="0"/>
              <a:t>19</a:t>
            </a:fld>
            <a:endParaRPr lang="de-DE"/>
          </a:p>
        </p:txBody>
      </p:sp>
    </p:spTree>
    <p:extLst>
      <p:ext uri="{BB962C8B-B14F-4D97-AF65-F5344CB8AC3E}">
        <p14:creationId xmlns:p14="http://schemas.microsoft.com/office/powerpoint/2010/main" val="399540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„Bevor ich ins Projekt einsteige, zeige ich Ihnen kurz den Aufbau meiner Präsentation.</a:t>
            </a:r>
            <a:br>
              <a:rPr lang="de-DE" dirty="0"/>
            </a:br>
            <a:r>
              <a:rPr lang="de-DE" dirty="0"/>
              <a:t>Im ersten Kapitel gebe ich einen Überblick über die Ausgangslage und das Ziel des Projekts.</a:t>
            </a:r>
            <a:br>
              <a:rPr lang="de-DE" dirty="0"/>
            </a:br>
            <a:r>
              <a:rPr lang="de-DE" dirty="0"/>
              <a:t>Anschließend erkläre ich mein Vorgehen anhand der IPERKA-Methode und gehe danach auf die technische Umsetzung ein.</a:t>
            </a:r>
            <a:br>
              <a:rPr lang="de-DE" dirty="0"/>
            </a:br>
            <a:r>
              <a:rPr lang="de-DE" dirty="0"/>
              <a:t>Darauf folgen die durchgeführten Tests sowie das Resultat der Arbeit.</a:t>
            </a:r>
            <a:br>
              <a:rPr lang="de-DE" dirty="0"/>
            </a:br>
            <a:r>
              <a:rPr lang="de-DE" dirty="0"/>
              <a:t>Zum Schluss teile ich meine persönliche Reflexion und ziehe ein Fazit.“</a:t>
            </a:r>
          </a:p>
        </p:txBody>
      </p:sp>
      <p:sp>
        <p:nvSpPr>
          <p:cNvPr id="4" name="Foliennummernplatzhalter 3"/>
          <p:cNvSpPr>
            <a:spLocks noGrp="1"/>
          </p:cNvSpPr>
          <p:nvPr>
            <p:ph type="sldNum" sz="quarter" idx="5"/>
          </p:nvPr>
        </p:nvSpPr>
        <p:spPr/>
        <p:txBody>
          <a:bodyPr/>
          <a:lstStyle/>
          <a:p>
            <a:fld id="{3B7CBD5B-0DC3-4E99-9552-8F45F6F87877}" type="slidenum">
              <a:rPr lang="de-DE" smtClean="0"/>
              <a:t>2</a:t>
            </a:fld>
            <a:endParaRPr lang="de-DE"/>
          </a:p>
        </p:txBody>
      </p:sp>
    </p:spTree>
    <p:extLst>
      <p:ext uri="{BB962C8B-B14F-4D97-AF65-F5344CB8AC3E}">
        <p14:creationId xmlns:p14="http://schemas.microsoft.com/office/powerpoint/2010/main" val="840265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7CBD5B-0DC3-4E99-9552-8F45F6F87877}" type="slidenum">
              <a:rPr lang="de-DE" smtClean="0"/>
              <a:t>20</a:t>
            </a:fld>
            <a:endParaRPr lang="de-DE"/>
          </a:p>
        </p:txBody>
      </p:sp>
    </p:spTree>
    <p:extLst>
      <p:ext uri="{BB962C8B-B14F-4D97-AF65-F5344CB8AC3E}">
        <p14:creationId xmlns:p14="http://schemas.microsoft.com/office/powerpoint/2010/main" val="2721101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„Zusätzlich habe ich auf der Startseite und der Detailseite jeweils einen Button zum Hinzufügen von Kunden und Steuerjahren eingebaut.</a:t>
            </a:r>
            <a:br>
              <a:rPr lang="de-DE" dirty="0"/>
            </a:br>
            <a:r>
              <a:rPr lang="de-DE" dirty="0"/>
              <a:t>Wenn man diesen klickt, öffnet sich ein Popup-Formular direkt auf der gleichen Seite.</a:t>
            </a:r>
            <a:br>
              <a:rPr lang="de-DE" dirty="0"/>
            </a:br>
            <a:r>
              <a:rPr lang="de-DE" dirty="0"/>
              <a:t>Das sorgt für eine bessere Benutzerführung, weil man nicht auf eine neue Seite wechseln muss</a:t>
            </a:r>
          </a:p>
        </p:txBody>
      </p:sp>
      <p:sp>
        <p:nvSpPr>
          <p:cNvPr id="4" name="Foliennummernplatzhalter 3"/>
          <p:cNvSpPr>
            <a:spLocks noGrp="1"/>
          </p:cNvSpPr>
          <p:nvPr>
            <p:ph type="sldNum" sz="quarter" idx="5"/>
          </p:nvPr>
        </p:nvSpPr>
        <p:spPr/>
        <p:txBody>
          <a:bodyPr/>
          <a:lstStyle/>
          <a:p>
            <a:fld id="{3B7CBD5B-0DC3-4E99-9552-8F45F6F87877}" type="slidenum">
              <a:rPr lang="de-DE" smtClean="0"/>
              <a:t>21</a:t>
            </a:fld>
            <a:endParaRPr lang="de-DE"/>
          </a:p>
        </p:txBody>
      </p:sp>
    </p:spTree>
    <p:extLst>
      <p:ext uri="{BB962C8B-B14F-4D97-AF65-F5344CB8AC3E}">
        <p14:creationId xmlns:p14="http://schemas.microsoft.com/office/powerpoint/2010/main" val="232260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„Zusammengefasst bietet mein Prototyp die wichtigsten Grundfunktionen:</a:t>
            </a:r>
            <a:br>
              <a:rPr lang="de-DE" b="1" dirty="0"/>
            </a:br>
            <a:r>
              <a:rPr lang="de-DE" b="1" dirty="0"/>
              <a:t>Man kann Kundendaten und Steuerjahre hinzufügen, bearbeiten und löschen – also klassische CRUD-Operationen.</a:t>
            </a:r>
            <a:br>
              <a:rPr lang="de-DE" b="1" dirty="0"/>
            </a:br>
            <a:r>
              <a:rPr lang="de-DE" b="1" dirty="0"/>
              <a:t>Mit der integrierten Suchfunktion findet man Kunden schnell wieder, und die Navigation zwischen Start- und Detailseite funktioniert reibungslos.</a:t>
            </a:r>
            <a:br>
              <a:rPr lang="de-DE" b="1" dirty="0"/>
            </a:br>
            <a:r>
              <a:rPr lang="de-DE" b="1" dirty="0"/>
              <a:t>Zusätzlich werden bestimmte Werte automatisch berechnet – wie zum Beispiel Differenzen zwischen Steuerbeträgen.</a:t>
            </a:r>
            <a:br>
              <a:rPr lang="de-DE" b="1" dirty="0"/>
            </a:br>
            <a:r>
              <a:rPr lang="de-DE" b="1" dirty="0"/>
              <a:t>Auch die Rollen- und Rechteverteilung habe ich bereits simuliert, und alle Daten werden vorerst im </a:t>
            </a:r>
            <a:r>
              <a:rPr lang="de-DE" b="1" dirty="0" err="1"/>
              <a:t>localStorage</a:t>
            </a:r>
            <a:r>
              <a:rPr lang="de-DE" b="1" dirty="0"/>
              <a:t> gespeichert.“</a:t>
            </a:r>
            <a:endParaRPr lang="de-DE" dirty="0"/>
          </a:p>
          <a:p>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22</a:t>
            </a:fld>
            <a:endParaRPr lang="de-DE"/>
          </a:p>
        </p:txBody>
      </p:sp>
    </p:spTree>
    <p:extLst>
      <p:ext uri="{BB962C8B-B14F-4D97-AF65-F5344CB8AC3E}">
        <p14:creationId xmlns:p14="http://schemas.microsoft.com/office/powerpoint/2010/main" val="212907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23</a:t>
            </a:fld>
            <a:endParaRPr lang="de-DE"/>
          </a:p>
        </p:txBody>
      </p:sp>
    </p:spTree>
    <p:extLst>
      <p:ext uri="{BB962C8B-B14F-4D97-AF65-F5344CB8AC3E}">
        <p14:creationId xmlns:p14="http://schemas.microsoft.com/office/powerpoint/2010/main" val="131992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Was gut lief, war auf jeden Fall die strukturierte Vorgehensweise mit IPERKA – dadurch wusste ich immer, was als Nächstes ansteht. Auch die Umsetzung mit React und </a:t>
            </a:r>
            <a:r>
              <a:rPr lang="de-DE" dirty="0" err="1"/>
              <a:t>TypeScript</a:t>
            </a:r>
            <a:r>
              <a:rPr lang="de-DE" dirty="0"/>
              <a:t> hat gut funktioniert, vor allem, weil ich schon ein bisschen Erfahrung damit hatte.</a:t>
            </a:r>
            <a:br>
              <a:rPr lang="de-DE" dirty="0"/>
            </a:br>
            <a:r>
              <a:rPr lang="de-DE" dirty="0"/>
              <a:t>Herausfordernd war das Implementieren der Rollen- und Rechteverteilung sowie die Integration von </a:t>
            </a:r>
            <a:r>
              <a:rPr lang="de-DE" dirty="0" err="1"/>
              <a:t>localStorage</a:t>
            </a:r>
            <a:r>
              <a:rPr lang="de-DE" dirty="0"/>
              <a:t> und das Durchführen der Integrationstests, da ich in diesen Bereichen bisher wenig Erfahrung hatte.</a:t>
            </a:r>
            <a:br>
              <a:rPr lang="de-DE" dirty="0"/>
            </a:br>
            <a:r>
              <a:rPr lang="de-DE" dirty="0"/>
              <a:t>Wenn ich etwas anders machen würde, dann würde ich beim nächsten Mal mehr Zeit für die Dokumentation einplanen und mir bereits in der Planungsphase mehr Gedanken über die genaue Struktur und den Ablauf machen.</a:t>
            </a:r>
          </a:p>
          <a:p>
            <a:pPr>
              <a:buNone/>
            </a:pPr>
            <a:r>
              <a:rPr lang="de-DE" dirty="0"/>
              <a:t>Was ich gelernt habe, ist, wie man React States richtig nutzt – also wie man den Zustand sauber strukturiert und zwischen Komponenten weitergibt. Außerdem habe ich gelernt, wie man mit </a:t>
            </a:r>
            <a:r>
              <a:rPr lang="de-DE" dirty="0" err="1"/>
              <a:t>Vitest</a:t>
            </a:r>
            <a:r>
              <a:rPr lang="de-DE" dirty="0"/>
              <a:t> automatisierte Tests schreibt, um sicherzustellen, dass die wichtigsten Funktionen auch wirklich so funktionieren, wie sie sollen.</a:t>
            </a:r>
          </a:p>
        </p:txBody>
      </p:sp>
      <p:sp>
        <p:nvSpPr>
          <p:cNvPr id="4" name="Foliennummernplatzhalter 3"/>
          <p:cNvSpPr>
            <a:spLocks noGrp="1"/>
          </p:cNvSpPr>
          <p:nvPr>
            <p:ph type="sldNum" sz="quarter" idx="5"/>
          </p:nvPr>
        </p:nvSpPr>
        <p:spPr/>
        <p:txBody>
          <a:bodyPr/>
          <a:lstStyle/>
          <a:p>
            <a:fld id="{3B7CBD5B-0DC3-4E99-9552-8F45F6F87877}" type="slidenum">
              <a:rPr lang="de-DE" smtClean="0"/>
              <a:t>24</a:t>
            </a:fld>
            <a:endParaRPr lang="de-DE"/>
          </a:p>
        </p:txBody>
      </p:sp>
    </p:spTree>
    <p:extLst>
      <p:ext uri="{BB962C8B-B14F-4D97-AF65-F5344CB8AC3E}">
        <p14:creationId xmlns:p14="http://schemas.microsoft.com/office/powerpoint/2010/main" val="2012407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Abschließend kann ich sagen: Das Projekt war für mich ein voller Erfolg. Der Prototyp funktioniert wie geplant, erfüllt alle Anforderungen und bietet eine solide Grundlage, um später noch weitere Funktionen oder ein Backend anzuhängen. Ich bin zufrieden mit dem Resultat – und </a:t>
            </a:r>
            <a:r>
              <a:rPr lang="de-DE" dirty="0" err="1"/>
              <a:t>ready</a:t>
            </a:r>
            <a:r>
              <a:rPr lang="de-DE" dirty="0"/>
              <a:t> fürs nächste Projekt.</a:t>
            </a:r>
          </a:p>
        </p:txBody>
      </p:sp>
      <p:sp>
        <p:nvSpPr>
          <p:cNvPr id="4" name="Foliennummernplatzhalter 3"/>
          <p:cNvSpPr>
            <a:spLocks noGrp="1"/>
          </p:cNvSpPr>
          <p:nvPr>
            <p:ph type="sldNum" sz="quarter" idx="5"/>
          </p:nvPr>
        </p:nvSpPr>
        <p:spPr/>
        <p:txBody>
          <a:bodyPr/>
          <a:lstStyle/>
          <a:p>
            <a:fld id="{3B7CBD5B-0DC3-4E99-9552-8F45F6F87877}" type="slidenum">
              <a:rPr lang="de-DE" smtClean="0"/>
              <a:t>25</a:t>
            </a:fld>
            <a:endParaRPr lang="de-DE"/>
          </a:p>
        </p:txBody>
      </p:sp>
    </p:spTree>
    <p:extLst>
      <p:ext uri="{BB962C8B-B14F-4D97-AF65-F5344CB8AC3E}">
        <p14:creationId xmlns:p14="http://schemas.microsoft.com/office/powerpoint/2010/main" val="353697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B7CBD5B-0DC3-4E99-9552-8F45F6F87877}" type="slidenum">
              <a:rPr lang="de-DE" smtClean="0"/>
              <a:t>26</a:t>
            </a:fld>
            <a:endParaRPr lang="de-DE"/>
          </a:p>
        </p:txBody>
      </p:sp>
    </p:spTree>
    <p:extLst>
      <p:ext uri="{BB962C8B-B14F-4D97-AF65-F5344CB8AC3E}">
        <p14:creationId xmlns:p14="http://schemas.microsoft.com/office/powerpoint/2010/main" val="308458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Die </a:t>
            </a:r>
            <a:r>
              <a:rPr lang="de-DE" dirty="0" err="1"/>
              <a:t>ajooda</a:t>
            </a:r>
            <a:r>
              <a:rPr lang="de-DE" dirty="0"/>
              <a:t> AG ist die führende digitale Steuerplattformen in der Schweiz.</a:t>
            </a:r>
            <a:br>
              <a:rPr lang="de-DE" dirty="0"/>
            </a:br>
            <a:r>
              <a:rPr lang="de-DE" dirty="0"/>
              <a:t>Die Kommunikation mit unseren Kundinnen und Kunden findet aktuell hauptsächlich per E-Mail statt.</a:t>
            </a:r>
          </a:p>
          <a:p>
            <a:pPr>
              <a:buNone/>
            </a:pPr>
            <a:r>
              <a:rPr lang="de-DE" dirty="0"/>
              <a:t>Das bedeutet, dass Steuerdaten manuell verschickt und empfangen werden – und genau das führt zu mehreren Herausforderungen:</a:t>
            </a:r>
          </a:p>
          <a:p>
            <a:r>
              <a:rPr lang="de-DE" dirty="0"/>
              <a:t>Zum einen fehlt ein zentraler Ort, an dem Kundendaten und Steuerunterlagen gesammelt, verwaltet und eingesehen werden können.</a:t>
            </a:r>
            <a:br>
              <a:rPr lang="de-DE" dirty="0"/>
            </a:br>
            <a:r>
              <a:rPr lang="de-DE" dirty="0"/>
              <a:t>Zum anderen führt der Austausch per E-Mail häufig zu Rückfragen oder sogar verlorenen Dokumenten – was wiederum Mehraufwand für das Team bedeutet.</a:t>
            </a:r>
          </a:p>
        </p:txBody>
      </p:sp>
      <p:sp>
        <p:nvSpPr>
          <p:cNvPr id="4" name="Foliennummernplatzhalter 3"/>
          <p:cNvSpPr>
            <a:spLocks noGrp="1"/>
          </p:cNvSpPr>
          <p:nvPr>
            <p:ph type="sldNum" sz="quarter" idx="5"/>
          </p:nvPr>
        </p:nvSpPr>
        <p:spPr/>
        <p:txBody>
          <a:bodyPr/>
          <a:lstStyle/>
          <a:p>
            <a:fld id="{3B7CBD5B-0DC3-4E99-9552-8F45F6F87877}" type="slidenum">
              <a:rPr lang="de-DE" smtClean="0"/>
              <a:t>3</a:t>
            </a:fld>
            <a:endParaRPr lang="de-DE"/>
          </a:p>
        </p:txBody>
      </p:sp>
    </p:spTree>
    <p:extLst>
      <p:ext uri="{BB962C8B-B14F-4D97-AF65-F5344CB8AC3E}">
        <p14:creationId xmlns:p14="http://schemas.microsoft.com/office/powerpoint/2010/main" val="263998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Das Ziel meines Projekts war es, einen funktionalen Prototypen für eine digitale Steuerverwaltungsplattform zu entwickeln.</a:t>
            </a:r>
          </a:p>
          <a:p>
            <a:pPr>
              <a:buNone/>
            </a:pPr>
            <a:r>
              <a:rPr lang="de-DE" dirty="0"/>
              <a:t>Die Anwendung soll es Kundinnen und Kunden ermöglichen, ihre Daten zentral und übersichtlich zu verwalten. Gleichzeitig soll das </a:t>
            </a:r>
            <a:r>
              <a:rPr lang="de-DE" dirty="0" err="1"/>
              <a:t>ajooda</a:t>
            </a:r>
            <a:r>
              <a:rPr lang="de-DE" dirty="0"/>
              <a:t>-Team effizienter auf alle Informationen zugreifen können und die verschiedenen Steuerjahre eines Kunden einfach im Blick behalten.</a:t>
            </a:r>
          </a:p>
          <a:p>
            <a:r>
              <a:rPr lang="de-DE" dirty="0"/>
              <a:t>Der Fokus lag zunächst auf einem Frontend-Prototypen, der als Grundlage für die Weiterentwicklung dient. Die Umsetzung des </a:t>
            </a:r>
            <a:r>
              <a:rPr lang="de-DE" dirty="0" err="1"/>
              <a:t>Backends</a:t>
            </a:r>
            <a:r>
              <a:rPr lang="de-DE" dirty="0"/>
              <a:t> wurde bewusst ausgeklammert, da diese deutlich mehr Zeit in Anspruch genommen hätte.“</a:t>
            </a:r>
          </a:p>
        </p:txBody>
      </p:sp>
      <p:sp>
        <p:nvSpPr>
          <p:cNvPr id="4" name="Foliennummernplatzhalter 3"/>
          <p:cNvSpPr>
            <a:spLocks noGrp="1"/>
          </p:cNvSpPr>
          <p:nvPr>
            <p:ph type="sldNum" sz="quarter" idx="5"/>
          </p:nvPr>
        </p:nvSpPr>
        <p:spPr/>
        <p:txBody>
          <a:bodyPr/>
          <a:lstStyle/>
          <a:p>
            <a:fld id="{3B7CBD5B-0DC3-4E99-9552-8F45F6F87877}" type="slidenum">
              <a:rPr lang="de-DE" smtClean="0"/>
              <a:t>4</a:t>
            </a:fld>
            <a:endParaRPr lang="de-DE"/>
          </a:p>
        </p:txBody>
      </p:sp>
    </p:spTree>
    <p:extLst>
      <p:ext uri="{BB962C8B-B14F-4D97-AF65-F5344CB8AC3E}">
        <p14:creationId xmlns:p14="http://schemas.microsoft.com/office/powerpoint/2010/main" val="268739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„Für mein Projekt habe ich die IPERKA-Methode verwendet.</a:t>
            </a:r>
            <a:br>
              <a:rPr lang="de-DE" dirty="0"/>
            </a:br>
            <a:r>
              <a:rPr lang="de-DE" dirty="0"/>
              <a:t>Das ist ein strukturiertes Modell mit sechs Phasen, die einem helfen, ein Projekt Schritt für Schritt sauber umzusetzen:</a:t>
            </a:r>
          </a:p>
          <a:p>
            <a:r>
              <a:rPr lang="de-DE" i="1" dirty="0"/>
              <a:t>Informieren</a:t>
            </a:r>
            <a:r>
              <a:rPr lang="de-DE" dirty="0"/>
              <a:t> – Infos sammeln, Anforderungen klären.</a:t>
            </a:r>
            <a:br>
              <a:rPr lang="de-DE" dirty="0"/>
            </a:br>
            <a:r>
              <a:rPr lang="de-DE" i="1" dirty="0"/>
              <a:t>Planen</a:t>
            </a:r>
            <a:r>
              <a:rPr lang="de-DE" dirty="0"/>
              <a:t> – Ziele setzen, Zeit und Ressourcen einteilen.</a:t>
            </a:r>
            <a:br>
              <a:rPr lang="de-DE" dirty="0"/>
            </a:br>
            <a:r>
              <a:rPr lang="de-DE" i="1" dirty="0"/>
              <a:t>Entscheiden</a:t>
            </a:r>
            <a:r>
              <a:rPr lang="de-DE" dirty="0"/>
              <a:t> – Technologien und Vorgehen festlegen.</a:t>
            </a:r>
            <a:br>
              <a:rPr lang="de-DE" dirty="0"/>
            </a:br>
            <a:r>
              <a:rPr lang="de-DE" i="1" dirty="0"/>
              <a:t>Realisieren</a:t>
            </a:r>
            <a:r>
              <a:rPr lang="de-DE" dirty="0"/>
              <a:t> – die Umsetzung beginnt.</a:t>
            </a:r>
            <a:br>
              <a:rPr lang="de-DE" dirty="0"/>
            </a:br>
            <a:r>
              <a:rPr lang="de-DE" i="1" dirty="0"/>
              <a:t>Kontrollieren</a:t>
            </a:r>
            <a:r>
              <a:rPr lang="de-DE" dirty="0"/>
              <a:t> – alles testen und prüfen.</a:t>
            </a:r>
            <a:br>
              <a:rPr lang="de-DE" dirty="0"/>
            </a:br>
            <a:r>
              <a:rPr lang="de-DE" i="1" dirty="0"/>
              <a:t>Auswerten</a:t>
            </a:r>
            <a:r>
              <a:rPr lang="de-DE" dirty="0"/>
              <a:t> – am Ende reflektieren und Fazit ziehen.</a:t>
            </a:r>
          </a:p>
          <a:p>
            <a:r>
              <a:rPr lang="de-DE" dirty="0"/>
              <a:t>Was ich an IPERKA besonders gut fand, ist, dass das Projekt in sechs klare Phasen unterteilt wird.</a:t>
            </a:r>
            <a:br>
              <a:rPr lang="de-DE" dirty="0"/>
            </a:br>
            <a:r>
              <a:rPr lang="de-DE" dirty="0"/>
              <a:t>Das sorgt für eine gute Struktur, lässt mir aber trotzdem die nötige Flexibilität, um auf Änderungen reagieren zu können.</a:t>
            </a:r>
          </a:p>
        </p:txBody>
      </p:sp>
      <p:sp>
        <p:nvSpPr>
          <p:cNvPr id="4" name="Foliennummernplatzhalter 3"/>
          <p:cNvSpPr>
            <a:spLocks noGrp="1"/>
          </p:cNvSpPr>
          <p:nvPr>
            <p:ph type="sldNum" sz="quarter" idx="5"/>
          </p:nvPr>
        </p:nvSpPr>
        <p:spPr/>
        <p:txBody>
          <a:bodyPr/>
          <a:lstStyle/>
          <a:p>
            <a:fld id="{3B7CBD5B-0DC3-4E99-9552-8F45F6F87877}" type="slidenum">
              <a:rPr lang="de-DE" smtClean="0"/>
              <a:t>5</a:t>
            </a:fld>
            <a:endParaRPr lang="de-DE"/>
          </a:p>
        </p:txBody>
      </p:sp>
    </p:spTree>
    <p:extLst>
      <p:ext uri="{BB962C8B-B14F-4D97-AF65-F5344CB8AC3E}">
        <p14:creationId xmlns:p14="http://schemas.microsoft.com/office/powerpoint/2010/main" val="211790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„In der </a:t>
            </a:r>
            <a:r>
              <a:rPr lang="de-DE" b="1" dirty="0"/>
              <a:t>Informationsphase</a:t>
            </a:r>
            <a:r>
              <a:rPr lang="de-DE" dirty="0"/>
              <a:t> habe ich mich über alles Wichtige informiert.</a:t>
            </a:r>
            <a:br>
              <a:rPr lang="de-DE" dirty="0"/>
            </a:br>
            <a:r>
              <a:rPr lang="de-DE" dirty="0"/>
              <a:t>Ich habe den Auftrag genau analysiert, offene Fragen geklärt und erste Ideen gesammelt.</a:t>
            </a:r>
          </a:p>
          <a:p>
            <a:r>
              <a:rPr lang="de-DE" dirty="0"/>
              <a:t>In der </a:t>
            </a:r>
            <a:r>
              <a:rPr lang="de-DE" b="1" dirty="0"/>
              <a:t>Planungsphase</a:t>
            </a:r>
            <a:r>
              <a:rPr lang="de-DE" dirty="0"/>
              <a:t> habe ich einen Zeitplan erstellt, der sich an den IPERKA-Phasen orientiert.</a:t>
            </a:r>
            <a:br>
              <a:rPr lang="de-DE" dirty="0"/>
            </a:br>
            <a:r>
              <a:rPr lang="de-DE" dirty="0"/>
              <a:t>Außerdem habe ich ein Realisierungskonzept ausgearbeitet und ein Testkonzept vorbereitet – damit ich später gezielt testen kann.</a:t>
            </a:r>
          </a:p>
          <a:p>
            <a:r>
              <a:rPr lang="de-DE" dirty="0"/>
              <a:t>In der Entscheidungsphase habe ich festgelegt, mit welchen Technologien ich arbeiten möchte – zum Beispiel </a:t>
            </a:r>
            <a:r>
              <a:rPr lang="de-DE" dirty="0" err="1"/>
              <a:t>TypeScript</a:t>
            </a:r>
            <a:r>
              <a:rPr lang="de-DE" dirty="0"/>
              <a:t> statt JavaScript, um eine typensichere Entwicklung zu ermöglichen und potenzielle Fehler frühzeitig zu erkennen.</a:t>
            </a:r>
          </a:p>
          <a:p>
            <a:endParaRPr lang="de-DE" dirty="0"/>
          </a:p>
        </p:txBody>
      </p:sp>
      <p:sp>
        <p:nvSpPr>
          <p:cNvPr id="4" name="Foliennummernplatzhalter 3"/>
          <p:cNvSpPr>
            <a:spLocks noGrp="1"/>
          </p:cNvSpPr>
          <p:nvPr>
            <p:ph type="sldNum" sz="quarter" idx="5"/>
          </p:nvPr>
        </p:nvSpPr>
        <p:spPr/>
        <p:txBody>
          <a:bodyPr/>
          <a:lstStyle/>
          <a:p>
            <a:fld id="{3B7CBD5B-0DC3-4E99-9552-8F45F6F87877}" type="slidenum">
              <a:rPr lang="de-DE" smtClean="0"/>
              <a:t>6</a:t>
            </a:fld>
            <a:endParaRPr lang="de-DE"/>
          </a:p>
        </p:txBody>
      </p:sp>
    </p:spTree>
    <p:extLst>
      <p:ext uri="{BB962C8B-B14F-4D97-AF65-F5344CB8AC3E}">
        <p14:creationId xmlns:p14="http://schemas.microsoft.com/office/powerpoint/2010/main" val="358665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In der Realisierungsphase habe ich das Frontend Schritt für Schritt umgesetzt und die geplanten Komponenten wie Kundenliste und Detailseite entwickelt.</a:t>
            </a:r>
            <a:br>
              <a:rPr lang="de-DE" dirty="0"/>
            </a:br>
            <a:r>
              <a:rPr lang="de-DE" dirty="0"/>
              <a:t>In der Kontrollphase habe ich mit Integrationstests überprüft, ob alle wichtigen Funktionen wie Hinzufügen, Bearbeiten und Löschen korrekt funktionieren.</a:t>
            </a:r>
            <a:br>
              <a:rPr lang="de-DE" dirty="0"/>
            </a:br>
            <a:r>
              <a:rPr lang="de-DE" dirty="0"/>
              <a:t>In der Auswertungsphase habe ich eine Reflexion über mein Projekt gemacht und meine Erfahrungen zusammengefasst.</a:t>
            </a:r>
          </a:p>
        </p:txBody>
      </p:sp>
      <p:sp>
        <p:nvSpPr>
          <p:cNvPr id="4" name="Foliennummernplatzhalter 3"/>
          <p:cNvSpPr>
            <a:spLocks noGrp="1"/>
          </p:cNvSpPr>
          <p:nvPr>
            <p:ph type="sldNum" sz="quarter" idx="5"/>
          </p:nvPr>
        </p:nvSpPr>
        <p:spPr/>
        <p:txBody>
          <a:bodyPr/>
          <a:lstStyle/>
          <a:p>
            <a:fld id="{3B7CBD5B-0DC3-4E99-9552-8F45F6F87877}" type="slidenum">
              <a:rPr lang="de-DE" smtClean="0"/>
              <a:t>7</a:t>
            </a:fld>
            <a:endParaRPr lang="de-DE"/>
          </a:p>
        </p:txBody>
      </p:sp>
    </p:spTree>
    <p:extLst>
      <p:ext uri="{BB962C8B-B14F-4D97-AF65-F5344CB8AC3E}">
        <p14:creationId xmlns:p14="http://schemas.microsoft.com/office/powerpoint/2010/main" val="329650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Bei der Umsetzung meines Projekts in der Realisierungsphase kamen diese Technologien zum Einsatz.</a:t>
            </a:r>
            <a:br>
              <a:rPr lang="de-DE" dirty="0"/>
            </a:br>
            <a:r>
              <a:rPr lang="de-DE" dirty="0"/>
              <a:t>Ich habe React als Framework verwendet und Vite als </a:t>
            </a:r>
            <a:r>
              <a:rPr lang="de-DE" dirty="0" err="1"/>
              <a:t>Build</a:t>
            </a:r>
            <a:r>
              <a:rPr lang="de-DE" dirty="0"/>
              <a:t> Tool, um die Entwicklungsumgebung schnell und effizient aufzusetzen.</a:t>
            </a:r>
            <a:br>
              <a:rPr lang="de-DE" dirty="0"/>
            </a:br>
            <a:r>
              <a:rPr lang="de-DE" dirty="0"/>
              <a:t>Für eine typsichere Entwicklung habe ich mich für </a:t>
            </a:r>
            <a:r>
              <a:rPr lang="de-DE" dirty="0" err="1"/>
              <a:t>TypeScript</a:t>
            </a:r>
            <a:r>
              <a:rPr lang="de-DE" dirty="0"/>
              <a:t> entschieden, was mir vor allem beim Umgang mit </a:t>
            </a:r>
            <a:r>
              <a:rPr lang="de-DE" dirty="0" err="1"/>
              <a:t>Props</a:t>
            </a:r>
            <a:r>
              <a:rPr lang="de-DE" dirty="0"/>
              <a:t> und States geholfen hat.</a:t>
            </a:r>
            <a:br>
              <a:rPr lang="de-DE" dirty="0"/>
            </a:br>
            <a:r>
              <a:rPr lang="de-DE" dirty="0"/>
              <a:t>Die Daten habe ich im </a:t>
            </a:r>
            <a:r>
              <a:rPr lang="de-DE" dirty="0" err="1"/>
              <a:t>LocalStorage</a:t>
            </a:r>
            <a:r>
              <a:rPr lang="de-DE" dirty="0"/>
              <a:t> gespeichert, da es sich um ein reines Frontend-Projekt handelt.</a:t>
            </a:r>
            <a:br>
              <a:rPr lang="de-DE" dirty="0"/>
            </a:br>
            <a:r>
              <a:rPr lang="de-DE" dirty="0"/>
              <a:t>Gestylt wurde das Ganze mit klassischem CSS, und entwickelt habe ich alles in Visual Studio Code.</a:t>
            </a:r>
            <a:br>
              <a:rPr lang="de-DE" dirty="0"/>
            </a:br>
            <a:r>
              <a:rPr lang="de-DE" dirty="0"/>
              <a:t>Zusätzlich kamen </a:t>
            </a:r>
            <a:r>
              <a:rPr lang="de-DE" dirty="0" err="1"/>
              <a:t>ESLint</a:t>
            </a:r>
            <a:r>
              <a:rPr lang="de-DE" dirty="0"/>
              <a:t> zur Fehlererkennung und das </a:t>
            </a:r>
            <a:r>
              <a:rPr lang="de-DE" dirty="0" err="1"/>
              <a:t>Prettier</a:t>
            </a:r>
            <a:r>
              <a:rPr lang="de-DE" dirty="0"/>
              <a:t>-Plugin zur automatischen Codeformatierung zum Einsatz.</a:t>
            </a:r>
          </a:p>
        </p:txBody>
      </p:sp>
      <p:sp>
        <p:nvSpPr>
          <p:cNvPr id="4" name="Foliennummernplatzhalter 3"/>
          <p:cNvSpPr>
            <a:spLocks noGrp="1"/>
          </p:cNvSpPr>
          <p:nvPr>
            <p:ph type="sldNum" sz="quarter" idx="5"/>
          </p:nvPr>
        </p:nvSpPr>
        <p:spPr/>
        <p:txBody>
          <a:bodyPr/>
          <a:lstStyle/>
          <a:p>
            <a:fld id="{3B7CBD5B-0DC3-4E99-9552-8F45F6F87877}" type="slidenum">
              <a:rPr lang="de-DE" smtClean="0"/>
              <a:t>8</a:t>
            </a:fld>
            <a:endParaRPr lang="de-DE"/>
          </a:p>
        </p:txBody>
      </p:sp>
    </p:spTree>
    <p:extLst>
      <p:ext uri="{BB962C8B-B14F-4D97-AF65-F5344CB8AC3E}">
        <p14:creationId xmlns:p14="http://schemas.microsoft.com/office/powerpoint/2010/main" val="428484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dirty="0"/>
              <a:t>„Zu Beginn habe ich mein Projekt mit </a:t>
            </a:r>
            <a:r>
              <a:rPr lang="de-DE" b="1" dirty="0"/>
              <a:t>Vite</a:t>
            </a:r>
            <a:r>
              <a:rPr lang="de-DE" dirty="0"/>
              <a:t> aufgesetzt welches ein superschnelles </a:t>
            </a:r>
            <a:r>
              <a:rPr lang="de-DE" dirty="0" err="1"/>
              <a:t>build</a:t>
            </a:r>
            <a:r>
              <a:rPr lang="de-DE" dirty="0"/>
              <a:t> </a:t>
            </a:r>
            <a:r>
              <a:rPr lang="de-DE" dirty="0" err="1"/>
              <a:t>tool</a:t>
            </a:r>
            <a:r>
              <a:rPr lang="de-DE" dirty="0"/>
              <a:t> ist und kompatibel mit </a:t>
            </a:r>
            <a:r>
              <a:rPr lang="de-DE" dirty="0" err="1"/>
              <a:t>react</a:t>
            </a:r>
            <a:r>
              <a:rPr lang="de-DE" dirty="0"/>
              <a:t> und </a:t>
            </a:r>
            <a:r>
              <a:rPr lang="de-DE" dirty="0" err="1"/>
              <a:t>typescript</a:t>
            </a:r>
            <a:r>
              <a:rPr lang="de-DE" dirty="0"/>
              <a:t> ist</a:t>
            </a:r>
            <a:br>
              <a:rPr lang="de-DE" dirty="0"/>
            </a:br>
            <a:r>
              <a:rPr lang="de-DE" dirty="0"/>
              <a:t>dann habe ich mir eine klare </a:t>
            </a:r>
            <a:r>
              <a:rPr lang="de-DE" dirty="0" err="1"/>
              <a:t>ordnerstruktur</a:t>
            </a:r>
            <a:r>
              <a:rPr lang="de-DE" dirty="0"/>
              <a:t> erstellt welche mir eine bessere </a:t>
            </a:r>
            <a:r>
              <a:rPr lang="de-DE" dirty="0" err="1"/>
              <a:t>übersicht</a:t>
            </a:r>
            <a:r>
              <a:rPr lang="de-DE" dirty="0"/>
              <a:t> verschaffen soll </a:t>
            </a:r>
            <a:br>
              <a:rPr lang="de-DE" dirty="0"/>
            </a:br>
            <a:r>
              <a:rPr lang="de-DE" dirty="0"/>
              <a:t>dabei habe ich geachtet das ich </a:t>
            </a:r>
            <a:r>
              <a:rPr lang="de-DE" dirty="0" err="1"/>
              <a:t>komponenten</a:t>
            </a:r>
            <a:r>
              <a:rPr lang="de-DE" dirty="0"/>
              <a:t> </a:t>
            </a:r>
            <a:r>
              <a:rPr lang="de-DE" dirty="0" err="1"/>
              <a:t>seiten</a:t>
            </a:r>
            <a:r>
              <a:rPr lang="de-DE" dirty="0"/>
              <a:t> typen und </a:t>
            </a:r>
            <a:r>
              <a:rPr lang="de-DE" dirty="0" err="1"/>
              <a:t>styles</a:t>
            </a:r>
            <a:r>
              <a:rPr lang="de-DE" dirty="0"/>
              <a:t> von </a:t>
            </a:r>
            <a:r>
              <a:rPr lang="de-DE" dirty="0" err="1"/>
              <a:t>anfang</a:t>
            </a:r>
            <a:r>
              <a:rPr lang="de-DE" dirty="0"/>
              <a:t> an von einander trenne</a:t>
            </a:r>
          </a:p>
          <a:p>
            <a:pPr>
              <a:buNone/>
            </a:pPr>
            <a:r>
              <a:rPr lang="de-DE" dirty="0"/>
              <a:t>Und somit hatte ich eine gut </a:t>
            </a:r>
            <a:r>
              <a:rPr lang="de-DE" dirty="0" err="1"/>
              <a:t>basis</a:t>
            </a:r>
            <a:r>
              <a:rPr lang="de-DE" dirty="0"/>
              <a:t> für eine saubere </a:t>
            </a:r>
            <a:r>
              <a:rPr lang="de-DE" dirty="0" err="1"/>
              <a:t>entwicklung</a:t>
            </a:r>
            <a:r>
              <a:rPr lang="de-DE" dirty="0"/>
              <a:t> gelegt</a:t>
            </a:r>
          </a:p>
        </p:txBody>
      </p:sp>
      <p:sp>
        <p:nvSpPr>
          <p:cNvPr id="4" name="Foliennummernplatzhalter 3"/>
          <p:cNvSpPr>
            <a:spLocks noGrp="1"/>
          </p:cNvSpPr>
          <p:nvPr>
            <p:ph type="sldNum" sz="quarter" idx="5"/>
          </p:nvPr>
        </p:nvSpPr>
        <p:spPr/>
        <p:txBody>
          <a:bodyPr/>
          <a:lstStyle/>
          <a:p>
            <a:fld id="{3B7CBD5B-0DC3-4E99-9552-8F45F6F87877}" type="slidenum">
              <a:rPr lang="de-DE" smtClean="0"/>
              <a:t>9</a:t>
            </a:fld>
            <a:endParaRPr lang="de-DE"/>
          </a:p>
        </p:txBody>
      </p:sp>
    </p:spTree>
    <p:extLst>
      <p:ext uri="{BB962C8B-B14F-4D97-AF65-F5344CB8AC3E}">
        <p14:creationId xmlns:p14="http://schemas.microsoft.com/office/powerpoint/2010/main" val="3845152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90835-C904-F059-9F65-C4B678EA9941}"/>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6764E500-8703-F6FC-A2BA-F9381BB28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9766A5E-AB6A-7D50-D8C5-D5AD6DA9076A}"/>
              </a:ext>
            </a:extLst>
          </p:cNvPr>
          <p:cNvSpPr>
            <a:spLocks noGrp="1"/>
          </p:cNvSpPr>
          <p:nvPr>
            <p:ph type="dt" sz="half" idx="10"/>
          </p:nvPr>
        </p:nvSpPr>
        <p:spPr/>
        <p:txBody>
          <a:bodyPr/>
          <a:lstStyle>
            <a:lvl1pPr>
              <a:defRPr/>
            </a:lvl1pPr>
          </a:lstStyle>
          <a:p>
            <a:r>
              <a:rPr lang="de-DE" dirty="0"/>
              <a:t>25.04.2025</a:t>
            </a:r>
          </a:p>
        </p:txBody>
      </p:sp>
      <p:sp>
        <p:nvSpPr>
          <p:cNvPr id="5" name="Fußzeilenplatzhalter 4">
            <a:extLst>
              <a:ext uri="{FF2B5EF4-FFF2-40B4-BE49-F238E27FC236}">
                <a16:creationId xmlns:a16="http://schemas.microsoft.com/office/drawing/2014/main" id="{4C459A52-1DA2-3123-A70C-F494AF17A6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296947-0A6A-08D9-7761-13C0A684FACA}"/>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8" name="Grafik 7" descr="Ein Bild, das Grafiken, Symbol, Logo, Schrift enthält.&#10;&#10;KI-generierte Inhalte können fehlerhaft sein.">
            <a:extLst>
              <a:ext uri="{FF2B5EF4-FFF2-40B4-BE49-F238E27FC236}">
                <a16:creationId xmlns:a16="http://schemas.microsoft.com/office/drawing/2014/main" id="{53F64659-7106-44BB-3309-CE3ABE74F2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70981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14294B-51B0-E206-E3A1-1D6F011D391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B26FBAF-F993-8737-D17F-3FEEAADE0FA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59FCCB-1128-6B1C-9C88-0C699E469AAB}"/>
              </a:ext>
            </a:extLst>
          </p:cNvPr>
          <p:cNvSpPr>
            <a:spLocks noGrp="1"/>
          </p:cNvSpPr>
          <p:nvPr>
            <p:ph type="dt" sz="half" idx="10"/>
          </p:nvPr>
        </p:nvSpPr>
        <p:spPr/>
        <p:txBody>
          <a:bodyPr/>
          <a:lstStyle/>
          <a:p>
            <a:r>
              <a:rPr lang="de-DE" dirty="0"/>
              <a:t>25.04.2025</a:t>
            </a:r>
          </a:p>
        </p:txBody>
      </p:sp>
      <p:sp>
        <p:nvSpPr>
          <p:cNvPr id="5" name="Fußzeilenplatzhalter 4">
            <a:extLst>
              <a:ext uri="{FF2B5EF4-FFF2-40B4-BE49-F238E27FC236}">
                <a16:creationId xmlns:a16="http://schemas.microsoft.com/office/drawing/2014/main" id="{613DE580-EB58-2AF9-069A-9EF904D561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9A2F9D0-E08D-08C3-9E44-68215AF02D36}"/>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7" name="Grafik 6" descr="Ein Bild, das Grafiken, Symbol, Logo, Schrift enthält.&#10;&#10;KI-generierte Inhalte können fehlerhaft sein.">
            <a:extLst>
              <a:ext uri="{FF2B5EF4-FFF2-40B4-BE49-F238E27FC236}">
                <a16:creationId xmlns:a16="http://schemas.microsoft.com/office/drawing/2014/main" id="{D2EE439F-5C8C-7EED-3278-C78F963C8E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286897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C41978-423E-6532-045C-1545B7464D1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10337F9-DD8C-1A11-043E-2A06BE0C5AB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8C026B8-4254-CB7E-9516-29FB9B2AAEFB}"/>
              </a:ext>
            </a:extLst>
          </p:cNvPr>
          <p:cNvSpPr>
            <a:spLocks noGrp="1"/>
          </p:cNvSpPr>
          <p:nvPr>
            <p:ph type="dt" sz="half" idx="10"/>
          </p:nvPr>
        </p:nvSpPr>
        <p:spPr/>
        <p:txBody>
          <a:bodyPr/>
          <a:lstStyle/>
          <a:p>
            <a:r>
              <a:rPr lang="de-DE" dirty="0"/>
              <a:t>25.04.2025</a:t>
            </a:r>
          </a:p>
        </p:txBody>
      </p:sp>
      <p:sp>
        <p:nvSpPr>
          <p:cNvPr id="5" name="Fußzeilenplatzhalter 4">
            <a:extLst>
              <a:ext uri="{FF2B5EF4-FFF2-40B4-BE49-F238E27FC236}">
                <a16:creationId xmlns:a16="http://schemas.microsoft.com/office/drawing/2014/main" id="{30B5F1B2-B2FF-CEDB-652C-992DE31208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E45893F-814F-3AA1-2DC8-F88A221217C3}"/>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7" name="Grafik 6" descr="Ein Bild, das Grafiken, Symbol, Logo, Schrift enthält.&#10;&#10;KI-generierte Inhalte können fehlerhaft sein.">
            <a:extLst>
              <a:ext uri="{FF2B5EF4-FFF2-40B4-BE49-F238E27FC236}">
                <a16:creationId xmlns:a16="http://schemas.microsoft.com/office/drawing/2014/main" id="{1ED4CAB3-D4D8-B3FD-0F78-5B6037D4ED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317269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DEF9E-7881-EE07-8D53-E7108839165A}"/>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3AFCB019-6D14-3662-88D4-3E27DA6A81D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987DFC-B95F-453F-96D5-604CED2646A9}"/>
              </a:ext>
            </a:extLst>
          </p:cNvPr>
          <p:cNvSpPr>
            <a:spLocks noGrp="1"/>
          </p:cNvSpPr>
          <p:nvPr>
            <p:ph type="dt" sz="half" idx="10"/>
          </p:nvPr>
        </p:nvSpPr>
        <p:spPr/>
        <p:txBody>
          <a:bodyPr/>
          <a:lstStyle/>
          <a:p>
            <a:r>
              <a:rPr lang="de-DE" dirty="0"/>
              <a:t>25.04.2025</a:t>
            </a:r>
          </a:p>
        </p:txBody>
      </p:sp>
      <p:sp>
        <p:nvSpPr>
          <p:cNvPr id="5" name="Fußzeilenplatzhalter 4">
            <a:extLst>
              <a:ext uri="{FF2B5EF4-FFF2-40B4-BE49-F238E27FC236}">
                <a16:creationId xmlns:a16="http://schemas.microsoft.com/office/drawing/2014/main" id="{61191100-FC17-5A65-DF33-20B092D2F7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2099C1-D242-09D4-C539-D1028E51EAF1}"/>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7" name="Grafik 6" descr="Ein Bild, das Grafiken, Symbol, Logo, Schrift enthält.&#10;&#10;KI-generierte Inhalte können fehlerhaft sein.">
            <a:extLst>
              <a:ext uri="{FF2B5EF4-FFF2-40B4-BE49-F238E27FC236}">
                <a16:creationId xmlns:a16="http://schemas.microsoft.com/office/drawing/2014/main" id="{DF5A70D4-E299-E55B-A641-C2FD9E13D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405446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C294-A011-6868-194D-21A5C0864D1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2320C10-87C0-C606-8D09-248888BA0C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3A7D1F0-4F92-8B14-12D4-C6F0C5D2696B}"/>
              </a:ext>
            </a:extLst>
          </p:cNvPr>
          <p:cNvSpPr>
            <a:spLocks noGrp="1"/>
          </p:cNvSpPr>
          <p:nvPr>
            <p:ph type="dt" sz="half" idx="10"/>
          </p:nvPr>
        </p:nvSpPr>
        <p:spPr/>
        <p:txBody>
          <a:bodyPr/>
          <a:lstStyle/>
          <a:p>
            <a:r>
              <a:rPr lang="de-DE" dirty="0"/>
              <a:t>25.04.2025</a:t>
            </a:r>
          </a:p>
        </p:txBody>
      </p:sp>
      <p:sp>
        <p:nvSpPr>
          <p:cNvPr id="5" name="Fußzeilenplatzhalter 4">
            <a:extLst>
              <a:ext uri="{FF2B5EF4-FFF2-40B4-BE49-F238E27FC236}">
                <a16:creationId xmlns:a16="http://schemas.microsoft.com/office/drawing/2014/main" id="{195F3569-7A54-5958-AA84-61E15253AC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7E726E9-C8AE-4F70-EE63-55E5D4F907CE}"/>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7" name="Grafik 6" descr="Ein Bild, das Grafiken, Symbol, Logo, Schrift enthält.&#10;&#10;KI-generierte Inhalte können fehlerhaft sein.">
            <a:extLst>
              <a:ext uri="{FF2B5EF4-FFF2-40B4-BE49-F238E27FC236}">
                <a16:creationId xmlns:a16="http://schemas.microsoft.com/office/drawing/2014/main" id="{3723F5F2-0F7E-C3D9-4991-DF01441FFD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4399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1627D-CB46-258E-FEAC-1EB466161DD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39FA3E1-247F-9F87-1AC6-2F49776C8C3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3094FA0-8D1F-F000-B9C8-DCB8AA0DFA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89E253F-2262-CA28-8CBB-C656D0B52F50}"/>
              </a:ext>
            </a:extLst>
          </p:cNvPr>
          <p:cNvSpPr>
            <a:spLocks noGrp="1"/>
          </p:cNvSpPr>
          <p:nvPr>
            <p:ph type="dt" sz="half" idx="10"/>
          </p:nvPr>
        </p:nvSpPr>
        <p:spPr/>
        <p:txBody>
          <a:bodyPr/>
          <a:lstStyle/>
          <a:p>
            <a:r>
              <a:rPr lang="de-DE" dirty="0"/>
              <a:t>25.04.2025</a:t>
            </a:r>
          </a:p>
        </p:txBody>
      </p:sp>
      <p:sp>
        <p:nvSpPr>
          <p:cNvPr id="6" name="Fußzeilenplatzhalter 5">
            <a:extLst>
              <a:ext uri="{FF2B5EF4-FFF2-40B4-BE49-F238E27FC236}">
                <a16:creationId xmlns:a16="http://schemas.microsoft.com/office/drawing/2014/main" id="{C152D1A0-ABDC-4CD2-92FE-DF9C7BF1CCA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5A5F3B2-D042-AB07-96CD-8407FC7AC856}"/>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8" name="Grafik 7" descr="Ein Bild, das Grafiken, Symbol, Logo, Schrift enthält.&#10;&#10;KI-generierte Inhalte können fehlerhaft sein.">
            <a:extLst>
              <a:ext uri="{FF2B5EF4-FFF2-40B4-BE49-F238E27FC236}">
                <a16:creationId xmlns:a16="http://schemas.microsoft.com/office/drawing/2014/main" id="{C935BB5A-E19C-B6A3-D4AF-8CB7DBC75E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225852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F33AA-BADD-636D-8769-723A2236944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9A74975-86FD-4AA2-B7F7-A16A4F09D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782C83-2E50-3F76-29F6-E823787198E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04BE75-2455-9EEF-DCFA-A26F3BDA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830788A-1720-1802-AF90-DA6DAE195B5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0971CCF-8425-179F-EC45-43B1BF1825EE}"/>
              </a:ext>
            </a:extLst>
          </p:cNvPr>
          <p:cNvSpPr>
            <a:spLocks noGrp="1"/>
          </p:cNvSpPr>
          <p:nvPr>
            <p:ph type="dt" sz="half" idx="10"/>
          </p:nvPr>
        </p:nvSpPr>
        <p:spPr/>
        <p:txBody>
          <a:bodyPr/>
          <a:lstStyle/>
          <a:p>
            <a:r>
              <a:rPr lang="de-DE" dirty="0"/>
              <a:t>25.04.2025</a:t>
            </a:r>
          </a:p>
        </p:txBody>
      </p:sp>
      <p:sp>
        <p:nvSpPr>
          <p:cNvPr id="8" name="Fußzeilenplatzhalter 7">
            <a:extLst>
              <a:ext uri="{FF2B5EF4-FFF2-40B4-BE49-F238E27FC236}">
                <a16:creationId xmlns:a16="http://schemas.microsoft.com/office/drawing/2014/main" id="{83F2DA90-C735-666F-08F5-54816B454E0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964DECB-E7B3-623C-0269-9F99E453AD2D}"/>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10" name="Grafik 9" descr="Ein Bild, das Grafiken, Symbol, Logo, Schrift enthält.&#10;&#10;KI-generierte Inhalte können fehlerhaft sein.">
            <a:extLst>
              <a:ext uri="{FF2B5EF4-FFF2-40B4-BE49-F238E27FC236}">
                <a16:creationId xmlns:a16="http://schemas.microsoft.com/office/drawing/2014/main" id="{ABD3034F-8C33-DBE4-64A2-3327C66C07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381649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EBF63B-17E5-B3F1-08E0-9DA932D2B29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9EDC571-C4D3-666C-BBAC-76250D9EB4AE}"/>
              </a:ext>
            </a:extLst>
          </p:cNvPr>
          <p:cNvSpPr>
            <a:spLocks noGrp="1"/>
          </p:cNvSpPr>
          <p:nvPr>
            <p:ph type="dt" sz="half" idx="10"/>
          </p:nvPr>
        </p:nvSpPr>
        <p:spPr/>
        <p:txBody>
          <a:bodyPr/>
          <a:lstStyle/>
          <a:p>
            <a:r>
              <a:rPr lang="de-DE" dirty="0"/>
              <a:t>25.04.2025</a:t>
            </a:r>
          </a:p>
        </p:txBody>
      </p:sp>
      <p:sp>
        <p:nvSpPr>
          <p:cNvPr id="4" name="Fußzeilenplatzhalter 3">
            <a:extLst>
              <a:ext uri="{FF2B5EF4-FFF2-40B4-BE49-F238E27FC236}">
                <a16:creationId xmlns:a16="http://schemas.microsoft.com/office/drawing/2014/main" id="{FD89C8AE-909E-3B45-E466-510BD771B6F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190D1E9-DD8B-B426-5030-DDA3C565B62D}"/>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6" name="Grafik 5" descr="Ein Bild, das Grafiken, Symbol, Logo, Schrift enthält.&#10;&#10;KI-generierte Inhalte können fehlerhaft sein.">
            <a:extLst>
              <a:ext uri="{FF2B5EF4-FFF2-40B4-BE49-F238E27FC236}">
                <a16:creationId xmlns:a16="http://schemas.microsoft.com/office/drawing/2014/main" id="{E0C07683-F351-B202-2806-C7091F77C3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172976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AEA8269-C67A-B3BB-CB97-07A49145FB02}"/>
              </a:ext>
            </a:extLst>
          </p:cNvPr>
          <p:cNvSpPr>
            <a:spLocks noGrp="1"/>
          </p:cNvSpPr>
          <p:nvPr>
            <p:ph type="dt" sz="half" idx="10"/>
          </p:nvPr>
        </p:nvSpPr>
        <p:spPr/>
        <p:txBody>
          <a:bodyPr/>
          <a:lstStyle/>
          <a:p>
            <a:fld id="{86C7DB8B-97E9-43CD-BB5D-FD551A87DF9B}" type="datetimeFigureOut">
              <a:rPr lang="de-DE" smtClean="0"/>
              <a:t>01.05.2025</a:t>
            </a:fld>
            <a:endParaRPr lang="de-DE"/>
          </a:p>
        </p:txBody>
      </p:sp>
      <p:sp>
        <p:nvSpPr>
          <p:cNvPr id="3" name="Fußzeilenplatzhalter 2">
            <a:extLst>
              <a:ext uri="{FF2B5EF4-FFF2-40B4-BE49-F238E27FC236}">
                <a16:creationId xmlns:a16="http://schemas.microsoft.com/office/drawing/2014/main" id="{BFBF5AAA-F51C-30A6-AE83-0E631FFBEB5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15CF0CC-CCDB-7BA6-607B-2771EB974B40}"/>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5" name="Grafik 4" descr="Ein Bild, das Grafiken, Symbol, Logo, Schrift enthält.&#10;&#10;KI-generierte Inhalte können fehlerhaft sein.">
            <a:extLst>
              <a:ext uri="{FF2B5EF4-FFF2-40B4-BE49-F238E27FC236}">
                <a16:creationId xmlns:a16="http://schemas.microsoft.com/office/drawing/2014/main" id="{CD28A38B-3760-F3E6-4B64-F2F61615EA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46328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1D54F-195B-67DB-80A7-7CB103396D7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57AE420-A07E-7200-06C9-250905E48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301C722-8998-5E3C-5EB8-183F24318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000D03-DE68-1F72-D7D3-85420ECAABDA}"/>
              </a:ext>
            </a:extLst>
          </p:cNvPr>
          <p:cNvSpPr>
            <a:spLocks noGrp="1"/>
          </p:cNvSpPr>
          <p:nvPr>
            <p:ph type="dt" sz="half" idx="10"/>
          </p:nvPr>
        </p:nvSpPr>
        <p:spPr/>
        <p:txBody>
          <a:bodyPr/>
          <a:lstStyle/>
          <a:p>
            <a:fld id="{86C7DB8B-97E9-43CD-BB5D-FD551A87DF9B}" type="datetimeFigureOut">
              <a:rPr lang="de-DE" smtClean="0"/>
              <a:t>01.05.2025</a:t>
            </a:fld>
            <a:endParaRPr lang="de-DE"/>
          </a:p>
        </p:txBody>
      </p:sp>
      <p:sp>
        <p:nvSpPr>
          <p:cNvPr id="6" name="Fußzeilenplatzhalter 5">
            <a:extLst>
              <a:ext uri="{FF2B5EF4-FFF2-40B4-BE49-F238E27FC236}">
                <a16:creationId xmlns:a16="http://schemas.microsoft.com/office/drawing/2014/main" id="{ACBAAE3D-E345-4024-14E4-68369EDBF9F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ECD7A2E-2842-5F65-2BA0-3AA8B4333889}"/>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8" name="Grafik 7" descr="Ein Bild, das Grafiken, Symbol, Logo, Schrift enthält.&#10;&#10;KI-generierte Inhalte können fehlerhaft sein.">
            <a:extLst>
              <a:ext uri="{FF2B5EF4-FFF2-40B4-BE49-F238E27FC236}">
                <a16:creationId xmlns:a16="http://schemas.microsoft.com/office/drawing/2014/main" id="{71FEC477-C98F-AC23-B441-D45E765462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393330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4AF1B-8AB7-8439-7C85-6DF8C268275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9E4A133-6EBF-67C2-709D-A81AD208E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1B2FD23-CB98-D344-DA4C-0E27F9B80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D495FFD-6860-990A-9960-A551335C0CE8}"/>
              </a:ext>
            </a:extLst>
          </p:cNvPr>
          <p:cNvSpPr>
            <a:spLocks noGrp="1"/>
          </p:cNvSpPr>
          <p:nvPr>
            <p:ph type="dt" sz="half" idx="10"/>
          </p:nvPr>
        </p:nvSpPr>
        <p:spPr/>
        <p:txBody>
          <a:bodyPr/>
          <a:lstStyle/>
          <a:p>
            <a:r>
              <a:rPr lang="de-DE" dirty="0"/>
              <a:t>25.04.2025</a:t>
            </a:r>
          </a:p>
        </p:txBody>
      </p:sp>
      <p:sp>
        <p:nvSpPr>
          <p:cNvPr id="6" name="Fußzeilenplatzhalter 5">
            <a:extLst>
              <a:ext uri="{FF2B5EF4-FFF2-40B4-BE49-F238E27FC236}">
                <a16:creationId xmlns:a16="http://schemas.microsoft.com/office/drawing/2014/main" id="{5B2319BE-C437-4F7A-E0D2-E2E0B1E32A1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52E2F3B-F425-2329-CCFF-098D74B590AE}"/>
              </a:ext>
            </a:extLst>
          </p:cNvPr>
          <p:cNvSpPr>
            <a:spLocks noGrp="1"/>
          </p:cNvSpPr>
          <p:nvPr>
            <p:ph type="sldNum" sz="quarter" idx="12"/>
          </p:nvPr>
        </p:nvSpPr>
        <p:spPr/>
        <p:txBody>
          <a:bodyPr/>
          <a:lstStyle/>
          <a:p>
            <a:fld id="{81EC5717-7713-4487-AE6E-300ED568971A}" type="slidenum">
              <a:rPr lang="de-DE" smtClean="0"/>
              <a:t>‹Nr.›</a:t>
            </a:fld>
            <a:endParaRPr lang="de-DE"/>
          </a:p>
        </p:txBody>
      </p:sp>
      <p:pic>
        <p:nvPicPr>
          <p:cNvPr id="8" name="Grafik 7" descr="Ein Bild, das Grafiken, Symbol, Logo, Schrift enthält.&#10;&#10;KI-generierte Inhalte können fehlerhaft sein.">
            <a:extLst>
              <a:ext uri="{FF2B5EF4-FFF2-40B4-BE49-F238E27FC236}">
                <a16:creationId xmlns:a16="http://schemas.microsoft.com/office/drawing/2014/main" id="{D5285932-48F5-E65B-F7D7-6CA5FB4957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9659" y="-376518"/>
            <a:ext cx="1768282" cy="1768282"/>
          </a:xfrm>
          <a:prstGeom prst="rect">
            <a:avLst/>
          </a:prstGeom>
        </p:spPr>
      </p:pic>
    </p:spTree>
    <p:extLst>
      <p:ext uri="{BB962C8B-B14F-4D97-AF65-F5344CB8AC3E}">
        <p14:creationId xmlns:p14="http://schemas.microsoft.com/office/powerpoint/2010/main" val="73183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716A3A3-61E7-F35C-58EB-578618043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9A0A3523-DF0A-F4C2-9DA2-1AAA15457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556D45-DBA5-393B-8E5F-43DF8F69F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C7DB8B-97E9-43CD-BB5D-FD551A87DF9B}" type="datetimeFigureOut">
              <a:rPr lang="de-DE" smtClean="0"/>
              <a:t>01.05.2025</a:t>
            </a:fld>
            <a:endParaRPr lang="de-DE"/>
          </a:p>
        </p:txBody>
      </p:sp>
      <p:sp>
        <p:nvSpPr>
          <p:cNvPr id="5" name="Fußzeilenplatzhalter 4">
            <a:extLst>
              <a:ext uri="{FF2B5EF4-FFF2-40B4-BE49-F238E27FC236}">
                <a16:creationId xmlns:a16="http://schemas.microsoft.com/office/drawing/2014/main" id="{55A104ED-4EE8-44F4-8DA7-07CFA31B1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9285371B-60B6-B314-5457-E334EF0E51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EC5717-7713-4487-AE6E-300ED568971A}" type="slidenum">
              <a:rPr lang="de-DE" smtClean="0"/>
              <a:t>‹Nr.›</a:t>
            </a:fld>
            <a:endParaRPr lang="de-DE"/>
          </a:p>
        </p:txBody>
      </p:sp>
    </p:spTree>
    <p:extLst>
      <p:ext uri="{BB962C8B-B14F-4D97-AF65-F5344CB8AC3E}">
        <p14:creationId xmlns:p14="http://schemas.microsoft.com/office/powerpoint/2010/main" val="2901994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E71928-F400-1A54-F3C2-8DD708F7B9AE}"/>
              </a:ext>
            </a:extLst>
          </p:cNvPr>
          <p:cNvSpPr>
            <a:spLocks noGrp="1"/>
          </p:cNvSpPr>
          <p:nvPr>
            <p:ph type="ctrTitle"/>
          </p:nvPr>
        </p:nvSpPr>
        <p:spPr>
          <a:xfrm>
            <a:off x="841248" y="552289"/>
            <a:ext cx="6252076" cy="3900326"/>
          </a:xfrm>
        </p:spPr>
        <p:txBody>
          <a:bodyPr>
            <a:normAutofit/>
          </a:bodyPr>
          <a:lstStyle/>
          <a:p>
            <a:pPr algn="l"/>
            <a:r>
              <a:rPr lang="de-DE" sz="4400" kern="1200" dirty="0">
                <a:effectLst/>
                <a:latin typeface="Aptos Display" panose="020B0004020202020204" pitchFamily="34" charset="0"/>
                <a:ea typeface="+mj-ea"/>
                <a:cs typeface="+mj-cs"/>
              </a:rPr>
              <a:t>IPA - Abschlusspräsentation</a:t>
            </a:r>
            <a:br>
              <a:rPr lang="de-DE" sz="4000" kern="1200" dirty="0">
                <a:effectLst/>
                <a:latin typeface="Aptos Display" panose="020B0004020202020204" pitchFamily="34" charset="0"/>
                <a:ea typeface="+mj-ea"/>
                <a:cs typeface="+mj-cs"/>
              </a:rPr>
            </a:br>
            <a:br>
              <a:rPr lang="de-DE" sz="4000" kern="1200" dirty="0">
                <a:effectLst/>
                <a:latin typeface="Aptos Display" panose="020B0004020202020204" pitchFamily="34" charset="0"/>
                <a:ea typeface="+mj-ea"/>
                <a:cs typeface="+mj-cs"/>
              </a:rPr>
            </a:br>
            <a:r>
              <a:rPr lang="de-DE" sz="3200" b="0" kern="1200" dirty="0">
                <a:effectLst/>
                <a:latin typeface="Aptos Display" panose="020B0004020202020204" pitchFamily="34" charset="0"/>
                <a:ea typeface="+mj-ea"/>
                <a:cs typeface="+mj-cs"/>
              </a:rPr>
              <a:t>Entwicklung eines Prototyps für eine Steuerverwaltungsplattform</a:t>
            </a:r>
            <a:endParaRPr lang="de-DE" sz="3200" dirty="0"/>
          </a:p>
        </p:txBody>
      </p:sp>
      <p:sp>
        <p:nvSpPr>
          <p:cNvPr id="3" name="Untertitel 2">
            <a:extLst>
              <a:ext uri="{FF2B5EF4-FFF2-40B4-BE49-F238E27FC236}">
                <a16:creationId xmlns:a16="http://schemas.microsoft.com/office/drawing/2014/main" id="{E52D1EBA-6EFB-5C5A-048F-6BC785C3B0D1}"/>
              </a:ext>
            </a:extLst>
          </p:cNvPr>
          <p:cNvSpPr>
            <a:spLocks noGrp="1"/>
          </p:cNvSpPr>
          <p:nvPr>
            <p:ph type="subTitle" idx="1"/>
          </p:nvPr>
        </p:nvSpPr>
        <p:spPr>
          <a:xfrm>
            <a:off x="841248" y="4624330"/>
            <a:ext cx="6151654" cy="1680208"/>
          </a:xfrm>
        </p:spPr>
        <p:txBody>
          <a:bodyPr>
            <a:normAutofit/>
          </a:bodyPr>
          <a:lstStyle/>
          <a:p>
            <a:pPr algn="l"/>
            <a:r>
              <a:rPr lang="de-DE" kern="1200" dirty="0">
                <a:effectLst/>
                <a:latin typeface="+mj-lt"/>
                <a:ea typeface="+mn-ea"/>
                <a:cs typeface="+mn-cs"/>
              </a:rPr>
              <a:t>Vladyslav Astashyn</a:t>
            </a:r>
            <a:br>
              <a:rPr lang="de-DE" kern="1200" dirty="0">
                <a:effectLst/>
                <a:latin typeface="+mj-lt"/>
                <a:ea typeface="+mn-ea"/>
                <a:cs typeface="+mn-cs"/>
              </a:rPr>
            </a:br>
            <a:r>
              <a:rPr lang="de-DE" kern="1200" dirty="0" err="1">
                <a:effectLst/>
                <a:latin typeface="+mj-lt"/>
                <a:ea typeface="+mn-ea"/>
                <a:cs typeface="+mn-cs"/>
              </a:rPr>
              <a:t>ajooda</a:t>
            </a:r>
            <a:r>
              <a:rPr lang="de-DE" kern="1200" dirty="0">
                <a:effectLst/>
                <a:latin typeface="+mj-lt"/>
                <a:ea typeface="+mn-ea"/>
                <a:cs typeface="+mn-cs"/>
              </a:rPr>
              <a:t> AG – Kapellgasse 6, 6004 Luzern</a:t>
            </a:r>
            <a:br>
              <a:rPr lang="de-DE" kern="1200" dirty="0">
                <a:effectLst/>
                <a:latin typeface="+mj-lt"/>
                <a:ea typeface="+mn-ea"/>
                <a:cs typeface="+mn-cs"/>
              </a:rPr>
            </a:br>
            <a:r>
              <a:rPr lang="de-DE" dirty="0">
                <a:latin typeface="+mj-lt"/>
              </a:rPr>
              <a:t>01</a:t>
            </a:r>
            <a:r>
              <a:rPr lang="de-DE" kern="1200" dirty="0">
                <a:effectLst/>
                <a:latin typeface="+mj-lt"/>
                <a:ea typeface="+mn-ea"/>
                <a:cs typeface="+mn-cs"/>
              </a:rPr>
              <a:t>.05.2025</a:t>
            </a:r>
            <a:endParaRPr lang="de-DE" dirty="0">
              <a:effectLst/>
              <a:latin typeface="+mj-lt"/>
            </a:endParaRPr>
          </a:p>
          <a:p>
            <a:pPr algn="l"/>
            <a:endParaRPr lang="de-DE" dirty="0"/>
          </a:p>
        </p:txBody>
      </p:sp>
      <p:pic>
        <p:nvPicPr>
          <p:cNvPr id="5" name="Grafik 4">
            <a:extLst>
              <a:ext uri="{FF2B5EF4-FFF2-40B4-BE49-F238E27FC236}">
                <a16:creationId xmlns:a16="http://schemas.microsoft.com/office/drawing/2014/main" id="{436000B7-F0BB-6189-A7E9-53F2CB8A5976}"/>
              </a:ext>
            </a:extLst>
          </p:cNvPr>
          <p:cNvPicPr>
            <a:picLocks noChangeAspect="1"/>
          </p:cNvPicPr>
          <p:nvPr/>
        </p:nvPicPr>
        <p:blipFill>
          <a:blip r:embed="rId3"/>
          <a:stretch>
            <a:fillRect/>
          </a:stretch>
        </p:blipFill>
        <p:spPr>
          <a:xfrm>
            <a:off x="7195283" y="410811"/>
            <a:ext cx="4808101" cy="5640002"/>
          </a:xfrm>
          <a:prstGeom prst="rect">
            <a:avLst/>
          </a:prstGeom>
        </p:spPr>
      </p:pic>
    </p:spTree>
    <p:extLst>
      <p:ext uri="{BB962C8B-B14F-4D97-AF65-F5344CB8AC3E}">
        <p14:creationId xmlns:p14="http://schemas.microsoft.com/office/powerpoint/2010/main" val="215175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32A7EAD-AC50-F74F-9C2F-E43F2F1DC5FB}"/>
              </a:ext>
            </a:extLst>
          </p:cNvPr>
          <p:cNvSpPr>
            <a:spLocks noGrp="1"/>
          </p:cNvSpPr>
          <p:nvPr>
            <p:ph type="title"/>
          </p:nvPr>
        </p:nvSpPr>
        <p:spPr>
          <a:xfrm>
            <a:off x="1171074" y="1396686"/>
            <a:ext cx="3240506" cy="4064628"/>
          </a:xfrm>
        </p:spPr>
        <p:txBody>
          <a:bodyPr>
            <a:normAutofit/>
          </a:bodyPr>
          <a:lstStyle/>
          <a:p>
            <a:r>
              <a:rPr lang="de-DE" dirty="0">
                <a:solidFill>
                  <a:srgbClr val="FFFFFF"/>
                </a:solidFill>
              </a:rPr>
              <a:t>Umsetzung - Pages</a:t>
            </a:r>
          </a:p>
        </p:txBody>
      </p:sp>
      <p:sp>
        <p:nvSpPr>
          <p:cNvPr id="32" name="Arc 3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6395437A-F752-DAAD-4429-2C2AE66F90BD}"/>
              </a:ext>
            </a:extLst>
          </p:cNvPr>
          <p:cNvSpPr>
            <a:spLocks noGrp="1"/>
          </p:cNvSpPr>
          <p:nvPr>
            <p:ph idx="1"/>
          </p:nvPr>
        </p:nvSpPr>
        <p:spPr>
          <a:xfrm>
            <a:off x="5370153" y="1526033"/>
            <a:ext cx="5536397" cy="3935281"/>
          </a:xfrm>
        </p:spPr>
        <p:txBody>
          <a:bodyPr>
            <a:normAutofit/>
          </a:bodyPr>
          <a:lstStyle/>
          <a:p>
            <a:r>
              <a:rPr lang="de-DE" sz="2600" dirty="0"/>
              <a:t>Startseite mit Tabelle und Live-Suchfunktion</a:t>
            </a:r>
          </a:p>
          <a:p>
            <a:r>
              <a:rPr lang="de-DE" sz="2600" dirty="0" err="1"/>
              <a:t>Mockdaten</a:t>
            </a:r>
            <a:r>
              <a:rPr lang="de-DE" sz="2600" dirty="0"/>
              <a:t> oder </a:t>
            </a:r>
            <a:r>
              <a:rPr lang="de-DE" sz="2600" dirty="0" err="1"/>
              <a:t>localStorage</a:t>
            </a:r>
            <a:r>
              <a:rPr lang="de-DE" sz="2600" dirty="0"/>
              <a:t> als Datenquelle</a:t>
            </a:r>
          </a:p>
          <a:p>
            <a:r>
              <a:rPr lang="de-DE" sz="2600" dirty="0"/>
              <a:t>Navigation über </a:t>
            </a:r>
            <a:r>
              <a:rPr lang="de-DE" sz="2600" dirty="0" err="1"/>
              <a:t>react</a:t>
            </a:r>
            <a:r>
              <a:rPr lang="de-DE" sz="2600" dirty="0"/>
              <a:t>-router umgesetzt</a:t>
            </a:r>
          </a:p>
          <a:p>
            <a:r>
              <a:rPr lang="de-DE" sz="2600" dirty="0"/>
              <a:t>CRUD-Funktionen für Kunden &amp; Steuerjahre</a:t>
            </a:r>
          </a:p>
        </p:txBody>
      </p:sp>
    </p:spTree>
    <p:extLst>
      <p:ext uri="{BB962C8B-B14F-4D97-AF65-F5344CB8AC3E}">
        <p14:creationId xmlns:p14="http://schemas.microsoft.com/office/powerpoint/2010/main" val="80087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AE2950-513C-802A-4A0A-78F65DFC9CF1}"/>
              </a:ext>
            </a:extLst>
          </p:cNvPr>
          <p:cNvSpPr>
            <a:spLocks noGrp="1"/>
          </p:cNvSpPr>
          <p:nvPr>
            <p:ph type="title"/>
          </p:nvPr>
        </p:nvSpPr>
        <p:spPr>
          <a:xfrm>
            <a:off x="3732518" y="340490"/>
            <a:ext cx="4729531" cy="1323439"/>
          </a:xfrm>
        </p:spPr>
        <p:txBody>
          <a:bodyPr anchor="t">
            <a:normAutofit/>
          </a:bodyPr>
          <a:lstStyle/>
          <a:p>
            <a:r>
              <a:rPr lang="de-DE" dirty="0">
                <a:solidFill>
                  <a:schemeClr val="bg1"/>
                </a:solidFill>
              </a:rPr>
              <a:t>Umsetzung - Forms</a:t>
            </a:r>
          </a:p>
        </p:txBody>
      </p:sp>
      <p:pic>
        <p:nvPicPr>
          <p:cNvPr id="10" name="Grafik 9">
            <a:extLst>
              <a:ext uri="{FF2B5EF4-FFF2-40B4-BE49-F238E27FC236}">
                <a16:creationId xmlns:a16="http://schemas.microsoft.com/office/drawing/2014/main" id="{97014DEC-BDCA-57C1-C44A-142D16137FDF}"/>
              </a:ext>
            </a:extLst>
          </p:cNvPr>
          <p:cNvPicPr>
            <a:picLocks noChangeAspect="1"/>
          </p:cNvPicPr>
          <p:nvPr/>
        </p:nvPicPr>
        <p:blipFill>
          <a:blip r:embed="rId3"/>
          <a:stretch>
            <a:fillRect/>
          </a:stretch>
        </p:blipFill>
        <p:spPr>
          <a:xfrm>
            <a:off x="835314" y="1448861"/>
            <a:ext cx="5260686" cy="2204197"/>
          </a:xfrm>
          <a:prstGeom prst="rect">
            <a:avLst/>
          </a:prstGeom>
        </p:spPr>
      </p:pic>
      <p:pic>
        <p:nvPicPr>
          <p:cNvPr id="12" name="Grafik 11">
            <a:extLst>
              <a:ext uri="{FF2B5EF4-FFF2-40B4-BE49-F238E27FC236}">
                <a16:creationId xmlns:a16="http://schemas.microsoft.com/office/drawing/2014/main" id="{B82A1957-A100-CD7C-47B9-FCD5E668A972}"/>
              </a:ext>
            </a:extLst>
          </p:cNvPr>
          <p:cNvPicPr>
            <a:picLocks noChangeAspect="1"/>
          </p:cNvPicPr>
          <p:nvPr/>
        </p:nvPicPr>
        <p:blipFill>
          <a:blip r:embed="rId4"/>
          <a:stretch>
            <a:fillRect/>
          </a:stretch>
        </p:blipFill>
        <p:spPr>
          <a:xfrm>
            <a:off x="835025" y="3828249"/>
            <a:ext cx="5261031" cy="2117931"/>
          </a:xfrm>
          <a:prstGeom prst="rect">
            <a:avLst/>
          </a:prstGeom>
        </p:spPr>
      </p:pic>
      <p:sp>
        <p:nvSpPr>
          <p:cNvPr id="3" name="Inhaltsplatzhalter 2">
            <a:extLst>
              <a:ext uri="{FF2B5EF4-FFF2-40B4-BE49-F238E27FC236}">
                <a16:creationId xmlns:a16="http://schemas.microsoft.com/office/drawing/2014/main" id="{0F037A4F-B39F-E21F-9C1F-942CB6AD8202}"/>
              </a:ext>
            </a:extLst>
          </p:cNvPr>
          <p:cNvSpPr>
            <a:spLocks noGrp="1"/>
          </p:cNvSpPr>
          <p:nvPr>
            <p:ph idx="1"/>
          </p:nvPr>
        </p:nvSpPr>
        <p:spPr>
          <a:xfrm>
            <a:off x="6503742" y="1448861"/>
            <a:ext cx="5685691" cy="2454300"/>
          </a:xfrm>
        </p:spPr>
        <p:txBody>
          <a:bodyPr>
            <a:noAutofit/>
          </a:bodyPr>
          <a:lstStyle/>
          <a:p>
            <a:r>
              <a:rPr lang="de-DE" sz="2600" dirty="0">
                <a:solidFill>
                  <a:schemeClr val="bg1">
                    <a:alpha val="80000"/>
                  </a:schemeClr>
                </a:solidFill>
              </a:rPr>
              <a:t>Eigene Form-Komponenten für Kunden und Steuerjahre</a:t>
            </a:r>
          </a:p>
          <a:p>
            <a:r>
              <a:rPr lang="de-DE" sz="2600" dirty="0">
                <a:solidFill>
                  <a:schemeClr val="bg1">
                    <a:alpha val="80000"/>
                  </a:schemeClr>
                </a:solidFill>
              </a:rPr>
              <a:t>Darstellung als Modal-Popup für bessere User Experience</a:t>
            </a:r>
          </a:p>
          <a:p>
            <a:r>
              <a:rPr lang="de-DE" sz="2600" dirty="0">
                <a:solidFill>
                  <a:schemeClr val="bg1">
                    <a:alpha val="80000"/>
                  </a:schemeClr>
                </a:solidFill>
              </a:rPr>
              <a:t>Validierung: z. B. Name nur Buchstaben, E-Mail-Format, </a:t>
            </a:r>
          </a:p>
          <a:p>
            <a:r>
              <a:rPr lang="de-DE" sz="2600" dirty="0">
                <a:solidFill>
                  <a:schemeClr val="bg1">
                    <a:alpha val="80000"/>
                  </a:schemeClr>
                </a:solidFill>
              </a:rPr>
              <a:t>Daten werden per </a:t>
            </a:r>
            <a:r>
              <a:rPr lang="de-DE" sz="2600" dirty="0" err="1">
                <a:solidFill>
                  <a:schemeClr val="bg1">
                    <a:alpha val="80000"/>
                  </a:schemeClr>
                </a:solidFill>
              </a:rPr>
              <a:t>Props</a:t>
            </a:r>
            <a:r>
              <a:rPr lang="de-DE" sz="2600" dirty="0">
                <a:solidFill>
                  <a:schemeClr val="bg1">
                    <a:alpha val="80000"/>
                  </a:schemeClr>
                </a:solidFill>
              </a:rPr>
              <a:t> übergeben und im </a:t>
            </a:r>
            <a:r>
              <a:rPr lang="de-DE" sz="2600" dirty="0" err="1">
                <a:solidFill>
                  <a:schemeClr val="bg1">
                    <a:alpha val="80000"/>
                  </a:schemeClr>
                </a:solidFill>
              </a:rPr>
              <a:t>localStorage</a:t>
            </a:r>
            <a:r>
              <a:rPr lang="de-DE" sz="2600" dirty="0">
                <a:solidFill>
                  <a:schemeClr val="bg1">
                    <a:alpha val="80000"/>
                  </a:schemeClr>
                </a:solidFill>
              </a:rPr>
              <a:t> gespeichert</a:t>
            </a:r>
          </a:p>
          <a:p>
            <a:r>
              <a:rPr lang="de-DE" sz="2600" dirty="0">
                <a:solidFill>
                  <a:schemeClr val="bg1">
                    <a:alpha val="80000"/>
                  </a:schemeClr>
                </a:solidFill>
              </a:rPr>
              <a:t>Erfolgreiche Eingabe zeigt Feedback und </a:t>
            </a:r>
            <a:r>
              <a:rPr lang="de-DE" sz="2600" dirty="0" err="1">
                <a:solidFill>
                  <a:schemeClr val="bg1">
                    <a:alpha val="80000"/>
                  </a:schemeClr>
                </a:solidFill>
              </a:rPr>
              <a:t>schliesst</a:t>
            </a:r>
            <a:r>
              <a:rPr lang="de-DE" sz="2600" dirty="0">
                <a:solidFill>
                  <a:schemeClr val="bg1">
                    <a:alpha val="80000"/>
                  </a:schemeClr>
                </a:solidFill>
              </a:rPr>
              <a:t> das Modal automatisch</a:t>
            </a:r>
          </a:p>
        </p:txBody>
      </p:sp>
    </p:spTree>
    <p:extLst>
      <p:ext uri="{BB962C8B-B14F-4D97-AF65-F5344CB8AC3E}">
        <p14:creationId xmlns:p14="http://schemas.microsoft.com/office/powerpoint/2010/main" val="126420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el 1">
            <a:extLst>
              <a:ext uri="{FF2B5EF4-FFF2-40B4-BE49-F238E27FC236}">
                <a16:creationId xmlns:a16="http://schemas.microsoft.com/office/drawing/2014/main" id="{905F6599-BEB6-D17B-7A4F-CB35B996A04E}"/>
              </a:ext>
            </a:extLst>
          </p:cNvPr>
          <p:cNvSpPr>
            <a:spLocks noGrp="1"/>
          </p:cNvSpPr>
          <p:nvPr>
            <p:ph type="title"/>
          </p:nvPr>
        </p:nvSpPr>
        <p:spPr>
          <a:xfrm>
            <a:off x="838200" y="448721"/>
            <a:ext cx="4707671" cy="1225650"/>
          </a:xfrm>
        </p:spPr>
        <p:txBody>
          <a:bodyPr anchor="b">
            <a:normAutofit/>
          </a:bodyPr>
          <a:lstStyle/>
          <a:p>
            <a:r>
              <a:rPr lang="de-DE" sz="3800">
                <a:solidFill>
                  <a:schemeClr val="bg1"/>
                </a:solidFill>
              </a:rPr>
              <a:t>Umsetzung - Datenhaltung</a:t>
            </a:r>
          </a:p>
        </p:txBody>
      </p:sp>
      <p:cxnSp>
        <p:nvCxnSpPr>
          <p:cNvPr id="33" name="Straight Connector 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E02795F9-0DAC-564C-6970-FA7265402CD6}"/>
              </a:ext>
            </a:extLst>
          </p:cNvPr>
          <p:cNvSpPr>
            <a:spLocks noGrp="1"/>
          </p:cNvSpPr>
          <p:nvPr>
            <p:ph idx="1"/>
          </p:nvPr>
        </p:nvSpPr>
        <p:spPr>
          <a:xfrm>
            <a:off x="897769" y="1909192"/>
            <a:ext cx="4586513" cy="3647710"/>
          </a:xfrm>
        </p:spPr>
        <p:txBody>
          <a:bodyPr>
            <a:normAutofit lnSpcReduction="10000"/>
          </a:bodyPr>
          <a:lstStyle/>
          <a:p>
            <a:r>
              <a:rPr lang="de-DE" sz="2500" dirty="0">
                <a:solidFill>
                  <a:schemeClr val="bg1"/>
                </a:solidFill>
              </a:rPr>
              <a:t>Speicherung aller Daten im </a:t>
            </a:r>
            <a:r>
              <a:rPr lang="de-DE" sz="2500" dirty="0" err="1">
                <a:solidFill>
                  <a:schemeClr val="bg1"/>
                </a:solidFill>
              </a:rPr>
              <a:t>localStorage</a:t>
            </a:r>
            <a:r>
              <a:rPr lang="de-DE" sz="2500" dirty="0">
                <a:solidFill>
                  <a:schemeClr val="bg1"/>
                </a:solidFill>
              </a:rPr>
              <a:t>, da kein Backend vorhanden</a:t>
            </a:r>
          </a:p>
          <a:p>
            <a:r>
              <a:rPr lang="de-DE" sz="2500" dirty="0">
                <a:solidFill>
                  <a:schemeClr val="bg1"/>
                </a:solidFill>
              </a:rPr>
              <a:t>Eigene Datei mit CRUD-Funktionen </a:t>
            </a:r>
          </a:p>
          <a:p>
            <a:r>
              <a:rPr lang="de-DE" sz="2500" dirty="0">
                <a:solidFill>
                  <a:schemeClr val="bg1"/>
                </a:solidFill>
              </a:rPr>
              <a:t>Generieren eindeutiger IDs über </a:t>
            </a:r>
            <a:r>
              <a:rPr lang="de-DE" sz="2500" dirty="0" err="1">
                <a:solidFill>
                  <a:schemeClr val="bg1"/>
                </a:solidFill>
              </a:rPr>
              <a:t>getNextClientID</a:t>
            </a:r>
            <a:r>
              <a:rPr lang="de-DE" sz="2500" dirty="0">
                <a:solidFill>
                  <a:schemeClr val="bg1"/>
                </a:solidFill>
              </a:rPr>
              <a:t>()</a:t>
            </a:r>
          </a:p>
          <a:p>
            <a:r>
              <a:rPr lang="de-DE" sz="2500" dirty="0">
                <a:solidFill>
                  <a:schemeClr val="bg1"/>
                </a:solidFill>
              </a:rPr>
              <a:t>Beim Start der Anwendung wird </a:t>
            </a:r>
            <a:r>
              <a:rPr lang="de-DE" sz="2500" dirty="0" err="1">
                <a:solidFill>
                  <a:schemeClr val="bg1"/>
                </a:solidFill>
              </a:rPr>
              <a:t>localStorage</a:t>
            </a:r>
            <a:r>
              <a:rPr lang="de-DE" sz="2500" dirty="0">
                <a:solidFill>
                  <a:schemeClr val="bg1"/>
                </a:solidFill>
              </a:rPr>
              <a:t> oder </a:t>
            </a:r>
            <a:r>
              <a:rPr lang="de-DE" sz="2500" dirty="0" err="1">
                <a:solidFill>
                  <a:schemeClr val="bg1"/>
                </a:solidFill>
              </a:rPr>
              <a:t>Mockdaten</a:t>
            </a:r>
            <a:r>
              <a:rPr lang="de-DE" sz="2500" dirty="0">
                <a:solidFill>
                  <a:schemeClr val="bg1"/>
                </a:solidFill>
              </a:rPr>
              <a:t> geladen</a:t>
            </a:r>
          </a:p>
          <a:p>
            <a:pPr marL="0" indent="0">
              <a:buNone/>
            </a:pPr>
            <a:endParaRPr lang="de-DE" sz="1900" dirty="0">
              <a:solidFill>
                <a:schemeClr val="bg1"/>
              </a:solidFill>
            </a:endParaRPr>
          </a:p>
        </p:txBody>
      </p:sp>
      <p:cxnSp>
        <p:nvCxnSpPr>
          <p:cNvPr id="35" name="Straight Connector 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5E7B9393-8660-FFE2-5B2B-238795CE8AF7}"/>
              </a:ext>
            </a:extLst>
          </p:cNvPr>
          <p:cNvPicPr>
            <a:picLocks noChangeAspect="1"/>
          </p:cNvPicPr>
          <p:nvPr/>
        </p:nvPicPr>
        <p:blipFill>
          <a:blip r:embed="rId3"/>
          <a:stretch>
            <a:fillRect/>
          </a:stretch>
        </p:blipFill>
        <p:spPr>
          <a:xfrm>
            <a:off x="6525453" y="515608"/>
            <a:ext cx="5666547" cy="5826784"/>
          </a:xfrm>
          <a:prstGeom prst="rect">
            <a:avLst/>
          </a:prstGeom>
        </p:spPr>
      </p:pic>
    </p:spTree>
    <p:extLst>
      <p:ext uri="{BB962C8B-B14F-4D97-AF65-F5344CB8AC3E}">
        <p14:creationId xmlns:p14="http://schemas.microsoft.com/office/powerpoint/2010/main" val="164131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el 1">
            <a:extLst>
              <a:ext uri="{FF2B5EF4-FFF2-40B4-BE49-F238E27FC236}">
                <a16:creationId xmlns:a16="http://schemas.microsoft.com/office/drawing/2014/main" id="{71D5D29F-DF3E-F392-FC6B-3C787BB39FFC}"/>
              </a:ext>
            </a:extLst>
          </p:cNvPr>
          <p:cNvSpPr>
            <a:spLocks noGrp="1"/>
          </p:cNvSpPr>
          <p:nvPr>
            <p:ph type="title"/>
          </p:nvPr>
        </p:nvSpPr>
        <p:spPr>
          <a:xfrm>
            <a:off x="1295400" y="669925"/>
            <a:ext cx="4800600" cy="1325563"/>
          </a:xfrm>
        </p:spPr>
        <p:txBody>
          <a:bodyPr anchor="b">
            <a:normAutofit/>
          </a:bodyPr>
          <a:lstStyle/>
          <a:p>
            <a:r>
              <a:rPr lang="de-DE" dirty="0">
                <a:solidFill>
                  <a:schemeClr val="bg1"/>
                </a:solidFill>
              </a:rPr>
              <a:t>Umsetzung – Rollen und Rechte</a:t>
            </a:r>
          </a:p>
        </p:txBody>
      </p:sp>
      <p:cxnSp>
        <p:nvCxnSpPr>
          <p:cNvPr id="16" name="Straight Connector 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FEBE2CAC-47C5-C24F-EEF3-46E2A2FB211D}"/>
              </a:ext>
            </a:extLst>
          </p:cNvPr>
          <p:cNvSpPr>
            <a:spLocks noGrp="1"/>
          </p:cNvSpPr>
          <p:nvPr>
            <p:ph idx="1"/>
          </p:nvPr>
        </p:nvSpPr>
        <p:spPr>
          <a:xfrm>
            <a:off x="1295400" y="2288833"/>
            <a:ext cx="4800600" cy="3711571"/>
          </a:xfrm>
        </p:spPr>
        <p:txBody>
          <a:bodyPr>
            <a:normAutofit/>
          </a:bodyPr>
          <a:lstStyle/>
          <a:p>
            <a:r>
              <a:rPr lang="de-DE" sz="2500" dirty="0">
                <a:solidFill>
                  <a:schemeClr val="bg1"/>
                </a:solidFill>
              </a:rPr>
              <a:t>Drei feste Rollen: Admin, </a:t>
            </a:r>
            <a:r>
              <a:rPr lang="de-DE" sz="2500" dirty="0" err="1">
                <a:solidFill>
                  <a:schemeClr val="bg1"/>
                </a:solidFill>
              </a:rPr>
              <a:t>Advisor</a:t>
            </a:r>
            <a:r>
              <a:rPr lang="de-DE" sz="2500" dirty="0">
                <a:solidFill>
                  <a:schemeClr val="bg1"/>
                </a:solidFill>
              </a:rPr>
              <a:t>, Client</a:t>
            </a:r>
          </a:p>
          <a:p>
            <a:r>
              <a:rPr lang="de-DE" sz="2500" dirty="0">
                <a:solidFill>
                  <a:schemeClr val="bg1"/>
                </a:solidFill>
              </a:rPr>
              <a:t>Statische Definition von Rollen &amp; Rechten in einer separaten Datei</a:t>
            </a:r>
          </a:p>
          <a:p>
            <a:r>
              <a:rPr lang="de-DE" sz="2500" dirty="0">
                <a:solidFill>
                  <a:schemeClr val="bg1"/>
                </a:solidFill>
              </a:rPr>
              <a:t>UI-Elemente passen sich dynamisch an die Rolle an</a:t>
            </a:r>
          </a:p>
          <a:p>
            <a:r>
              <a:rPr lang="de-DE" sz="2500" dirty="0">
                <a:solidFill>
                  <a:schemeClr val="bg1"/>
                </a:solidFill>
              </a:rPr>
              <a:t>Rollenwechsel über Dropdown – kein Login, da Prototyp</a:t>
            </a:r>
          </a:p>
        </p:txBody>
      </p:sp>
      <p:pic>
        <p:nvPicPr>
          <p:cNvPr id="9" name="Grafik 8">
            <a:extLst>
              <a:ext uri="{FF2B5EF4-FFF2-40B4-BE49-F238E27FC236}">
                <a16:creationId xmlns:a16="http://schemas.microsoft.com/office/drawing/2014/main" id="{CB10C28D-82AB-11F5-537B-228025A70FA3}"/>
              </a:ext>
            </a:extLst>
          </p:cNvPr>
          <p:cNvPicPr>
            <a:picLocks noChangeAspect="1"/>
          </p:cNvPicPr>
          <p:nvPr/>
        </p:nvPicPr>
        <p:blipFill>
          <a:blip r:embed="rId3"/>
          <a:stretch>
            <a:fillRect/>
          </a:stretch>
        </p:blipFill>
        <p:spPr>
          <a:xfrm>
            <a:off x="7717292" y="84626"/>
            <a:ext cx="2862157" cy="1910862"/>
          </a:xfrm>
          <a:prstGeom prst="rect">
            <a:avLst/>
          </a:prstGeom>
        </p:spPr>
      </p:pic>
      <p:pic>
        <p:nvPicPr>
          <p:cNvPr id="7" name="Grafik 6">
            <a:extLst>
              <a:ext uri="{FF2B5EF4-FFF2-40B4-BE49-F238E27FC236}">
                <a16:creationId xmlns:a16="http://schemas.microsoft.com/office/drawing/2014/main" id="{D5B649E8-B180-8787-7CEF-2C8D1DB56D91}"/>
              </a:ext>
            </a:extLst>
          </p:cNvPr>
          <p:cNvPicPr>
            <a:picLocks noChangeAspect="1"/>
          </p:cNvPicPr>
          <p:nvPr/>
        </p:nvPicPr>
        <p:blipFill>
          <a:blip r:embed="rId4"/>
          <a:stretch>
            <a:fillRect/>
          </a:stretch>
        </p:blipFill>
        <p:spPr>
          <a:xfrm>
            <a:off x="7291470" y="2118422"/>
            <a:ext cx="3907106" cy="4654952"/>
          </a:xfrm>
          <a:prstGeom prst="rect">
            <a:avLst/>
          </a:prstGeom>
        </p:spPr>
      </p:pic>
      <p:cxnSp>
        <p:nvCxnSpPr>
          <p:cNvPr id="18" name="Straight Connector 17">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64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BBFB198-EE35-2E75-5096-A81D533D5284}"/>
              </a:ext>
            </a:extLst>
          </p:cNvPr>
          <p:cNvSpPr>
            <a:spLocks noGrp="1"/>
          </p:cNvSpPr>
          <p:nvPr>
            <p:ph type="title"/>
          </p:nvPr>
        </p:nvSpPr>
        <p:spPr>
          <a:xfrm>
            <a:off x="6803409" y="762001"/>
            <a:ext cx="4156512" cy="1708244"/>
          </a:xfrm>
        </p:spPr>
        <p:txBody>
          <a:bodyPr anchor="ctr">
            <a:normAutofit/>
          </a:bodyPr>
          <a:lstStyle/>
          <a:p>
            <a:r>
              <a:rPr lang="de-DE" dirty="0"/>
              <a:t>Umsetzung - Zusatzfeatures</a:t>
            </a:r>
          </a:p>
        </p:txBody>
      </p:sp>
      <p:pic>
        <p:nvPicPr>
          <p:cNvPr id="5" name="Picture 4" descr="Nahaufnahme einer Taschenrechnertastatur">
            <a:extLst>
              <a:ext uri="{FF2B5EF4-FFF2-40B4-BE49-F238E27FC236}">
                <a16:creationId xmlns:a16="http://schemas.microsoft.com/office/drawing/2014/main" id="{9158280E-7796-CBAF-45E6-0BEA4D78C3B8}"/>
              </a:ext>
            </a:extLst>
          </p:cNvPr>
          <p:cNvPicPr>
            <a:picLocks noChangeAspect="1"/>
          </p:cNvPicPr>
          <p:nvPr/>
        </p:nvPicPr>
        <p:blipFill>
          <a:blip r:embed="rId3"/>
          <a:srcRect l="17238" r="23873" b="-1"/>
          <a:stretch/>
        </p:blipFill>
        <p:spPr>
          <a:xfrm>
            <a:off x="-1" y="-2"/>
            <a:ext cx="6096001" cy="6858002"/>
          </a:xfrm>
          <a:prstGeom prst="rect">
            <a:avLst/>
          </a:prstGeom>
        </p:spPr>
      </p:pic>
      <p:sp>
        <p:nvSpPr>
          <p:cNvPr id="3" name="Inhaltsplatzhalter 2">
            <a:extLst>
              <a:ext uri="{FF2B5EF4-FFF2-40B4-BE49-F238E27FC236}">
                <a16:creationId xmlns:a16="http://schemas.microsoft.com/office/drawing/2014/main" id="{6ADE96B8-B662-63C7-9CD3-F4F7E1326323}"/>
              </a:ext>
            </a:extLst>
          </p:cNvPr>
          <p:cNvSpPr>
            <a:spLocks noGrp="1"/>
          </p:cNvSpPr>
          <p:nvPr>
            <p:ph idx="1"/>
          </p:nvPr>
        </p:nvSpPr>
        <p:spPr>
          <a:xfrm>
            <a:off x="6803409" y="2470245"/>
            <a:ext cx="4156512" cy="3769835"/>
          </a:xfrm>
        </p:spPr>
        <p:txBody>
          <a:bodyPr anchor="ctr">
            <a:normAutofit/>
          </a:bodyPr>
          <a:lstStyle/>
          <a:p>
            <a:r>
              <a:rPr lang="de-DE" sz="2600" dirty="0"/>
              <a:t>Automatische Berechnung von </a:t>
            </a:r>
            <a:r>
              <a:rPr lang="de-DE" sz="2600" dirty="0" err="1"/>
              <a:t>totalTax</a:t>
            </a:r>
            <a:r>
              <a:rPr lang="de-DE" sz="2600" dirty="0"/>
              <a:t> und </a:t>
            </a:r>
            <a:r>
              <a:rPr lang="de-DE" sz="2600" dirty="0" err="1"/>
              <a:t>difference</a:t>
            </a:r>
            <a:endParaRPr lang="de-DE" sz="2600" dirty="0"/>
          </a:p>
          <a:p>
            <a:r>
              <a:rPr lang="de-DE" sz="2600" dirty="0"/>
              <a:t>Einklappbare Kundendetails</a:t>
            </a:r>
          </a:p>
          <a:p>
            <a:r>
              <a:rPr lang="de-DE" sz="2600" dirty="0"/>
              <a:t>Visuelles Feedback &amp; Bestätigungen nach Aktionen</a:t>
            </a:r>
          </a:p>
        </p:txBody>
      </p:sp>
    </p:spTree>
    <p:extLst>
      <p:ext uri="{BB962C8B-B14F-4D97-AF65-F5344CB8AC3E}">
        <p14:creationId xmlns:p14="http://schemas.microsoft.com/office/powerpoint/2010/main" val="318360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DCD87CE-63AC-9293-BE22-88886E1B2286}"/>
              </a:ext>
            </a:extLst>
          </p:cNvPr>
          <p:cNvSpPr>
            <a:spLocks noGrp="1"/>
          </p:cNvSpPr>
          <p:nvPr>
            <p:ph type="title"/>
          </p:nvPr>
        </p:nvSpPr>
        <p:spPr>
          <a:xfrm>
            <a:off x="358509" y="525982"/>
            <a:ext cx="5028051" cy="1446363"/>
          </a:xfrm>
        </p:spPr>
        <p:txBody>
          <a:bodyPr anchor="b">
            <a:noAutofit/>
          </a:bodyPr>
          <a:lstStyle/>
          <a:p>
            <a:r>
              <a:rPr lang="de-DE" dirty="0"/>
              <a:t>Tests und Kontrolle - Testarten nach Testpyramide</a:t>
            </a:r>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5DBEC53-7099-B9EC-F540-06C7A2A23D25}"/>
              </a:ext>
            </a:extLst>
          </p:cNvPr>
          <p:cNvSpPr>
            <a:spLocks noGrp="1"/>
          </p:cNvSpPr>
          <p:nvPr>
            <p:ph idx="1"/>
          </p:nvPr>
        </p:nvSpPr>
        <p:spPr>
          <a:xfrm>
            <a:off x="645066" y="2031101"/>
            <a:ext cx="4282984" cy="3511943"/>
          </a:xfrm>
        </p:spPr>
        <p:txBody>
          <a:bodyPr anchor="ctr">
            <a:normAutofit/>
          </a:bodyPr>
          <a:lstStyle/>
          <a:p>
            <a:pPr marL="0" indent="0">
              <a:buNone/>
            </a:pPr>
            <a:r>
              <a:rPr lang="de-DE" sz="2600" dirty="0"/>
              <a:t>Systemtests - Gesamtsystem wird getestet</a:t>
            </a:r>
          </a:p>
          <a:p>
            <a:pPr marL="0" indent="0">
              <a:buNone/>
            </a:pPr>
            <a:r>
              <a:rPr lang="de-DE" sz="2600" dirty="0"/>
              <a:t>Integrationstests - Komponenten werden zusammen getestet</a:t>
            </a:r>
          </a:p>
          <a:p>
            <a:pPr marL="0" indent="0">
              <a:buNone/>
            </a:pPr>
            <a:r>
              <a:rPr lang="de-DE" sz="2600" dirty="0"/>
              <a:t>Unit-Tests - einzelne Funktionen und Logik werden isoliert geprüft</a:t>
            </a:r>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Text, Reihe, Schrift, Wasser enthält.&#10;&#10;KI-generierte Inhalte können fehlerhaft sein.">
            <a:extLst>
              <a:ext uri="{FF2B5EF4-FFF2-40B4-BE49-F238E27FC236}">
                <a16:creationId xmlns:a16="http://schemas.microsoft.com/office/drawing/2014/main" id="{7E926C93-B484-E672-A62A-74D2FDC95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38" y="1624160"/>
            <a:ext cx="5628018" cy="3376810"/>
          </a:xfrm>
          <a:prstGeom prst="rect">
            <a:avLst/>
          </a:prstGeom>
        </p:spPr>
      </p:pic>
    </p:spTree>
    <p:extLst>
      <p:ext uri="{BB962C8B-B14F-4D97-AF65-F5344CB8AC3E}">
        <p14:creationId xmlns:p14="http://schemas.microsoft.com/office/powerpoint/2010/main" val="192175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el 1">
            <a:extLst>
              <a:ext uri="{FF2B5EF4-FFF2-40B4-BE49-F238E27FC236}">
                <a16:creationId xmlns:a16="http://schemas.microsoft.com/office/drawing/2014/main" id="{95322DD1-537C-87D9-AD28-5126DF6E8EC0}"/>
              </a:ext>
            </a:extLst>
          </p:cNvPr>
          <p:cNvSpPr>
            <a:spLocks noGrp="1"/>
          </p:cNvSpPr>
          <p:nvPr>
            <p:ph type="title"/>
          </p:nvPr>
        </p:nvSpPr>
        <p:spPr>
          <a:xfrm>
            <a:off x="838201" y="643467"/>
            <a:ext cx="3888526" cy="1800526"/>
          </a:xfrm>
        </p:spPr>
        <p:txBody>
          <a:bodyPr>
            <a:normAutofit/>
          </a:bodyPr>
          <a:lstStyle/>
          <a:p>
            <a:r>
              <a:rPr lang="de-DE" sz="4100"/>
              <a:t>Tests und Kontrolle - Testkonzepte</a:t>
            </a:r>
          </a:p>
        </p:txBody>
      </p:sp>
      <p:sp>
        <p:nvSpPr>
          <p:cNvPr id="3" name="Inhaltsplatzhalter 2">
            <a:extLst>
              <a:ext uri="{FF2B5EF4-FFF2-40B4-BE49-F238E27FC236}">
                <a16:creationId xmlns:a16="http://schemas.microsoft.com/office/drawing/2014/main" id="{A4FF36DA-E426-F08D-9DBC-BFC2D442F8EC}"/>
              </a:ext>
            </a:extLst>
          </p:cNvPr>
          <p:cNvSpPr>
            <a:spLocks noGrp="1"/>
          </p:cNvSpPr>
          <p:nvPr>
            <p:ph idx="1"/>
          </p:nvPr>
        </p:nvSpPr>
        <p:spPr>
          <a:xfrm>
            <a:off x="838201" y="2623381"/>
            <a:ext cx="3888528" cy="3553581"/>
          </a:xfrm>
        </p:spPr>
        <p:txBody>
          <a:bodyPr>
            <a:normAutofit/>
          </a:bodyPr>
          <a:lstStyle/>
          <a:p>
            <a:r>
              <a:rPr lang="de-DE" sz="2500" dirty="0"/>
              <a:t>Fokus auf Integrationstests mit </a:t>
            </a:r>
            <a:r>
              <a:rPr lang="de-DE" sz="2500" dirty="0" err="1"/>
              <a:t>Vitest</a:t>
            </a:r>
            <a:endParaRPr lang="de-DE" sz="2500" dirty="0"/>
          </a:p>
          <a:p>
            <a:r>
              <a:rPr lang="de-DE" sz="2500" dirty="0"/>
              <a:t>Tests typischer Benutzeraktionen</a:t>
            </a:r>
          </a:p>
          <a:p>
            <a:r>
              <a:rPr lang="de-DE" sz="2500" dirty="0"/>
              <a:t>Prüfung des Zusammenspiels aller Komponenten</a:t>
            </a:r>
          </a:p>
        </p:txBody>
      </p:sp>
      <p:pic>
        <p:nvPicPr>
          <p:cNvPr id="5" name="Grafik 4" descr="Ein Bild, das Text, Logo, Schrift, Grafiken enthält.&#10;&#10;KI-generierte Inhalte können fehlerhaft sein.">
            <a:extLst>
              <a:ext uri="{FF2B5EF4-FFF2-40B4-BE49-F238E27FC236}">
                <a16:creationId xmlns:a16="http://schemas.microsoft.com/office/drawing/2014/main" id="{76A3C7E0-54C7-A6F4-180A-00270B514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805" y="321170"/>
            <a:ext cx="2721568" cy="2122823"/>
          </a:xfrm>
          <a:prstGeom prst="rect">
            <a:avLst/>
          </a:prstGeom>
        </p:spPr>
      </p:pic>
      <p:pic>
        <p:nvPicPr>
          <p:cNvPr id="9" name="Grafik 8">
            <a:extLst>
              <a:ext uri="{FF2B5EF4-FFF2-40B4-BE49-F238E27FC236}">
                <a16:creationId xmlns:a16="http://schemas.microsoft.com/office/drawing/2014/main" id="{34313CBF-4799-78DB-F180-BD363C164421}"/>
              </a:ext>
            </a:extLst>
          </p:cNvPr>
          <p:cNvPicPr>
            <a:picLocks noChangeAspect="1"/>
          </p:cNvPicPr>
          <p:nvPr/>
        </p:nvPicPr>
        <p:blipFill>
          <a:blip r:embed="rId4"/>
          <a:stretch>
            <a:fillRect/>
          </a:stretch>
        </p:blipFill>
        <p:spPr>
          <a:xfrm>
            <a:off x="5421858" y="3663463"/>
            <a:ext cx="6372578" cy="2246332"/>
          </a:xfrm>
          <a:prstGeom prst="rect">
            <a:avLst/>
          </a:prstGeom>
        </p:spPr>
      </p:pic>
    </p:spTree>
    <p:extLst>
      <p:ext uri="{BB962C8B-B14F-4D97-AF65-F5344CB8AC3E}">
        <p14:creationId xmlns:p14="http://schemas.microsoft.com/office/powerpoint/2010/main" val="273374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el 1">
            <a:extLst>
              <a:ext uri="{FF2B5EF4-FFF2-40B4-BE49-F238E27FC236}">
                <a16:creationId xmlns:a16="http://schemas.microsoft.com/office/drawing/2014/main" id="{973FBB34-2386-F460-BE27-46830E287A1F}"/>
              </a:ext>
            </a:extLst>
          </p:cNvPr>
          <p:cNvSpPr>
            <a:spLocks noGrp="1"/>
          </p:cNvSpPr>
          <p:nvPr>
            <p:ph type="title"/>
          </p:nvPr>
        </p:nvSpPr>
        <p:spPr>
          <a:xfrm>
            <a:off x="6527800" y="448721"/>
            <a:ext cx="4713997" cy="1225650"/>
          </a:xfrm>
        </p:spPr>
        <p:txBody>
          <a:bodyPr anchor="b">
            <a:normAutofit/>
          </a:bodyPr>
          <a:lstStyle/>
          <a:p>
            <a:r>
              <a:rPr lang="de-DE" sz="3800">
                <a:solidFill>
                  <a:schemeClr val="bg1"/>
                </a:solidFill>
              </a:rPr>
              <a:t>Tests und Kontrolle - Testfälle mit Vitest</a:t>
            </a:r>
          </a:p>
        </p:txBody>
      </p:sp>
      <p:pic>
        <p:nvPicPr>
          <p:cNvPr id="7" name="Grafik 6">
            <a:extLst>
              <a:ext uri="{FF2B5EF4-FFF2-40B4-BE49-F238E27FC236}">
                <a16:creationId xmlns:a16="http://schemas.microsoft.com/office/drawing/2014/main" id="{7EFFDE89-2DB5-A86D-1112-865A677BBDFF}"/>
              </a:ext>
            </a:extLst>
          </p:cNvPr>
          <p:cNvPicPr>
            <a:picLocks noChangeAspect="1"/>
          </p:cNvPicPr>
          <p:nvPr/>
        </p:nvPicPr>
        <p:blipFill>
          <a:blip r:embed="rId3"/>
          <a:stretch>
            <a:fillRect/>
          </a:stretch>
        </p:blipFill>
        <p:spPr>
          <a:xfrm>
            <a:off x="1223646" y="0"/>
            <a:ext cx="4440554" cy="6858000"/>
          </a:xfrm>
          <a:prstGeom prst="rect">
            <a:avLst/>
          </a:prstGeom>
        </p:spPr>
      </p:pic>
      <p:cxnSp>
        <p:nvCxnSpPr>
          <p:cNvPr id="47" name="Straight Connector 4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3B9F0C3E-97F5-1A90-6311-AD3B5A07A01B}"/>
              </a:ext>
            </a:extLst>
          </p:cNvPr>
          <p:cNvSpPr>
            <a:spLocks noGrp="1"/>
          </p:cNvSpPr>
          <p:nvPr>
            <p:ph idx="1"/>
          </p:nvPr>
        </p:nvSpPr>
        <p:spPr>
          <a:xfrm>
            <a:off x="6527800" y="1909192"/>
            <a:ext cx="4713997" cy="3647710"/>
          </a:xfrm>
        </p:spPr>
        <p:txBody>
          <a:bodyPr>
            <a:normAutofit/>
          </a:bodyPr>
          <a:lstStyle/>
          <a:p>
            <a:r>
              <a:rPr lang="de-DE" sz="2500" dirty="0">
                <a:solidFill>
                  <a:schemeClr val="bg1"/>
                </a:solidFill>
              </a:rPr>
              <a:t>Kunde hinzufügen</a:t>
            </a:r>
          </a:p>
          <a:p>
            <a:r>
              <a:rPr lang="de-DE" sz="2500" dirty="0">
                <a:solidFill>
                  <a:schemeClr val="bg1"/>
                </a:solidFill>
              </a:rPr>
              <a:t>Kundendaten bearbeiten</a:t>
            </a:r>
          </a:p>
          <a:p>
            <a:r>
              <a:rPr lang="de-DE" sz="2500" dirty="0">
                <a:solidFill>
                  <a:schemeClr val="bg1"/>
                </a:solidFill>
              </a:rPr>
              <a:t>Steuerjahr löschen</a:t>
            </a:r>
          </a:p>
          <a:p>
            <a:r>
              <a:rPr lang="de-DE" sz="2500" dirty="0">
                <a:solidFill>
                  <a:schemeClr val="bg1"/>
                </a:solidFill>
              </a:rPr>
              <a:t>Kundendaten anzeigen</a:t>
            </a:r>
          </a:p>
          <a:p>
            <a:r>
              <a:rPr lang="de-DE" sz="2500" dirty="0">
                <a:solidFill>
                  <a:schemeClr val="bg1"/>
                </a:solidFill>
              </a:rPr>
              <a:t>Rechteprüfung je nach Rolle</a:t>
            </a:r>
          </a:p>
          <a:p>
            <a:r>
              <a:rPr lang="de-DE" sz="2500" dirty="0">
                <a:solidFill>
                  <a:schemeClr val="bg1"/>
                </a:solidFill>
              </a:rPr>
              <a:t>Navigation</a:t>
            </a:r>
          </a:p>
        </p:txBody>
      </p:sp>
      <p:cxnSp>
        <p:nvCxnSpPr>
          <p:cNvPr id="48" name="Straight Connector 4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5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A855FBC7-C545-79B6-96E6-036046FB14D1}"/>
              </a:ext>
            </a:extLst>
          </p:cNvPr>
          <p:cNvSpPr>
            <a:spLocks noGrp="1"/>
          </p:cNvSpPr>
          <p:nvPr>
            <p:ph type="title"/>
          </p:nvPr>
        </p:nvSpPr>
        <p:spPr>
          <a:xfrm>
            <a:off x="838201" y="643467"/>
            <a:ext cx="3888526" cy="1800526"/>
          </a:xfrm>
        </p:spPr>
        <p:txBody>
          <a:bodyPr>
            <a:normAutofit/>
          </a:bodyPr>
          <a:lstStyle/>
          <a:p>
            <a:r>
              <a:rPr lang="de-DE" sz="4100"/>
              <a:t>Tests und Kontrolle Resultat</a:t>
            </a:r>
          </a:p>
        </p:txBody>
      </p:sp>
      <p:sp>
        <p:nvSpPr>
          <p:cNvPr id="3" name="Inhaltsplatzhalter 2">
            <a:extLst>
              <a:ext uri="{FF2B5EF4-FFF2-40B4-BE49-F238E27FC236}">
                <a16:creationId xmlns:a16="http://schemas.microsoft.com/office/drawing/2014/main" id="{942B1A82-5D30-5E97-F440-AF5B89DC1B08}"/>
              </a:ext>
            </a:extLst>
          </p:cNvPr>
          <p:cNvSpPr>
            <a:spLocks noGrp="1"/>
          </p:cNvSpPr>
          <p:nvPr>
            <p:ph idx="1"/>
          </p:nvPr>
        </p:nvSpPr>
        <p:spPr>
          <a:xfrm>
            <a:off x="838200" y="2623381"/>
            <a:ext cx="5023337" cy="3553581"/>
          </a:xfrm>
        </p:spPr>
        <p:txBody>
          <a:bodyPr>
            <a:normAutofit/>
          </a:bodyPr>
          <a:lstStyle/>
          <a:p>
            <a:pPr marL="0" indent="0">
              <a:buNone/>
            </a:pPr>
            <a:endParaRPr lang="de-DE" sz="2000" dirty="0"/>
          </a:p>
          <a:p>
            <a:r>
              <a:rPr lang="de-DE" sz="2500" dirty="0"/>
              <a:t>Alle geplanten Testfälle wurden erfolgreich durchgeführt</a:t>
            </a:r>
          </a:p>
          <a:p>
            <a:r>
              <a:rPr lang="de-DE" sz="2500" dirty="0"/>
              <a:t>Das Testprotokoll dokumentiert die einzelnen Schritte und Ergebnisse</a:t>
            </a:r>
          </a:p>
          <a:p>
            <a:r>
              <a:rPr lang="de-DE" sz="2500" dirty="0"/>
              <a:t>Keine Fehler festgestellt, keine Anpassung notwendig</a:t>
            </a:r>
          </a:p>
        </p:txBody>
      </p:sp>
      <p:pic>
        <p:nvPicPr>
          <p:cNvPr id="9" name="Grafik 8">
            <a:extLst>
              <a:ext uri="{FF2B5EF4-FFF2-40B4-BE49-F238E27FC236}">
                <a16:creationId xmlns:a16="http://schemas.microsoft.com/office/drawing/2014/main" id="{0A3CEF4D-24FF-A96D-8920-4E080C0784B9}"/>
              </a:ext>
            </a:extLst>
          </p:cNvPr>
          <p:cNvPicPr>
            <a:picLocks noChangeAspect="1"/>
          </p:cNvPicPr>
          <p:nvPr/>
        </p:nvPicPr>
        <p:blipFill>
          <a:blip r:embed="rId3"/>
          <a:stretch>
            <a:fillRect/>
          </a:stretch>
        </p:blipFill>
        <p:spPr>
          <a:xfrm>
            <a:off x="6455761" y="153864"/>
            <a:ext cx="5240215" cy="6550272"/>
          </a:xfrm>
          <a:prstGeom prst="rect">
            <a:avLst/>
          </a:prstGeom>
        </p:spPr>
      </p:pic>
    </p:spTree>
    <p:extLst>
      <p:ext uri="{BB962C8B-B14F-4D97-AF65-F5344CB8AC3E}">
        <p14:creationId xmlns:p14="http://schemas.microsoft.com/office/powerpoint/2010/main" val="216955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0923F5F-CCB5-54CB-18E2-549A2EE0B8D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Resultat - Komponenten des Prototyps</a:t>
            </a:r>
          </a:p>
        </p:txBody>
      </p:sp>
      <p:pic>
        <p:nvPicPr>
          <p:cNvPr id="5" name="Grafik 4">
            <a:extLst>
              <a:ext uri="{FF2B5EF4-FFF2-40B4-BE49-F238E27FC236}">
                <a16:creationId xmlns:a16="http://schemas.microsoft.com/office/drawing/2014/main" id="{C0B1A9E4-5326-D870-1EFC-BBB324DF617F}"/>
              </a:ext>
            </a:extLst>
          </p:cNvPr>
          <p:cNvPicPr>
            <a:picLocks noChangeAspect="1"/>
          </p:cNvPicPr>
          <p:nvPr/>
        </p:nvPicPr>
        <p:blipFill>
          <a:blip r:embed="rId3"/>
          <a:stretch>
            <a:fillRect/>
          </a:stretch>
        </p:blipFill>
        <p:spPr>
          <a:xfrm>
            <a:off x="723900" y="2515199"/>
            <a:ext cx="10744200" cy="3626165"/>
          </a:xfrm>
          <a:prstGeom prst="rect">
            <a:avLst/>
          </a:prstGeom>
        </p:spPr>
      </p:pic>
    </p:spTree>
    <p:extLst>
      <p:ext uri="{BB962C8B-B14F-4D97-AF65-F5344CB8AC3E}">
        <p14:creationId xmlns:p14="http://schemas.microsoft.com/office/powerpoint/2010/main" val="227228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58D1517-9AE6-5A6A-CF85-B5D6D8A29903}"/>
              </a:ext>
            </a:extLst>
          </p:cNvPr>
          <p:cNvSpPr>
            <a:spLocks noGrp="1"/>
          </p:cNvSpPr>
          <p:nvPr>
            <p:ph type="title"/>
          </p:nvPr>
        </p:nvSpPr>
        <p:spPr>
          <a:xfrm>
            <a:off x="761803" y="350196"/>
            <a:ext cx="4646904" cy="1624520"/>
          </a:xfrm>
        </p:spPr>
        <p:txBody>
          <a:bodyPr anchor="ctr">
            <a:normAutofit/>
          </a:bodyPr>
          <a:lstStyle/>
          <a:p>
            <a:r>
              <a:rPr lang="de-DE" sz="4000" dirty="0"/>
              <a:t>Inhaltsverzeichnis</a:t>
            </a:r>
          </a:p>
        </p:txBody>
      </p:sp>
      <p:sp>
        <p:nvSpPr>
          <p:cNvPr id="3" name="Inhaltsplatzhalter 2">
            <a:extLst>
              <a:ext uri="{FF2B5EF4-FFF2-40B4-BE49-F238E27FC236}">
                <a16:creationId xmlns:a16="http://schemas.microsoft.com/office/drawing/2014/main" id="{B67CB4BC-D70A-326C-D07E-5557545C4597}"/>
              </a:ext>
            </a:extLst>
          </p:cNvPr>
          <p:cNvSpPr>
            <a:spLocks noGrp="1"/>
          </p:cNvSpPr>
          <p:nvPr>
            <p:ph idx="1"/>
          </p:nvPr>
        </p:nvSpPr>
        <p:spPr>
          <a:xfrm>
            <a:off x="761802" y="2743200"/>
            <a:ext cx="4646905" cy="3613149"/>
          </a:xfrm>
        </p:spPr>
        <p:txBody>
          <a:bodyPr anchor="ctr">
            <a:noAutofit/>
          </a:bodyPr>
          <a:lstStyle/>
          <a:p>
            <a:r>
              <a:rPr lang="de-DE" sz="3600" dirty="0"/>
              <a:t>Überblick</a:t>
            </a:r>
          </a:p>
          <a:p>
            <a:r>
              <a:rPr lang="de-DE" sz="3600" dirty="0"/>
              <a:t>Vorgehen</a:t>
            </a:r>
          </a:p>
          <a:p>
            <a:r>
              <a:rPr lang="de-DE" sz="3600" dirty="0"/>
              <a:t>Umsetzung</a:t>
            </a:r>
          </a:p>
          <a:p>
            <a:r>
              <a:rPr lang="de-DE" sz="3600" dirty="0"/>
              <a:t>Tests und Kontrolle</a:t>
            </a:r>
          </a:p>
          <a:p>
            <a:r>
              <a:rPr lang="de-DE" sz="3600" dirty="0"/>
              <a:t>Resultat</a:t>
            </a:r>
          </a:p>
          <a:p>
            <a:r>
              <a:rPr lang="de-DE" sz="3600" dirty="0"/>
              <a:t>Auswertung</a:t>
            </a:r>
          </a:p>
        </p:txBody>
      </p:sp>
      <p:pic>
        <p:nvPicPr>
          <p:cNvPr id="5" name="Picture 4" descr="Lupe, die sinkende Leistung zeigt">
            <a:extLst>
              <a:ext uri="{FF2B5EF4-FFF2-40B4-BE49-F238E27FC236}">
                <a16:creationId xmlns:a16="http://schemas.microsoft.com/office/drawing/2014/main" id="{6C09A475-3BAD-1DBA-52CA-29AE3CABBFD6}"/>
              </a:ext>
            </a:extLst>
          </p:cNvPr>
          <p:cNvPicPr>
            <a:picLocks noChangeAspect="1"/>
          </p:cNvPicPr>
          <p:nvPr/>
        </p:nvPicPr>
        <p:blipFill>
          <a:blip r:embed="rId3"/>
          <a:srcRect l="13740" r="26860" b="-2"/>
          <a:stretch/>
        </p:blipFill>
        <p:spPr>
          <a:xfrm>
            <a:off x="6096000" y="1"/>
            <a:ext cx="6102825" cy="6858000"/>
          </a:xfrm>
          <a:prstGeom prst="rect">
            <a:avLst/>
          </a:prstGeom>
        </p:spPr>
      </p:pic>
    </p:spTree>
    <p:extLst>
      <p:ext uri="{BB962C8B-B14F-4D97-AF65-F5344CB8AC3E}">
        <p14:creationId xmlns:p14="http://schemas.microsoft.com/office/powerpoint/2010/main" val="2528884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el 1">
            <a:extLst>
              <a:ext uri="{FF2B5EF4-FFF2-40B4-BE49-F238E27FC236}">
                <a16:creationId xmlns:a16="http://schemas.microsoft.com/office/drawing/2014/main" id="{71D87D38-4BEF-91E8-BE6F-ECB62560A187}"/>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Resultat - Komponenten des Prototyps</a:t>
            </a:r>
          </a:p>
        </p:txBody>
      </p:sp>
      <p:pic>
        <p:nvPicPr>
          <p:cNvPr id="4" name="Grafik 3">
            <a:extLst>
              <a:ext uri="{FF2B5EF4-FFF2-40B4-BE49-F238E27FC236}">
                <a16:creationId xmlns:a16="http://schemas.microsoft.com/office/drawing/2014/main" id="{ACF1A091-4DBD-BDFD-3D4A-2EC241B8A86F}"/>
              </a:ext>
            </a:extLst>
          </p:cNvPr>
          <p:cNvPicPr>
            <a:picLocks noChangeAspect="1"/>
          </p:cNvPicPr>
          <p:nvPr/>
        </p:nvPicPr>
        <p:blipFill>
          <a:blip r:embed="rId3"/>
          <a:stretch>
            <a:fillRect/>
          </a:stretch>
        </p:blipFill>
        <p:spPr>
          <a:xfrm>
            <a:off x="701115" y="1839318"/>
            <a:ext cx="10568221" cy="4438652"/>
          </a:xfrm>
          <a:prstGeom prst="rect">
            <a:avLst/>
          </a:prstGeom>
        </p:spPr>
      </p:pic>
      <p:sp>
        <p:nvSpPr>
          <p:cNvPr id="29" name="Freeform: Shape 28">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96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255995-0007-023D-52BC-1A9F6D1E658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Resultat - Komponenten des Prototyps</a:t>
            </a:r>
          </a:p>
        </p:txBody>
      </p:sp>
      <p:sp>
        <p:nvSpPr>
          <p:cNvPr id="6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D490930A-44EA-54D0-7E42-4D61BF5A4C36}"/>
              </a:ext>
            </a:extLst>
          </p:cNvPr>
          <p:cNvPicPr>
            <a:picLocks noChangeAspect="1"/>
          </p:cNvPicPr>
          <p:nvPr/>
        </p:nvPicPr>
        <p:blipFill>
          <a:blip r:embed="rId3"/>
          <a:stretch>
            <a:fillRect/>
          </a:stretch>
        </p:blipFill>
        <p:spPr>
          <a:xfrm>
            <a:off x="1378443" y="2642616"/>
            <a:ext cx="3497610" cy="3605784"/>
          </a:xfrm>
          <a:prstGeom prst="rect">
            <a:avLst/>
          </a:prstGeom>
        </p:spPr>
      </p:pic>
      <p:pic>
        <p:nvPicPr>
          <p:cNvPr id="9" name="Grafik 8">
            <a:extLst>
              <a:ext uri="{FF2B5EF4-FFF2-40B4-BE49-F238E27FC236}">
                <a16:creationId xmlns:a16="http://schemas.microsoft.com/office/drawing/2014/main" id="{BB563949-03EE-D0F0-59CD-688EE334057A}"/>
              </a:ext>
            </a:extLst>
          </p:cNvPr>
          <p:cNvPicPr>
            <a:picLocks noChangeAspect="1"/>
          </p:cNvPicPr>
          <p:nvPr/>
        </p:nvPicPr>
        <p:blipFill>
          <a:blip r:embed="rId4"/>
          <a:stretch>
            <a:fillRect/>
          </a:stretch>
        </p:blipFill>
        <p:spPr>
          <a:xfrm>
            <a:off x="6772317" y="2642616"/>
            <a:ext cx="4578773" cy="3605784"/>
          </a:xfrm>
          <a:prstGeom prst="rect">
            <a:avLst/>
          </a:prstGeom>
        </p:spPr>
      </p:pic>
    </p:spTree>
    <p:extLst>
      <p:ext uri="{BB962C8B-B14F-4D97-AF65-F5344CB8AC3E}">
        <p14:creationId xmlns:p14="http://schemas.microsoft.com/office/powerpoint/2010/main" val="423761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2189AB9-0DE3-D925-96FC-E9E5312EA121}"/>
              </a:ext>
            </a:extLst>
          </p:cNvPr>
          <p:cNvSpPr>
            <a:spLocks noGrp="1"/>
          </p:cNvSpPr>
          <p:nvPr>
            <p:ph type="title"/>
          </p:nvPr>
        </p:nvSpPr>
        <p:spPr>
          <a:xfrm>
            <a:off x="808638" y="386930"/>
            <a:ext cx="9236700" cy="1188950"/>
          </a:xfrm>
        </p:spPr>
        <p:txBody>
          <a:bodyPr anchor="b">
            <a:normAutofit/>
          </a:bodyPr>
          <a:lstStyle/>
          <a:p>
            <a:r>
              <a:rPr lang="de-DE" sz="4600"/>
              <a:t>Resultat - Funktionen des Prototyps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5"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2A925F9-27B4-B40F-C3C8-E0B5475F312E}"/>
              </a:ext>
            </a:extLst>
          </p:cNvPr>
          <p:cNvSpPr>
            <a:spLocks noGrp="1"/>
          </p:cNvSpPr>
          <p:nvPr>
            <p:ph idx="1"/>
          </p:nvPr>
        </p:nvSpPr>
        <p:spPr>
          <a:xfrm>
            <a:off x="793660" y="2599509"/>
            <a:ext cx="10143668" cy="3435531"/>
          </a:xfrm>
        </p:spPr>
        <p:txBody>
          <a:bodyPr anchor="ctr">
            <a:normAutofit/>
          </a:bodyPr>
          <a:lstStyle/>
          <a:p>
            <a:r>
              <a:rPr lang="de-DE" sz="2400" dirty="0"/>
              <a:t> CRUD-Operationen für Kunden und Steuerjahre</a:t>
            </a:r>
          </a:p>
          <a:p>
            <a:r>
              <a:rPr lang="de-DE" sz="2400" dirty="0"/>
              <a:t> Suchfunktion für schnelle Kundensuche</a:t>
            </a:r>
          </a:p>
          <a:p>
            <a:r>
              <a:rPr lang="de-DE" sz="2400" dirty="0"/>
              <a:t> Navigation zwischen Start- und Detailseite</a:t>
            </a:r>
          </a:p>
          <a:p>
            <a:r>
              <a:rPr lang="de-DE" sz="2400" dirty="0"/>
              <a:t> Zusatzfunktionen wie z. B. automatische Berechnung</a:t>
            </a:r>
          </a:p>
          <a:p>
            <a:r>
              <a:rPr lang="de-DE" sz="2400" dirty="0"/>
              <a:t> Rollen- und Rechteverwaltung (simuliert)</a:t>
            </a:r>
          </a:p>
          <a:p>
            <a:r>
              <a:rPr lang="de-DE" sz="2400" dirty="0"/>
              <a:t> Temporäre Speicherung der Daten über </a:t>
            </a:r>
            <a:r>
              <a:rPr lang="de-DE" sz="2400" dirty="0" err="1"/>
              <a:t>localStorage</a:t>
            </a:r>
            <a:endParaRPr lang="de-DE" sz="2400" dirty="0"/>
          </a:p>
          <a:p>
            <a:r>
              <a:rPr lang="de-DE" sz="2400" dirty="0"/>
              <a:t>Fehlerbehandlung, Visuelles Feedback und Bestätigung</a:t>
            </a:r>
          </a:p>
        </p:txBody>
      </p:sp>
    </p:spTree>
    <p:extLst>
      <p:ext uri="{BB962C8B-B14F-4D97-AF65-F5344CB8AC3E}">
        <p14:creationId xmlns:p14="http://schemas.microsoft.com/office/powerpoint/2010/main" val="72429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907C200-BA90-1F52-F940-9BA14D203778}"/>
              </a:ext>
            </a:extLst>
          </p:cNvPr>
          <p:cNvSpPr>
            <a:spLocks noGrp="1"/>
          </p:cNvSpPr>
          <p:nvPr>
            <p:ph type="title"/>
          </p:nvPr>
        </p:nvSpPr>
        <p:spPr>
          <a:xfrm>
            <a:off x="2555631" y="1441938"/>
            <a:ext cx="7080738" cy="3974124"/>
          </a:xfrm>
        </p:spPr>
        <p:txBody>
          <a:bodyPr>
            <a:normAutofit/>
          </a:bodyPr>
          <a:lstStyle/>
          <a:p>
            <a:pPr algn="ctr"/>
            <a:r>
              <a:rPr lang="de-DE" sz="5400">
                <a:solidFill>
                  <a:schemeClr val="bg1">
                    <a:lumMod val="95000"/>
                    <a:lumOff val="5000"/>
                  </a:schemeClr>
                </a:solidFill>
              </a:rPr>
              <a:t>Live Demonstration</a:t>
            </a:r>
          </a:p>
        </p:txBody>
      </p:sp>
    </p:spTree>
    <p:extLst>
      <p:ext uri="{BB962C8B-B14F-4D97-AF65-F5344CB8AC3E}">
        <p14:creationId xmlns:p14="http://schemas.microsoft.com/office/powerpoint/2010/main" val="15531255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CBB3C8-710D-CBE0-E188-06CA302FA686}"/>
              </a:ext>
            </a:extLst>
          </p:cNvPr>
          <p:cNvSpPr>
            <a:spLocks noGrp="1"/>
          </p:cNvSpPr>
          <p:nvPr>
            <p:ph type="title"/>
          </p:nvPr>
        </p:nvSpPr>
        <p:spPr>
          <a:xfrm>
            <a:off x="793662" y="386930"/>
            <a:ext cx="10066122" cy="1298448"/>
          </a:xfrm>
        </p:spPr>
        <p:txBody>
          <a:bodyPr anchor="b">
            <a:normAutofit/>
          </a:bodyPr>
          <a:lstStyle/>
          <a:p>
            <a:r>
              <a:rPr lang="de-DE" sz="4800"/>
              <a:t>Auswertung - Reflexion</a:t>
            </a:r>
          </a:p>
        </p:txBody>
      </p:sp>
      <p:sp>
        <p:nvSpPr>
          <p:cNvPr id="1048" name="Rectangle 10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0FAA2CD-8B1F-4F2D-1235-E0605F156E33}"/>
              </a:ext>
            </a:extLst>
          </p:cNvPr>
          <p:cNvSpPr>
            <a:spLocks noGrp="1"/>
          </p:cNvSpPr>
          <p:nvPr>
            <p:ph idx="1"/>
          </p:nvPr>
        </p:nvSpPr>
        <p:spPr>
          <a:xfrm>
            <a:off x="793661" y="2599509"/>
            <a:ext cx="4530898" cy="3639450"/>
          </a:xfrm>
        </p:spPr>
        <p:txBody>
          <a:bodyPr anchor="ctr">
            <a:normAutofit/>
          </a:bodyPr>
          <a:lstStyle/>
          <a:p>
            <a:pPr marL="0" indent="0">
              <a:buNone/>
            </a:pPr>
            <a:r>
              <a:rPr lang="de-DE" sz="2500" dirty="0"/>
              <a:t>Was lief gut?</a:t>
            </a:r>
          </a:p>
          <a:p>
            <a:pPr marL="0" indent="0">
              <a:buNone/>
            </a:pPr>
            <a:r>
              <a:rPr lang="de-DE" sz="2500" dirty="0"/>
              <a:t>Wo hatte ich Schwierigkeiten?</a:t>
            </a:r>
          </a:p>
          <a:p>
            <a:pPr marL="0" indent="0">
              <a:buNone/>
            </a:pPr>
            <a:r>
              <a:rPr lang="de-DE" sz="2500" dirty="0"/>
              <a:t>Was würde ich anders machen?</a:t>
            </a:r>
          </a:p>
          <a:p>
            <a:pPr marL="0" indent="0">
              <a:buNone/>
            </a:pPr>
            <a:r>
              <a:rPr lang="de-DE" sz="2500" dirty="0"/>
              <a:t>Was habe ich gelernt ?</a:t>
            </a:r>
          </a:p>
        </p:txBody>
      </p:sp>
      <p:pic>
        <p:nvPicPr>
          <p:cNvPr id="1026" name="Picture 2" descr="Eigene Rolle reflektieren - Universität Bremen">
            <a:extLst>
              <a:ext uri="{FF2B5EF4-FFF2-40B4-BE49-F238E27FC236}">
                <a16:creationId xmlns:a16="http://schemas.microsoft.com/office/drawing/2014/main" id="{08BCD3FB-BDD1-7002-2F97-DA4EAFEA8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32" r="16899"/>
          <a:stretch/>
        </p:blipFill>
        <p:spPr bwMode="auto">
          <a:xfrm>
            <a:off x="6570888" y="2484255"/>
            <a:ext cx="3831565" cy="3714244"/>
          </a:xfrm>
          <a:prstGeom prst="rect">
            <a:avLst/>
          </a:prstGeom>
          <a:noFill/>
          <a:extLst>
            <a:ext uri="{909E8E84-426E-40DD-AFC4-6F175D3DCCD1}">
              <a14:hiddenFill xmlns:a14="http://schemas.microsoft.com/office/drawing/2010/main">
                <a:solidFill>
                  <a:srgbClr val="FFFFFF"/>
                </a:solidFill>
              </a14:hiddenFill>
            </a:ext>
          </a:extLst>
        </p:spPr>
      </p:pic>
      <p:sp>
        <p:nvSpPr>
          <p:cNvPr id="1052" name="Rectangle 105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972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559EA9-AA3C-B284-AD85-9A85F4631928}"/>
              </a:ext>
            </a:extLst>
          </p:cNvPr>
          <p:cNvSpPr>
            <a:spLocks noGrp="1"/>
          </p:cNvSpPr>
          <p:nvPr>
            <p:ph type="title"/>
          </p:nvPr>
        </p:nvSpPr>
        <p:spPr>
          <a:xfrm>
            <a:off x="1179576" y="1163848"/>
            <a:ext cx="9829800" cy="1325880"/>
          </a:xfrm>
        </p:spPr>
        <p:txBody>
          <a:bodyPr anchor="b">
            <a:normAutofit/>
          </a:bodyPr>
          <a:lstStyle/>
          <a:p>
            <a:pPr algn="ctr"/>
            <a:r>
              <a:rPr lang="de-DE" sz="3600">
                <a:solidFill>
                  <a:schemeClr val="tx2"/>
                </a:solidFill>
              </a:rPr>
              <a:t>Auswertung - Fazit und Schlusswort</a:t>
            </a:r>
          </a:p>
        </p:txBody>
      </p:sp>
      <p:grpSp>
        <p:nvGrpSpPr>
          <p:cNvPr id="2059" name="Group 2058">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2060" name="Freeform: Shape 2059">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2" name="Freeform: Shape 2061">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0" name="Freeform: Shape 2062">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Schlussfolgerung Schlusswort Überblick-Bilder: Stock-Fotos &amp; -Videos. |  Adobe Stock">
            <a:extLst>
              <a:ext uri="{FF2B5EF4-FFF2-40B4-BE49-F238E27FC236}">
                <a16:creationId xmlns:a16="http://schemas.microsoft.com/office/drawing/2014/main" id="{9DF65CCE-140D-B44A-9A11-1FC511D55A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2030" y="2837712"/>
            <a:ext cx="4819974" cy="3217333"/>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651FC6D1-55CA-0ABF-0E61-BBA91269B2BA}"/>
              </a:ext>
            </a:extLst>
          </p:cNvPr>
          <p:cNvSpPr>
            <a:spLocks noGrp="1"/>
          </p:cNvSpPr>
          <p:nvPr>
            <p:ph idx="1"/>
          </p:nvPr>
        </p:nvSpPr>
        <p:spPr>
          <a:xfrm>
            <a:off x="6354871" y="2827419"/>
            <a:ext cx="5029200" cy="3227626"/>
          </a:xfrm>
        </p:spPr>
        <p:txBody>
          <a:bodyPr anchor="ctr">
            <a:normAutofit/>
          </a:bodyPr>
          <a:lstStyle/>
          <a:p>
            <a:pPr marL="0" indent="0">
              <a:buNone/>
            </a:pPr>
            <a:r>
              <a:rPr lang="de-DE" sz="2500" dirty="0">
                <a:solidFill>
                  <a:schemeClr val="tx2"/>
                </a:solidFill>
              </a:rPr>
              <a:t>Das Projekt war ein voller Erfolg</a:t>
            </a:r>
          </a:p>
          <a:p>
            <a:pPr marL="0" indent="0">
              <a:buNone/>
            </a:pPr>
            <a:r>
              <a:rPr lang="de-DE" sz="2500" dirty="0">
                <a:solidFill>
                  <a:schemeClr val="tx2"/>
                </a:solidFill>
              </a:rPr>
              <a:t>Prototyp erfüllt alle definierten Anforderungen</a:t>
            </a:r>
          </a:p>
          <a:p>
            <a:pPr marL="0" indent="0">
              <a:buNone/>
            </a:pPr>
            <a:r>
              <a:rPr lang="de-DE" sz="2500" dirty="0">
                <a:solidFill>
                  <a:schemeClr val="tx2"/>
                </a:solidFill>
              </a:rPr>
              <a:t>Grundlage für Weiterentwicklung</a:t>
            </a:r>
          </a:p>
        </p:txBody>
      </p:sp>
      <p:grpSp>
        <p:nvGrpSpPr>
          <p:cNvPr id="2065" name="Group 2064">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066" name="Freeform: Shape 2065">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Shape 2067">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69" name="Freeform: Shape 2068">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812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186E6C1-0DDD-6993-0247-524B0C2BBB59}"/>
              </a:ext>
            </a:extLst>
          </p:cNvPr>
          <p:cNvSpPr>
            <a:spLocks noGrp="1"/>
          </p:cNvSpPr>
          <p:nvPr>
            <p:ph type="ctrTitle"/>
          </p:nvPr>
        </p:nvSpPr>
        <p:spPr>
          <a:xfrm>
            <a:off x="1386865" y="818984"/>
            <a:ext cx="6596245" cy="3268520"/>
          </a:xfrm>
        </p:spPr>
        <p:txBody>
          <a:bodyPr>
            <a:normAutofit/>
          </a:bodyPr>
          <a:lstStyle/>
          <a:p>
            <a:pPr algn="r"/>
            <a:r>
              <a:rPr lang="de-DE" sz="4800">
                <a:solidFill>
                  <a:srgbClr val="FFFFFF"/>
                </a:solidFill>
              </a:rPr>
              <a:t>Vielen Dank für ihre Aufmerksamkeit.</a:t>
            </a:r>
          </a:p>
        </p:txBody>
      </p:sp>
      <p:sp>
        <p:nvSpPr>
          <p:cNvPr id="45" name="Rectangle 3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49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545A89-A521-68A1-75DE-A8F9EB4297B1}"/>
              </a:ext>
            </a:extLst>
          </p:cNvPr>
          <p:cNvSpPr>
            <a:spLocks noGrp="1"/>
          </p:cNvSpPr>
          <p:nvPr>
            <p:ph type="title"/>
          </p:nvPr>
        </p:nvSpPr>
        <p:spPr>
          <a:xfrm>
            <a:off x="804672" y="802955"/>
            <a:ext cx="5565224" cy="1454051"/>
          </a:xfrm>
        </p:spPr>
        <p:txBody>
          <a:bodyPr>
            <a:normAutofit/>
          </a:bodyPr>
          <a:lstStyle/>
          <a:p>
            <a:r>
              <a:rPr lang="de-DE" sz="4000" dirty="0">
                <a:solidFill>
                  <a:schemeClr val="tx2"/>
                </a:solidFill>
              </a:rPr>
              <a:t>Überblick - Ausgangslage</a:t>
            </a:r>
          </a:p>
        </p:txBody>
      </p:sp>
      <p:sp>
        <p:nvSpPr>
          <p:cNvPr id="3" name="Inhaltsplatzhalter 2">
            <a:extLst>
              <a:ext uri="{FF2B5EF4-FFF2-40B4-BE49-F238E27FC236}">
                <a16:creationId xmlns:a16="http://schemas.microsoft.com/office/drawing/2014/main" id="{DBF8EA1A-4A88-6107-56AB-FE1BDDE9E867}"/>
              </a:ext>
            </a:extLst>
          </p:cNvPr>
          <p:cNvSpPr>
            <a:spLocks noGrp="1"/>
          </p:cNvSpPr>
          <p:nvPr>
            <p:ph idx="1"/>
          </p:nvPr>
        </p:nvSpPr>
        <p:spPr>
          <a:xfrm>
            <a:off x="804672" y="2421682"/>
            <a:ext cx="4977578" cy="3639289"/>
          </a:xfrm>
        </p:spPr>
        <p:txBody>
          <a:bodyPr anchor="ctr">
            <a:normAutofit/>
          </a:bodyPr>
          <a:lstStyle/>
          <a:p>
            <a:r>
              <a:rPr lang="de-DE" sz="3000" dirty="0">
                <a:solidFill>
                  <a:schemeClr val="tx2"/>
                </a:solidFill>
              </a:rPr>
              <a:t>Steuererklärung wird per Inca-Mail übermittelt</a:t>
            </a:r>
          </a:p>
          <a:p>
            <a:r>
              <a:rPr lang="de-DE" sz="3000" dirty="0">
                <a:solidFill>
                  <a:schemeClr val="tx2"/>
                </a:solidFill>
              </a:rPr>
              <a:t>Kein Archivierungssystem für Kunden</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E-Mail">
            <a:extLst>
              <a:ext uri="{FF2B5EF4-FFF2-40B4-BE49-F238E27FC236}">
                <a16:creationId xmlns:a16="http://schemas.microsoft.com/office/drawing/2014/main" id="{89B48B0C-9204-9334-7BC2-DEB90DEBED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27016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el 1">
            <a:extLst>
              <a:ext uri="{FF2B5EF4-FFF2-40B4-BE49-F238E27FC236}">
                <a16:creationId xmlns:a16="http://schemas.microsoft.com/office/drawing/2014/main" id="{4AD93A17-AC3E-48F9-A2A5-CEE0FBA40C46}"/>
              </a:ext>
            </a:extLst>
          </p:cNvPr>
          <p:cNvSpPr>
            <a:spLocks noGrp="1"/>
          </p:cNvSpPr>
          <p:nvPr>
            <p:ph type="title"/>
          </p:nvPr>
        </p:nvSpPr>
        <p:spPr>
          <a:xfrm>
            <a:off x="838201" y="365125"/>
            <a:ext cx="5393360" cy="1325563"/>
          </a:xfrm>
        </p:spPr>
        <p:txBody>
          <a:bodyPr>
            <a:normAutofit/>
          </a:bodyPr>
          <a:lstStyle/>
          <a:p>
            <a:r>
              <a:rPr lang="de-DE" dirty="0"/>
              <a:t>Überblick - Ziel</a:t>
            </a:r>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C13C6EF8-33B5-E759-F6A3-F9FD882BC074}"/>
              </a:ext>
            </a:extLst>
          </p:cNvPr>
          <p:cNvPicPr>
            <a:picLocks noChangeAspect="1"/>
          </p:cNvPicPr>
          <p:nvPr/>
        </p:nvPicPr>
        <p:blipFill>
          <a:blip r:embed="rId3"/>
          <a:srcRect l="21402" r="11849"/>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5" name="Inhaltsplatzhalter 2">
            <a:extLst>
              <a:ext uri="{FF2B5EF4-FFF2-40B4-BE49-F238E27FC236}">
                <a16:creationId xmlns:a16="http://schemas.microsoft.com/office/drawing/2014/main" id="{580061EF-AB16-9329-3143-82CFB7759BD3}"/>
              </a:ext>
            </a:extLst>
          </p:cNvPr>
          <p:cNvGraphicFramePr>
            <a:graphicFrameLocks noGrp="1"/>
          </p:cNvGraphicFramePr>
          <p:nvPr>
            <p:ph idx="1"/>
            <p:extLst>
              <p:ext uri="{D42A27DB-BD31-4B8C-83A1-F6EECF244321}">
                <p14:modId xmlns:p14="http://schemas.microsoft.com/office/powerpoint/2010/main" val="3739284499"/>
              </p:ext>
            </p:extLst>
          </p:nvPr>
        </p:nvGraphicFramePr>
        <p:xfrm>
          <a:off x="838200" y="1406769"/>
          <a:ext cx="5393361" cy="47701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544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691979-6BCE-5C87-0DD5-D9241A890A62}"/>
              </a:ext>
            </a:extLst>
          </p:cNvPr>
          <p:cNvSpPr>
            <a:spLocks noGrp="1"/>
          </p:cNvSpPr>
          <p:nvPr>
            <p:ph type="title"/>
          </p:nvPr>
        </p:nvSpPr>
        <p:spPr>
          <a:xfrm>
            <a:off x="630936" y="639520"/>
            <a:ext cx="3429000" cy="1719072"/>
          </a:xfrm>
        </p:spPr>
        <p:txBody>
          <a:bodyPr anchor="b">
            <a:normAutofit/>
          </a:bodyPr>
          <a:lstStyle/>
          <a:p>
            <a:r>
              <a:rPr lang="de-DE" dirty="0"/>
              <a:t>Vorgehen - IPERKA</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ABAEBA5-3236-DCE3-5231-CB5C1DC116AE}"/>
              </a:ext>
            </a:extLst>
          </p:cNvPr>
          <p:cNvSpPr>
            <a:spLocks noGrp="1"/>
          </p:cNvSpPr>
          <p:nvPr>
            <p:ph idx="1"/>
          </p:nvPr>
        </p:nvSpPr>
        <p:spPr>
          <a:xfrm>
            <a:off x="630936" y="2807208"/>
            <a:ext cx="3429000" cy="3410712"/>
          </a:xfrm>
        </p:spPr>
        <p:txBody>
          <a:bodyPr anchor="t">
            <a:normAutofit lnSpcReduction="10000"/>
          </a:bodyPr>
          <a:lstStyle/>
          <a:p>
            <a:r>
              <a:rPr lang="de-DE" sz="3300" dirty="0"/>
              <a:t>Informieren</a:t>
            </a:r>
          </a:p>
          <a:p>
            <a:r>
              <a:rPr lang="de-DE" sz="3300" dirty="0"/>
              <a:t>Planen</a:t>
            </a:r>
          </a:p>
          <a:p>
            <a:r>
              <a:rPr lang="de-DE" sz="3300" dirty="0"/>
              <a:t>Entscheiden</a:t>
            </a:r>
          </a:p>
          <a:p>
            <a:r>
              <a:rPr lang="de-DE" sz="3300" dirty="0"/>
              <a:t>Realisieren</a:t>
            </a:r>
          </a:p>
          <a:p>
            <a:r>
              <a:rPr lang="de-DE" sz="3300" dirty="0"/>
              <a:t>Kontrollieren</a:t>
            </a:r>
          </a:p>
          <a:p>
            <a:r>
              <a:rPr lang="de-DE" sz="3300" dirty="0"/>
              <a:t>Auswerten</a:t>
            </a:r>
          </a:p>
          <a:p>
            <a:endParaRPr lang="de-DE" sz="2200" dirty="0"/>
          </a:p>
        </p:txBody>
      </p:sp>
      <p:pic>
        <p:nvPicPr>
          <p:cNvPr id="11" name="Grafik 10">
            <a:extLst>
              <a:ext uri="{FF2B5EF4-FFF2-40B4-BE49-F238E27FC236}">
                <a16:creationId xmlns:a16="http://schemas.microsoft.com/office/drawing/2014/main" id="{92B561C2-9BC0-E87D-F8D7-1CB50FC42B99}"/>
              </a:ext>
            </a:extLst>
          </p:cNvPr>
          <p:cNvPicPr>
            <a:picLocks noChangeAspect="1"/>
          </p:cNvPicPr>
          <p:nvPr/>
        </p:nvPicPr>
        <p:blipFill>
          <a:blip r:embed="rId3"/>
          <a:stretch>
            <a:fillRect/>
          </a:stretch>
        </p:blipFill>
        <p:spPr>
          <a:xfrm>
            <a:off x="4654296" y="1375144"/>
            <a:ext cx="6903720" cy="4107712"/>
          </a:xfrm>
          <a:prstGeom prst="rect">
            <a:avLst/>
          </a:prstGeom>
        </p:spPr>
      </p:pic>
    </p:spTree>
    <p:extLst>
      <p:ext uri="{BB962C8B-B14F-4D97-AF65-F5344CB8AC3E}">
        <p14:creationId xmlns:p14="http://schemas.microsoft.com/office/powerpoint/2010/main" val="167006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el 1">
            <a:extLst>
              <a:ext uri="{FF2B5EF4-FFF2-40B4-BE49-F238E27FC236}">
                <a16:creationId xmlns:a16="http://schemas.microsoft.com/office/drawing/2014/main" id="{8524B545-4961-FCB8-90E8-510D4A2D5B51}"/>
              </a:ext>
            </a:extLst>
          </p:cNvPr>
          <p:cNvSpPr>
            <a:spLocks noGrp="1"/>
          </p:cNvSpPr>
          <p:nvPr>
            <p:ph type="title"/>
          </p:nvPr>
        </p:nvSpPr>
        <p:spPr>
          <a:xfrm>
            <a:off x="203942" y="637437"/>
            <a:ext cx="3939688" cy="5583126"/>
          </a:xfrm>
        </p:spPr>
        <p:txBody>
          <a:bodyPr>
            <a:normAutofit/>
          </a:bodyPr>
          <a:lstStyle/>
          <a:p>
            <a:pPr algn="r"/>
            <a:r>
              <a:rPr lang="de-DE" dirty="0"/>
              <a:t>Vorgehen - Informieren, Planen und Entscheiden</a:t>
            </a:r>
          </a:p>
        </p:txBody>
      </p:sp>
      <p:cxnSp>
        <p:nvCxnSpPr>
          <p:cNvPr id="46" name="Straight Connector 4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0" name="Inhaltsplatzhalter 2">
            <a:extLst>
              <a:ext uri="{FF2B5EF4-FFF2-40B4-BE49-F238E27FC236}">
                <a16:creationId xmlns:a16="http://schemas.microsoft.com/office/drawing/2014/main" id="{D2D68ABD-C0A5-DEA8-C942-3DE9BCCC9E64}"/>
              </a:ext>
            </a:extLst>
          </p:cNvPr>
          <p:cNvGraphicFramePr>
            <a:graphicFrameLocks noGrp="1"/>
          </p:cNvGraphicFramePr>
          <p:nvPr>
            <p:ph idx="1"/>
            <p:extLst>
              <p:ext uri="{D42A27DB-BD31-4B8C-83A1-F6EECF244321}">
                <p14:modId xmlns:p14="http://schemas.microsoft.com/office/powerpoint/2010/main" val="215122285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85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6" name="Rectangle 25">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D72620-8D82-D3A3-AC75-53D6880C629F}"/>
              </a:ext>
            </a:extLst>
          </p:cNvPr>
          <p:cNvSpPr>
            <a:spLocks noGrp="1"/>
          </p:cNvSpPr>
          <p:nvPr>
            <p:ph type="title"/>
          </p:nvPr>
        </p:nvSpPr>
        <p:spPr>
          <a:xfrm>
            <a:off x="988004" y="1088390"/>
            <a:ext cx="4308129" cy="4680583"/>
          </a:xfrm>
        </p:spPr>
        <p:txBody>
          <a:bodyPr anchor="ctr">
            <a:normAutofit/>
          </a:bodyPr>
          <a:lstStyle/>
          <a:p>
            <a:r>
              <a:rPr lang="de-DE" dirty="0"/>
              <a:t>Vorgehen - Realisieren, Kontrollieren und Auswerten</a:t>
            </a:r>
          </a:p>
        </p:txBody>
      </p:sp>
      <p:sp>
        <p:nvSpPr>
          <p:cNvPr id="3" name="Inhaltsplatzhalter 2">
            <a:extLst>
              <a:ext uri="{FF2B5EF4-FFF2-40B4-BE49-F238E27FC236}">
                <a16:creationId xmlns:a16="http://schemas.microsoft.com/office/drawing/2014/main" id="{65F85458-45F1-FD4C-9EDA-D762A6917A1C}"/>
              </a:ext>
            </a:extLst>
          </p:cNvPr>
          <p:cNvSpPr>
            <a:spLocks noGrp="1"/>
          </p:cNvSpPr>
          <p:nvPr>
            <p:ph idx="1"/>
          </p:nvPr>
        </p:nvSpPr>
        <p:spPr>
          <a:xfrm>
            <a:off x="6291923" y="1239927"/>
            <a:ext cx="4971824" cy="4680583"/>
          </a:xfrm>
        </p:spPr>
        <p:txBody>
          <a:bodyPr anchor="ctr">
            <a:normAutofit/>
          </a:bodyPr>
          <a:lstStyle/>
          <a:p>
            <a:r>
              <a:rPr lang="de-DE" sz="3400" dirty="0"/>
              <a:t>Umsetzung der Anwendung</a:t>
            </a:r>
          </a:p>
          <a:p>
            <a:r>
              <a:rPr lang="de-DE" sz="3400" dirty="0"/>
              <a:t>Integrationstests mit </a:t>
            </a:r>
            <a:r>
              <a:rPr lang="de-DE" sz="3400" dirty="0" err="1"/>
              <a:t>Vitest</a:t>
            </a:r>
            <a:endParaRPr lang="de-DE" sz="3400" dirty="0"/>
          </a:p>
          <a:p>
            <a:r>
              <a:rPr lang="de-DE" sz="3400" dirty="0"/>
              <a:t>Reflexion der Arbeit</a:t>
            </a:r>
          </a:p>
          <a:p>
            <a:pPr marL="0" indent="0">
              <a:buNone/>
            </a:pPr>
            <a:endParaRPr lang="de-DE" sz="2000" dirty="0"/>
          </a:p>
        </p:txBody>
      </p:sp>
    </p:spTree>
    <p:extLst>
      <p:ext uri="{BB962C8B-B14F-4D97-AF65-F5344CB8AC3E}">
        <p14:creationId xmlns:p14="http://schemas.microsoft.com/office/powerpoint/2010/main" val="338834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20BB147-B462-9CED-9C1E-5A46D1F678AB}"/>
              </a:ext>
            </a:extLst>
          </p:cNvPr>
          <p:cNvSpPr>
            <a:spLocks noGrp="1"/>
          </p:cNvSpPr>
          <p:nvPr>
            <p:ph type="title"/>
          </p:nvPr>
        </p:nvSpPr>
        <p:spPr>
          <a:xfrm>
            <a:off x="1137034" y="609597"/>
            <a:ext cx="9392421" cy="1330841"/>
          </a:xfrm>
        </p:spPr>
        <p:txBody>
          <a:bodyPr>
            <a:normAutofit/>
          </a:bodyPr>
          <a:lstStyle/>
          <a:p>
            <a:r>
              <a:rPr lang="de-DE" dirty="0"/>
              <a:t>Umsetzung - Technologien</a:t>
            </a:r>
          </a:p>
        </p:txBody>
      </p:sp>
      <p:sp>
        <p:nvSpPr>
          <p:cNvPr id="3" name="Inhaltsplatzhalter 2">
            <a:extLst>
              <a:ext uri="{FF2B5EF4-FFF2-40B4-BE49-F238E27FC236}">
                <a16:creationId xmlns:a16="http://schemas.microsoft.com/office/drawing/2014/main" id="{8521090E-2F50-D20D-E80C-0947C55E23E6}"/>
              </a:ext>
            </a:extLst>
          </p:cNvPr>
          <p:cNvSpPr>
            <a:spLocks noGrp="1"/>
          </p:cNvSpPr>
          <p:nvPr>
            <p:ph idx="1"/>
          </p:nvPr>
        </p:nvSpPr>
        <p:spPr>
          <a:xfrm>
            <a:off x="1137034" y="2330630"/>
            <a:ext cx="5722904" cy="3917773"/>
          </a:xfrm>
        </p:spPr>
        <p:txBody>
          <a:bodyPr>
            <a:noAutofit/>
          </a:bodyPr>
          <a:lstStyle/>
          <a:p>
            <a:r>
              <a:rPr lang="de-DE" sz="2600" dirty="0"/>
              <a:t>Vite als </a:t>
            </a:r>
            <a:r>
              <a:rPr lang="de-DE" sz="2600" dirty="0" err="1"/>
              <a:t>Build</a:t>
            </a:r>
            <a:r>
              <a:rPr lang="de-DE" sz="2600" dirty="0"/>
              <a:t> Tool</a:t>
            </a:r>
          </a:p>
          <a:p>
            <a:r>
              <a:rPr lang="de-DE" sz="2600" dirty="0"/>
              <a:t>React als Framework</a:t>
            </a:r>
          </a:p>
          <a:p>
            <a:r>
              <a:rPr lang="de-DE" sz="2600" dirty="0" err="1"/>
              <a:t>TypeScript</a:t>
            </a:r>
            <a:r>
              <a:rPr lang="de-DE" sz="2600" dirty="0"/>
              <a:t> für typsichere Entwicklung</a:t>
            </a:r>
          </a:p>
          <a:p>
            <a:r>
              <a:rPr lang="de-DE" sz="2600" dirty="0" err="1"/>
              <a:t>localStorage</a:t>
            </a:r>
            <a:r>
              <a:rPr lang="de-DE" sz="2600" dirty="0"/>
              <a:t> zur Datenspeicherung</a:t>
            </a:r>
          </a:p>
          <a:p>
            <a:r>
              <a:rPr lang="de-DE" sz="2600" dirty="0"/>
              <a:t>CSS für das Styling</a:t>
            </a:r>
          </a:p>
          <a:p>
            <a:r>
              <a:rPr lang="de-DE" sz="2600" dirty="0"/>
              <a:t>Visual Studio Code als Haupteditor</a:t>
            </a:r>
          </a:p>
        </p:txBody>
      </p:sp>
      <p:pic>
        <p:nvPicPr>
          <p:cNvPr id="5" name="Grafik 4" descr="Ein Bild, das Schrift, Grafiken, Logo, Design enthält.&#10;&#10;KI-generierte Inhalte können fehlerhaft sein.">
            <a:extLst>
              <a:ext uri="{FF2B5EF4-FFF2-40B4-BE49-F238E27FC236}">
                <a16:creationId xmlns:a16="http://schemas.microsoft.com/office/drawing/2014/main" id="{8AFCB49D-D8BB-2733-0042-4CF74A23C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367" y="2738897"/>
            <a:ext cx="4788505" cy="2647948"/>
          </a:xfrm>
          <a:prstGeom prst="rect">
            <a:avLst/>
          </a:prstGeom>
        </p:spPr>
      </p:pic>
      <p:sp>
        <p:nvSpPr>
          <p:cNvPr id="20"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472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ite (software) - Wikipedia">
            <a:extLst>
              <a:ext uri="{FF2B5EF4-FFF2-40B4-BE49-F238E27FC236}">
                <a16:creationId xmlns:a16="http://schemas.microsoft.com/office/drawing/2014/main" id="{16B3E912-18C7-8447-624A-6A995732F9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21763" y="2672855"/>
            <a:ext cx="1712251" cy="1689522"/>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4CE10BFC-A963-C549-3364-1D37F37739E2}"/>
              </a:ext>
            </a:extLst>
          </p:cNvPr>
          <p:cNvPicPr>
            <a:picLocks noChangeAspect="1"/>
          </p:cNvPicPr>
          <p:nvPr/>
        </p:nvPicPr>
        <p:blipFill>
          <a:blip r:embed="rId4"/>
          <a:stretch>
            <a:fillRect/>
          </a:stretch>
        </p:blipFill>
        <p:spPr>
          <a:xfrm>
            <a:off x="467498" y="924449"/>
            <a:ext cx="1712251" cy="4802027"/>
          </a:xfrm>
          <a:prstGeom prst="rect">
            <a:avLst/>
          </a:prstGeom>
        </p:spPr>
      </p:pic>
      <p:sp>
        <p:nvSpPr>
          <p:cNvPr id="1043" name="Right Triangle 104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1377E5-A25A-79D1-751E-092B3829763D}"/>
              </a:ext>
            </a:extLst>
          </p:cNvPr>
          <p:cNvSpPr>
            <a:spLocks noGrp="1"/>
          </p:cNvSpPr>
          <p:nvPr>
            <p:ph type="title"/>
          </p:nvPr>
        </p:nvSpPr>
        <p:spPr>
          <a:xfrm>
            <a:off x="5465658" y="1188637"/>
            <a:ext cx="6081167" cy="1597228"/>
          </a:xfrm>
        </p:spPr>
        <p:txBody>
          <a:bodyPr>
            <a:noAutofit/>
          </a:bodyPr>
          <a:lstStyle/>
          <a:p>
            <a:r>
              <a:rPr lang="de-DE" dirty="0"/>
              <a:t>Umsetzung – Projektsetup und Ordnerstruktur</a:t>
            </a:r>
          </a:p>
        </p:txBody>
      </p:sp>
      <p:sp>
        <p:nvSpPr>
          <p:cNvPr id="3" name="Inhaltsplatzhalter 2">
            <a:extLst>
              <a:ext uri="{FF2B5EF4-FFF2-40B4-BE49-F238E27FC236}">
                <a16:creationId xmlns:a16="http://schemas.microsoft.com/office/drawing/2014/main" id="{62F8AEFA-3C5C-77D2-A1C1-4A84E19B4A5C}"/>
              </a:ext>
            </a:extLst>
          </p:cNvPr>
          <p:cNvSpPr>
            <a:spLocks noGrp="1"/>
          </p:cNvSpPr>
          <p:nvPr>
            <p:ph idx="1"/>
          </p:nvPr>
        </p:nvSpPr>
        <p:spPr>
          <a:xfrm>
            <a:off x="5465657" y="2770259"/>
            <a:ext cx="4505654" cy="2728198"/>
          </a:xfrm>
        </p:spPr>
        <p:txBody>
          <a:bodyPr anchor="t">
            <a:noAutofit/>
          </a:bodyPr>
          <a:lstStyle/>
          <a:p>
            <a:r>
              <a:rPr lang="de-DE" sz="2300" dirty="0"/>
              <a:t>Projektstart mit Vite und React + </a:t>
            </a:r>
            <a:r>
              <a:rPr lang="de-DE" sz="2300" dirty="0" err="1"/>
              <a:t>TypeScript</a:t>
            </a:r>
            <a:endParaRPr lang="de-DE" sz="2300" dirty="0"/>
          </a:p>
          <a:p>
            <a:r>
              <a:rPr lang="de-DE" sz="2300" dirty="0"/>
              <a:t>Klare Ordnerstruktur für Übersicht und Wartbarkeit</a:t>
            </a:r>
          </a:p>
          <a:p>
            <a:r>
              <a:rPr lang="de-DE" sz="2300" dirty="0"/>
              <a:t>Trennung von Komponenten, Seiten, Typen, </a:t>
            </a:r>
            <a:r>
              <a:rPr lang="de-DE" sz="2300" dirty="0" err="1"/>
              <a:t>Utils</a:t>
            </a:r>
            <a:r>
              <a:rPr lang="de-DE" sz="2300" dirty="0"/>
              <a:t> und Styles</a:t>
            </a:r>
          </a:p>
          <a:p>
            <a:r>
              <a:rPr lang="de-DE" sz="2300" dirty="0"/>
              <a:t>Basis für strukturierte und saubere Entwicklung gelegt</a:t>
            </a:r>
          </a:p>
        </p:txBody>
      </p:sp>
    </p:spTree>
    <p:extLst>
      <p:ext uri="{BB962C8B-B14F-4D97-AF65-F5344CB8AC3E}">
        <p14:creationId xmlns:p14="http://schemas.microsoft.com/office/powerpoint/2010/main" val="9529220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2340</Words>
  <Application>Microsoft Office PowerPoint</Application>
  <PresentationFormat>Breitbild</PresentationFormat>
  <Paragraphs>181</Paragraphs>
  <Slides>26</Slides>
  <Notes>26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Aptos</vt:lpstr>
      <vt:lpstr>Aptos Display</vt:lpstr>
      <vt:lpstr>Arial</vt:lpstr>
      <vt:lpstr>Calibri</vt:lpstr>
      <vt:lpstr>Office</vt:lpstr>
      <vt:lpstr>IPA - Abschlusspräsentation  Entwicklung eines Prototyps für eine Steuerverwaltungsplattform</vt:lpstr>
      <vt:lpstr>Inhaltsverzeichnis</vt:lpstr>
      <vt:lpstr>Überblick - Ausgangslage</vt:lpstr>
      <vt:lpstr>Überblick - Ziel</vt:lpstr>
      <vt:lpstr>Vorgehen - IPERKA</vt:lpstr>
      <vt:lpstr>Vorgehen - Informieren, Planen und Entscheiden</vt:lpstr>
      <vt:lpstr>Vorgehen - Realisieren, Kontrollieren und Auswerten</vt:lpstr>
      <vt:lpstr>Umsetzung - Technologien</vt:lpstr>
      <vt:lpstr>Umsetzung – Projektsetup und Ordnerstruktur</vt:lpstr>
      <vt:lpstr>Umsetzung - Pages</vt:lpstr>
      <vt:lpstr>Umsetzung - Forms</vt:lpstr>
      <vt:lpstr>Umsetzung - Datenhaltung</vt:lpstr>
      <vt:lpstr>Umsetzung – Rollen und Rechte</vt:lpstr>
      <vt:lpstr>Umsetzung - Zusatzfeatures</vt:lpstr>
      <vt:lpstr>Tests und Kontrolle - Testarten nach Testpyramide</vt:lpstr>
      <vt:lpstr>Tests und Kontrolle - Testkonzepte</vt:lpstr>
      <vt:lpstr>Tests und Kontrolle - Testfälle mit Vitest</vt:lpstr>
      <vt:lpstr>Tests und Kontrolle Resultat</vt:lpstr>
      <vt:lpstr>Resultat - Komponenten des Prototyps</vt:lpstr>
      <vt:lpstr>Resultat - Komponenten des Prototyps</vt:lpstr>
      <vt:lpstr>Resultat - Komponenten des Prototyps</vt:lpstr>
      <vt:lpstr>Resultat - Funktionen des Prototyps</vt:lpstr>
      <vt:lpstr>Live Demonstration</vt:lpstr>
      <vt:lpstr>Auswertung - Reflexion</vt:lpstr>
      <vt:lpstr>Auswertung - Fazit und Schlusswort</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Astashyn Vladyslav</dc:creator>
  <cp:lastModifiedBy>Informatik</cp:lastModifiedBy>
  <cp:revision>23</cp:revision>
  <cp:lastPrinted>2025-05-01T09:10:55Z</cp:lastPrinted>
  <dcterms:created xsi:type="dcterms:W3CDTF">2025-04-19T20:33:38Z</dcterms:created>
  <dcterms:modified xsi:type="dcterms:W3CDTF">2025-05-01T10:11:47Z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3d706b-cde5-4060-b871-3787af016d5a_Enabled">
    <vt:lpwstr>true</vt:lpwstr>
  </property>
  <property fmtid="{D5CDD505-2E9C-101B-9397-08002B2CF9AE}" pid="3" name="MSIP_Label_b23d706b-cde5-4060-b871-3787af016d5a_SetDate">
    <vt:lpwstr>2025-04-19T21:31:37Z</vt:lpwstr>
  </property>
  <property fmtid="{D5CDD505-2E9C-101B-9397-08002B2CF9AE}" pid="4" name="MSIP_Label_b23d706b-cde5-4060-b871-3787af016d5a_Method">
    <vt:lpwstr>Standard</vt:lpwstr>
  </property>
  <property fmtid="{D5CDD505-2E9C-101B-9397-08002B2CF9AE}" pid="5" name="MSIP_Label_b23d706b-cde5-4060-b871-3787af016d5a_Name">
    <vt:lpwstr>defa4170-0d19-0005-0004-bc88714345d2</vt:lpwstr>
  </property>
  <property fmtid="{D5CDD505-2E9C-101B-9397-08002B2CF9AE}" pid="6" name="MSIP_Label_b23d706b-cde5-4060-b871-3787af016d5a_SiteId">
    <vt:lpwstr>094f5a41-a45f-40c7-bd08-84c83a409f79</vt:lpwstr>
  </property>
  <property fmtid="{D5CDD505-2E9C-101B-9397-08002B2CF9AE}" pid="7" name="MSIP_Label_b23d706b-cde5-4060-b871-3787af016d5a_ActionId">
    <vt:lpwstr>1e08f949-882f-42fe-b8cf-252b74fded71</vt:lpwstr>
  </property>
  <property fmtid="{D5CDD505-2E9C-101B-9397-08002B2CF9AE}" pid="8" name="MSIP_Label_b23d706b-cde5-4060-b871-3787af016d5a_ContentBits">
    <vt:lpwstr>0</vt:lpwstr>
  </property>
  <property fmtid="{D5CDD505-2E9C-101B-9397-08002B2CF9AE}" pid="9" name="MSIP_Label_b23d706b-cde5-4060-b871-3787af016d5a_Tag">
    <vt:lpwstr>10, 3, 0, 1</vt:lpwstr>
  </property>
</Properties>
</file>