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45714"/>
  </p:normalViewPr>
  <p:slideViewPr>
    <p:cSldViewPr snapToGrid="0">
      <p:cViewPr varScale="1">
        <p:scale>
          <a:sx n="54" d="100"/>
          <a:sy n="54" d="100"/>
        </p:scale>
        <p:origin x="3360"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0493FA-BC0C-234D-9C0F-D3BBBF2D7DE9}" type="datetimeFigureOut">
              <a:rPr lang="en-DE" smtClean="0"/>
              <a:t>31.03.25</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36491-2052-A145-AEB8-71986B7FAF7C}" type="slidenum">
              <a:rPr lang="en-DE" smtClean="0"/>
              <a:t>‹#›</a:t>
            </a:fld>
            <a:endParaRPr lang="en-DE"/>
          </a:p>
        </p:txBody>
      </p:sp>
    </p:spTree>
    <p:extLst>
      <p:ext uri="{BB962C8B-B14F-4D97-AF65-F5344CB8AC3E}">
        <p14:creationId xmlns:p14="http://schemas.microsoft.com/office/powerpoint/2010/main" val="371422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Restaurants, whether small or large chains, face a critical challenge: unpredictable supply shortages that disrupt operations and lead to missed revenue opportunities. Today, many businesses still rely on Excel for supply data—resulting in delayed insights and reactive decision-making. This inefficiency not only affects inventory management but also has a ripple effect on sales and customer satisfaction. Our goal is to flip this script and solve the shortage dilemma from the ground up</a:t>
            </a:r>
            <a:endParaRPr lang="en-DE" dirty="0"/>
          </a:p>
        </p:txBody>
      </p:sp>
      <p:sp>
        <p:nvSpPr>
          <p:cNvPr id="4" name="Slide Number Placeholder 3"/>
          <p:cNvSpPr>
            <a:spLocks noGrp="1"/>
          </p:cNvSpPr>
          <p:nvPr>
            <p:ph type="sldNum" sz="quarter" idx="5"/>
          </p:nvPr>
        </p:nvSpPr>
        <p:spPr/>
        <p:txBody>
          <a:bodyPr/>
          <a:lstStyle/>
          <a:p>
            <a:fld id="{CAE36491-2052-A145-AEB8-71986B7FAF7C}" type="slidenum">
              <a:rPr lang="en-DE" smtClean="0"/>
              <a:t>1</a:t>
            </a:fld>
            <a:endParaRPr lang="en-DE"/>
          </a:p>
        </p:txBody>
      </p:sp>
    </p:spTree>
    <p:extLst>
      <p:ext uri="{BB962C8B-B14F-4D97-AF65-F5344CB8AC3E}">
        <p14:creationId xmlns:p14="http://schemas.microsoft.com/office/powerpoint/2010/main" val="7642790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“Imagine an AI agent that not only forecasts when supplies are running low but also predicts how each good behaves over time. Our solution uses historical and real-time Excel data to proactively alert restaurants before they hit a shortage. Moreover, when traditional restocking routes aren’t available, it intelligently suggests alternative suppliers, ensuring that every restaurant never runs out of essential goods.”</a:t>
            </a:r>
            <a:endParaRPr lang="en-DE" dirty="0"/>
          </a:p>
        </p:txBody>
      </p:sp>
      <p:sp>
        <p:nvSpPr>
          <p:cNvPr id="4" name="Slide Number Placeholder 3"/>
          <p:cNvSpPr>
            <a:spLocks noGrp="1"/>
          </p:cNvSpPr>
          <p:nvPr>
            <p:ph type="sldNum" sz="quarter" idx="5"/>
          </p:nvPr>
        </p:nvSpPr>
        <p:spPr/>
        <p:txBody>
          <a:bodyPr/>
          <a:lstStyle/>
          <a:p>
            <a:fld id="{CAE36491-2052-A145-AEB8-71986B7FAF7C}" type="slidenum">
              <a:rPr lang="en-DE" smtClean="0"/>
              <a:t>2</a:t>
            </a:fld>
            <a:endParaRPr lang="en-DE"/>
          </a:p>
        </p:txBody>
      </p:sp>
    </p:spTree>
    <p:extLst>
      <p:ext uri="{BB962C8B-B14F-4D97-AF65-F5344CB8AC3E}">
        <p14:creationId xmlns:p14="http://schemas.microsoft.com/office/powerpoint/2010/main" val="11696011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While our proof-of-concept starts with Excel data – the industry standard – our roadmap is clear: direct integration with SAP ERP and other major supply chain systems used by large restaurant chains. We also introduce a unique twist: a promotion model where suppliers can be featured as long as it remains balanced and beneficial to the user. This seamless integration and customization ensure that our solution is both immediately feasible and scalable for future enhancements.</a:t>
            </a:r>
            <a:endParaRPr lang="en-DE" dirty="0"/>
          </a:p>
        </p:txBody>
      </p:sp>
      <p:sp>
        <p:nvSpPr>
          <p:cNvPr id="4" name="Slide Number Placeholder 3"/>
          <p:cNvSpPr>
            <a:spLocks noGrp="1"/>
          </p:cNvSpPr>
          <p:nvPr>
            <p:ph type="sldNum" sz="quarter" idx="5"/>
          </p:nvPr>
        </p:nvSpPr>
        <p:spPr/>
        <p:txBody>
          <a:bodyPr/>
          <a:lstStyle/>
          <a:p>
            <a:fld id="{CAE36491-2052-A145-AEB8-71986B7FAF7C}" type="slidenum">
              <a:rPr lang="en-DE" smtClean="0"/>
              <a:t>3</a:t>
            </a:fld>
            <a:endParaRPr lang="en-DE"/>
          </a:p>
        </p:txBody>
      </p:sp>
    </p:spTree>
    <p:extLst>
      <p:ext uri="{BB962C8B-B14F-4D97-AF65-F5344CB8AC3E}">
        <p14:creationId xmlns:p14="http://schemas.microsoft.com/office/powerpoint/2010/main" val="2154356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Our concept doesn’t just stop at preventing shortages. By optimizing inventory management, we create an environment where restaurants operate more efficiently, indirectly boosting sales and improving customer experiences. The solution is designed with security in mind—especially important for the German market—and its feasibility is underpinned by a robust roadmap. With our approach, practical business value is delivered from day one, while also laying a solid foundation for future digital transformation and cloud integration.</a:t>
            </a:r>
            <a:endParaRPr lang="en-DE" dirty="0"/>
          </a:p>
        </p:txBody>
      </p:sp>
      <p:sp>
        <p:nvSpPr>
          <p:cNvPr id="4" name="Slide Number Placeholder 3"/>
          <p:cNvSpPr>
            <a:spLocks noGrp="1"/>
          </p:cNvSpPr>
          <p:nvPr>
            <p:ph type="sldNum" sz="quarter" idx="5"/>
          </p:nvPr>
        </p:nvSpPr>
        <p:spPr/>
        <p:txBody>
          <a:bodyPr/>
          <a:lstStyle/>
          <a:p>
            <a:fld id="{CAE36491-2052-A145-AEB8-71986B7FAF7C}" type="slidenum">
              <a:rPr lang="en-DE" smtClean="0"/>
              <a:t>4</a:t>
            </a:fld>
            <a:endParaRPr lang="en-DE"/>
          </a:p>
        </p:txBody>
      </p:sp>
    </p:spTree>
    <p:extLst>
      <p:ext uri="{BB962C8B-B14F-4D97-AF65-F5344CB8AC3E}">
        <p14:creationId xmlns:p14="http://schemas.microsoft.com/office/powerpoint/2010/main" val="1110599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In conclusion, we began by identifying the acute problem of unpredictable supply chain management in the restaurant industry. With our AI agent, restaurants can move from chaos to control—ensuring that shortages are anticipated and alternative, cost-effective suppliers are always available. Our concept, secure by design and ready to evolve from Excel to full SAP integration, addresses both current needs and future opportunities. We’ve not only solved the problem but provided a clear, actionable roadmap for digital transformation that resonates with every stakeholder from operational teams to IT and security experts.</a:t>
            </a:r>
            <a:endParaRPr lang="en-DE" dirty="0"/>
          </a:p>
        </p:txBody>
      </p:sp>
      <p:sp>
        <p:nvSpPr>
          <p:cNvPr id="4" name="Slide Number Placeholder 3"/>
          <p:cNvSpPr>
            <a:spLocks noGrp="1"/>
          </p:cNvSpPr>
          <p:nvPr>
            <p:ph type="sldNum" sz="quarter" idx="5"/>
          </p:nvPr>
        </p:nvSpPr>
        <p:spPr/>
        <p:txBody>
          <a:bodyPr/>
          <a:lstStyle/>
          <a:p>
            <a:fld id="{CAE36491-2052-A145-AEB8-71986B7FAF7C}" type="slidenum">
              <a:rPr lang="en-DE" smtClean="0"/>
              <a:t>5</a:t>
            </a:fld>
            <a:endParaRPr lang="en-DE"/>
          </a:p>
        </p:txBody>
      </p:sp>
    </p:spTree>
    <p:extLst>
      <p:ext uri="{BB962C8B-B14F-4D97-AF65-F5344CB8AC3E}">
        <p14:creationId xmlns:p14="http://schemas.microsoft.com/office/powerpoint/2010/main" val="22627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54B69-5840-99C5-2C58-B61FE0EF24E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9D12023E-D7A7-AACE-E9BA-CFA9E526BE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11385054-53EC-F95E-1ED3-5821D926AB77}"/>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5" name="Footer Placeholder 4">
            <a:extLst>
              <a:ext uri="{FF2B5EF4-FFF2-40B4-BE49-F238E27FC236}">
                <a16:creationId xmlns:a16="http://schemas.microsoft.com/office/drawing/2014/main" id="{370168E9-B4B1-3450-88F9-C782140C8E5C}"/>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BD593E1E-1FC4-A002-CDC6-97AFCA382E82}"/>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2810074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AEA27-D5EF-328D-4AAF-C642D5159255}"/>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E44A657A-83D7-FE9B-844F-F47E60683D2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97A4598-4DE7-5AF2-1C2D-29735BC141FC}"/>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5" name="Footer Placeholder 4">
            <a:extLst>
              <a:ext uri="{FF2B5EF4-FFF2-40B4-BE49-F238E27FC236}">
                <a16:creationId xmlns:a16="http://schemas.microsoft.com/office/drawing/2014/main" id="{3E5B3C5B-469D-23CB-3BC4-43928575DA4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AFE1AC-2D7A-101F-F12A-9E964B7CC4AA}"/>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2169451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61569F-2D9D-2A95-8655-AD59792BD06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D5C909C9-EC78-34F8-BDB1-206ED5A5667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A5C9523-690A-3064-F3CC-7452C74BE176}"/>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5" name="Footer Placeholder 4">
            <a:extLst>
              <a:ext uri="{FF2B5EF4-FFF2-40B4-BE49-F238E27FC236}">
                <a16:creationId xmlns:a16="http://schemas.microsoft.com/office/drawing/2014/main" id="{ABA243E0-763E-B1A3-5469-7EE5FEE3517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26C0114D-20CD-85EA-2080-137CD9877BB6}"/>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184786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B615B-CDC5-4E13-7E96-FDA5646BB69E}"/>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846DD1E5-9A4F-029E-9B3F-B0B4E54033B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81C83CEE-670A-C203-AF2D-D3DD6341DFC3}"/>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5" name="Footer Placeholder 4">
            <a:extLst>
              <a:ext uri="{FF2B5EF4-FFF2-40B4-BE49-F238E27FC236}">
                <a16:creationId xmlns:a16="http://schemas.microsoft.com/office/drawing/2014/main" id="{A33A4C83-9883-2927-F574-F9AD5E19BDC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34902C3-961D-7798-15C8-C85A40B78D07}"/>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2552588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5D64D-2CCA-02BA-447A-46D04C8CCF5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C92CAF97-2306-6AF1-D680-D03FDD707B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2DD8A79-9814-9482-8090-3D42DD75A1EA}"/>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5" name="Footer Placeholder 4">
            <a:extLst>
              <a:ext uri="{FF2B5EF4-FFF2-40B4-BE49-F238E27FC236}">
                <a16:creationId xmlns:a16="http://schemas.microsoft.com/office/drawing/2014/main" id="{69C82007-E4B3-FA47-5CF0-EFFC8747E62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B112BFB-081A-0DB0-00EC-821A1208B423}"/>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9767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91AD-960A-FD70-9A08-37C19F88E473}"/>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017FC7D0-5269-0C59-2BD7-404D302B6AD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E011A3C4-F5CA-1C7B-B971-F2253451A5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689E169A-83B9-2A6C-71A4-5FF74BEEE2E0}"/>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6" name="Footer Placeholder 5">
            <a:extLst>
              <a:ext uri="{FF2B5EF4-FFF2-40B4-BE49-F238E27FC236}">
                <a16:creationId xmlns:a16="http://schemas.microsoft.com/office/drawing/2014/main" id="{DA440C0A-F59C-1B28-5875-F86803BA6C5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F8D595E-C822-D1B3-422A-C8D5B411C645}"/>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3536645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2064-7B8F-6862-3370-343FCB3CC976}"/>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01A589D4-880A-AE2A-6CEF-3ED8F0319F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10C7DF-73F4-B71E-6225-25C5C27B4BB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B7907842-28AB-6F7B-3261-B932F4E3D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86CF58C9-0478-B16D-E53A-34B7E8644A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494C28E2-A3AF-2FE7-3051-FC18B333670A}"/>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8" name="Footer Placeholder 7">
            <a:extLst>
              <a:ext uri="{FF2B5EF4-FFF2-40B4-BE49-F238E27FC236}">
                <a16:creationId xmlns:a16="http://schemas.microsoft.com/office/drawing/2014/main" id="{3E24B4C2-EF47-EBEF-0D30-923A24CECCB5}"/>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90791CBC-E76A-C974-6B1C-BB345C119D53}"/>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225636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7F36-9D90-0CD3-E2C6-4FC38DE50A00}"/>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71CE266C-5353-5DAD-8D63-080261B8AE42}"/>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4" name="Footer Placeholder 3">
            <a:extLst>
              <a:ext uri="{FF2B5EF4-FFF2-40B4-BE49-F238E27FC236}">
                <a16:creationId xmlns:a16="http://schemas.microsoft.com/office/drawing/2014/main" id="{A54A8BEF-98F4-7501-CAD7-9516549EE061}"/>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75DFC2BE-4168-F53A-09A0-BB2EE34A6983}"/>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3316057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4A02176-53CF-507F-291B-6904C5026CE8}"/>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3" name="Footer Placeholder 2">
            <a:extLst>
              <a:ext uri="{FF2B5EF4-FFF2-40B4-BE49-F238E27FC236}">
                <a16:creationId xmlns:a16="http://schemas.microsoft.com/office/drawing/2014/main" id="{BD341967-9ADB-AB55-A7D0-70DE93AFD231}"/>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C9AC4780-DF74-41C9-5753-EE73CFC83C79}"/>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135466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2BD18-559D-EA29-18AA-49324E3BBC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FCBE19EC-78D0-FB7D-F889-7EA4B6E3C3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4EB8D055-FB88-50A9-5415-FC42AB3D54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405D369-7A11-8C22-160E-460296A15A23}"/>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6" name="Footer Placeholder 5">
            <a:extLst>
              <a:ext uri="{FF2B5EF4-FFF2-40B4-BE49-F238E27FC236}">
                <a16:creationId xmlns:a16="http://schemas.microsoft.com/office/drawing/2014/main" id="{D9CE3E99-0B75-CD9F-0664-4DEB5BDBF71D}"/>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F20EBC8-80C4-528C-9331-79E518849557}"/>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3593174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AC41-70FB-269B-6EF4-EC565ACB6E7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A31F1859-3F7E-C1D7-D372-F982D62ADA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4B09A16E-1F16-DD12-84F1-30D4E47D95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826C94-E3DB-FF07-5193-7A1EBA5A27B7}"/>
              </a:ext>
            </a:extLst>
          </p:cNvPr>
          <p:cNvSpPr>
            <a:spLocks noGrp="1"/>
          </p:cNvSpPr>
          <p:nvPr>
            <p:ph type="dt" sz="half" idx="10"/>
          </p:nvPr>
        </p:nvSpPr>
        <p:spPr/>
        <p:txBody>
          <a:bodyPr/>
          <a:lstStyle/>
          <a:p>
            <a:fld id="{783D4CE7-01DA-974F-9EA4-1B8F05F3AE9E}" type="datetimeFigureOut">
              <a:rPr lang="en-DE" smtClean="0"/>
              <a:t>31.03.25</a:t>
            </a:fld>
            <a:endParaRPr lang="en-DE"/>
          </a:p>
        </p:txBody>
      </p:sp>
      <p:sp>
        <p:nvSpPr>
          <p:cNvPr id="6" name="Footer Placeholder 5">
            <a:extLst>
              <a:ext uri="{FF2B5EF4-FFF2-40B4-BE49-F238E27FC236}">
                <a16:creationId xmlns:a16="http://schemas.microsoft.com/office/drawing/2014/main" id="{761A4E09-AE19-BCF8-A000-FE0BC79FB42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982CACA-F242-551B-EDF7-63769848D9AD}"/>
              </a:ext>
            </a:extLst>
          </p:cNvPr>
          <p:cNvSpPr>
            <a:spLocks noGrp="1"/>
          </p:cNvSpPr>
          <p:nvPr>
            <p:ph type="sldNum" sz="quarter" idx="12"/>
          </p:nvPr>
        </p:nvSpPr>
        <p:spPr/>
        <p:txBody>
          <a:bodyPr/>
          <a:lstStyle/>
          <a:p>
            <a:fld id="{57E44036-CF1B-3847-AB14-19C01F5FA3ED}" type="slidenum">
              <a:rPr lang="en-DE" smtClean="0"/>
              <a:t>‹#›</a:t>
            </a:fld>
            <a:endParaRPr lang="en-DE"/>
          </a:p>
        </p:txBody>
      </p:sp>
    </p:spTree>
    <p:extLst>
      <p:ext uri="{BB962C8B-B14F-4D97-AF65-F5344CB8AC3E}">
        <p14:creationId xmlns:p14="http://schemas.microsoft.com/office/powerpoint/2010/main" val="3877200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F9074-0EB0-6D54-3F88-DA2B87E9E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312A3150-DC2A-00B4-BAA8-55CD8F7C6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B577122-A86F-E9BC-6136-2AA6636F26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3D4CE7-01DA-974F-9EA4-1B8F05F3AE9E}" type="datetimeFigureOut">
              <a:rPr lang="en-DE" smtClean="0"/>
              <a:t>31.03.25</a:t>
            </a:fld>
            <a:endParaRPr lang="en-DE"/>
          </a:p>
        </p:txBody>
      </p:sp>
      <p:sp>
        <p:nvSpPr>
          <p:cNvPr id="5" name="Footer Placeholder 4">
            <a:extLst>
              <a:ext uri="{FF2B5EF4-FFF2-40B4-BE49-F238E27FC236}">
                <a16:creationId xmlns:a16="http://schemas.microsoft.com/office/drawing/2014/main" id="{60344CAD-6763-5D8E-6919-B9933B070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664085EC-97FC-9E54-BCDD-AD29A06AF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7E44036-CF1B-3847-AB14-19C01F5FA3ED}" type="slidenum">
              <a:rPr lang="en-DE" smtClean="0"/>
              <a:t>‹#›</a:t>
            </a:fld>
            <a:endParaRPr lang="en-DE"/>
          </a:p>
        </p:txBody>
      </p:sp>
    </p:spTree>
    <p:extLst>
      <p:ext uri="{BB962C8B-B14F-4D97-AF65-F5344CB8AC3E}">
        <p14:creationId xmlns:p14="http://schemas.microsoft.com/office/powerpoint/2010/main" val="1653126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3" name="Rectangle 103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8" name="Picture 4" descr="How to Make a Product &quot;Out of Stock&quot; in Shopify">
            <a:extLst>
              <a:ext uri="{FF2B5EF4-FFF2-40B4-BE49-F238E27FC236}">
                <a16:creationId xmlns:a16="http://schemas.microsoft.com/office/drawing/2014/main" id="{B5F4AF21-5EF5-E41E-F75A-B4997AA00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1225" b="13789"/>
          <a:stretch/>
        </p:blipFill>
        <p:spPr bwMode="auto">
          <a:xfrm>
            <a:off x="-189247" y="-105796"/>
            <a:ext cx="12570493" cy="7069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422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3A7C1-CF74-4570-15D8-C6CF665B75B8}"/>
              </a:ext>
            </a:extLst>
          </p:cNvPr>
          <p:cNvSpPr>
            <a:spLocks noGrp="1"/>
          </p:cNvSpPr>
          <p:nvPr>
            <p:ph type="title"/>
          </p:nvPr>
        </p:nvSpPr>
        <p:spPr/>
        <p:txBody>
          <a:bodyPr/>
          <a:lstStyle/>
          <a:p>
            <a:r>
              <a:rPr lang="en-GB" b="0" i="0" u="none" strike="noStrike" dirty="0">
                <a:solidFill>
                  <a:srgbClr val="000000"/>
                </a:solidFill>
                <a:effectLst/>
                <a:latin typeface="-webkit-standard"/>
              </a:rPr>
              <a:t>The AI-Driven Agent</a:t>
            </a:r>
            <a:endParaRPr lang="en-DE" dirty="0"/>
          </a:p>
        </p:txBody>
      </p:sp>
      <p:sp>
        <p:nvSpPr>
          <p:cNvPr id="3" name="Content Placeholder 2">
            <a:extLst>
              <a:ext uri="{FF2B5EF4-FFF2-40B4-BE49-F238E27FC236}">
                <a16:creationId xmlns:a16="http://schemas.microsoft.com/office/drawing/2014/main" id="{6AFBADFB-CE71-199E-1FB6-0172A50000AC}"/>
              </a:ext>
            </a:extLst>
          </p:cNvPr>
          <p:cNvSpPr>
            <a:spLocks noGrp="1"/>
          </p:cNvSpPr>
          <p:nvPr>
            <p:ph idx="1"/>
          </p:nvPr>
        </p:nvSpPr>
        <p:spPr/>
        <p:txBody>
          <a:bodyPr/>
          <a:lstStyle/>
          <a:p>
            <a:r>
              <a:rPr lang="en-GB" dirty="0"/>
              <a:t>AI Predicts Supply </a:t>
            </a:r>
            <a:r>
              <a:rPr lang="en-GB" dirty="0" err="1"/>
              <a:t>Behavior</a:t>
            </a:r>
            <a:endParaRPr lang="en-GB" dirty="0"/>
          </a:p>
          <a:p>
            <a:r>
              <a:rPr lang="en-GB" dirty="0"/>
              <a:t>Prevents Shortages Before They Happen</a:t>
            </a:r>
          </a:p>
          <a:p>
            <a:r>
              <a:rPr lang="en-GB" dirty="0"/>
              <a:t>Intelligent Alternative Suggestions</a:t>
            </a:r>
          </a:p>
          <a:p>
            <a:endParaRPr lang="en-DE" dirty="0"/>
          </a:p>
        </p:txBody>
      </p:sp>
    </p:spTree>
    <p:extLst>
      <p:ext uri="{BB962C8B-B14F-4D97-AF65-F5344CB8AC3E}">
        <p14:creationId xmlns:p14="http://schemas.microsoft.com/office/powerpoint/2010/main" val="19359656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ED8B-8ADA-AF50-7340-A2BA8534EA25}"/>
              </a:ext>
            </a:extLst>
          </p:cNvPr>
          <p:cNvSpPr>
            <a:spLocks noGrp="1"/>
          </p:cNvSpPr>
          <p:nvPr>
            <p:ph type="title"/>
          </p:nvPr>
        </p:nvSpPr>
        <p:spPr/>
        <p:txBody>
          <a:bodyPr/>
          <a:lstStyle/>
          <a:p>
            <a:r>
              <a:rPr lang="en-GB" b="0" i="0" u="none" strike="noStrike" dirty="0">
                <a:solidFill>
                  <a:srgbClr val="000000"/>
                </a:solidFill>
                <a:effectLst/>
                <a:latin typeface="-webkit-standard"/>
              </a:rPr>
              <a:t>Seamless Integration &amp; Customization</a:t>
            </a:r>
            <a:endParaRPr lang="en-DE" dirty="0"/>
          </a:p>
        </p:txBody>
      </p:sp>
      <p:sp>
        <p:nvSpPr>
          <p:cNvPr id="3" name="Content Placeholder 2">
            <a:extLst>
              <a:ext uri="{FF2B5EF4-FFF2-40B4-BE49-F238E27FC236}">
                <a16:creationId xmlns:a16="http://schemas.microsoft.com/office/drawing/2014/main" id="{4C9A07CF-EE18-8566-BFA7-A44881ACC93A}"/>
              </a:ext>
            </a:extLst>
          </p:cNvPr>
          <p:cNvSpPr>
            <a:spLocks noGrp="1"/>
          </p:cNvSpPr>
          <p:nvPr>
            <p:ph idx="1"/>
          </p:nvPr>
        </p:nvSpPr>
        <p:spPr/>
        <p:txBody>
          <a:bodyPr/>
          <a:lstStyle/>
          <a:p>
            <a:r>
              <a:rPr lang="en-GB" b="0" i="0" u="none" strike="noStrike" dirty="0">
                <a:solidFill>
                  <a:srgbClr val="000000"/>
                </a:solidFill>
                <a:effectLst/>
              </a:rPr>
              <a:t>Excel Today, SAP &amp; More Tomorrow</a:t>
            </a:r>
          </a:p>
          <a:p>
            <a:pPr algn="l">
              <a:buFont typeface="Arial" panose="020B0604020202020204" pitchFamily="34" charset="0"/>
              <a:buChar char="•"/>
            </a:pPr>
            <a:r>
              <a:rPr lang="en-GB" b="0" i="0" u="none" strike="noStrike" dirty="0">
                <a:solidFill>
                  <a:srgbClr val="000000"/>
                </a:solidFill>
                <a:effectLst/>
              </a:rPr>
              <a:t>Integration with Custom Supply Systems</a:t>
            </a:r>
          </a:p>
          <a:p>
            <a:pPr algn="l">
              <a:buFont typeface="Arial" panose="020B0604020202020204" pitchFamily="34" charset="0"/>
              <a:buChar char="•"/>
            </a:pPr>
            <a:r>
              <a:rPr lang="en-GB" b="0" i="0" u="none" strike="noStrike" dirty="0">
                <a:solidFill>
                  <a:srgbClr val="000000"/>
                </a:solidFill>
                <a:effectLst/>
              </a:rPr>
              <a:t>Balanced Sponsored Supplier Recommendations</a:t>
            </a:r>
          </a:p>
          <a:p>
            <a:endParaRPr lang="en-DE" dirty="0"/>
          </a:p>
        </p:txBody>
      </p:sp>
    </p:spTree>
    <p:extLst>
      <p:ext uri="{BB962C8B-B14F-4D97-AF65-F5344CB8AC3E}">
        <p14:creationId xmlns:p14="http://schemas.microsoft.com/office/powerpoint/2010/main" val="116876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89E64-029C-8B26-30D5-F4BECDA9C41C}"/>
              </a:ext>
            </a:extLst>
          </p:cNvPr>
          <p:cNvSpPr>
            <a:spLocks noGrp="1"/>
          </p:cNvSpPr>
          <p:nvPr>
            <p:ph type="title"/>
          </p:nvPr>
        </p:nvSpPr>
        <p:spPr/>
        <p:txBody>
          <a:bodyPr/>
          <a:lstStyle/>
          <a:p>
            <a:r>
              <a:rPr lang="en-GB" b="0" i="0" u="none" strike="noStrike" dirty="0">
                <a:solidFill>
                  <a:srgbClr val="000000"/>
                </a:solidFill>
                <a:effectLst/>
                <a:latin typeface="-webkit-standard"/>
              </a:rPr>
              <a:t>Business Impact &amp; Feasibility</a:t>
            </a:r>
            <a:endParaRPr lang="en-DE" dirty="0"/>
          </a:p>
        </p:txBody>
      </p:sp>
      <p:sp>
        <p:nvSpPr>
          <p:cNvPr id="3" name="Content Placeholder 2">
            <a:extLst>
              <a:ext uri="{FF2B5EF4-FFF2-40B4-BE49-F238E27FC236}">
                <a16:creationId xmlns:a16="http://schemas.microsoft.com/office/drawing/2014/main" id="{1BD4AE61-9D4A-FD5B-095B-4B5E31DB8BB0}"/>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000000"/>
                </a:solidFill>
                <a:effectLst/>
              </a:rPr>
              <a:t>Boost Operational Efficiency</a:t>
            </a:r>
          </a:p>
          <a:p>
            <a:pPr algn="l">
              <a:buFont typeface="Arial" panose="020B0604020202020204" pitchFamily="34" charset="0"/>
              <a:buChar char="•"/>
            </a:pPr>
            <a:r>
              <a:rPr lang="en-GB" b="0" i="0" u="none" strike="noStrike" dirty="0">
                <a:solidFill>
                  <a:srgbClr val="000000"/>
                </a:solidFill>
                <a:effectLst/>
              </a:rPr>
              <a:t>Enhance Sales &amp; Customer Experience</a:t>
            </a:r>
          </a:p>
          <a:p>
            <a:pPr algn="l">
              <a:buFont typeface="Arial" panose="020B0604020202020204" pitchFamily="34" charset="0"/>
              <a:buChar char="•"/>
            </a:pPr>
            <a:r>
              <a:rPr lang="en-GB" b="0" i="0" u="none" strike="noStrike" dirty="0">
                <a:solidFill>
                  <a:srgbClr val="000000"/>
                </a:solidFill>
                <a:effectLst/>
              </a:rPr>
              <a:t>Secure, Scalable &amp; Feasible Implementation</a:t>
            </a:r>
          </a:p>
          <a:p>
            <a:endParaRPr lang="en-DE" dirty="0"/>
          </a:p>
        </p:txBody>
      </p:sp>
    </p:spTree>
    <p:extLst>
      <p:ext uri="{BB962C8B-B14F-4D97-AF65-F5344CB8AC3E}">
        <p14:creationId xmlns:p14="http://schemas.microsoft.com/office/powerpoint/2010/main" val="351136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5F5C0-83EB-E810-20E9-D4FB78BA199C}"/>
              </a:ext>
            </a:extLst>
          </p:cNvPr>
          <p:cNvSpPr>
            <a:spLocks noGrp="1"/>
          </p:cNvSpPr>
          <p:nvPr>
            <p:ph type="title"/>
          </p:nvPr>
        </p:nvSpPr>
        <p:spPr/>
        <p:txBody>
          <a:bodyPr/>
          <a:lstStyle/>
          <a:p>
            <a:r>
              <a:rPr lang="en-GB" b="0" i="0" u="none" strike="noStrike" dirty="0">
                <a:solidFill>
                  <a:srgbClr val="000000"/>
                </a:solidFill>
                <a:effectLst/>
                <a:latin typeface="-webkit-standard"/>
              </a:rPr>
              <a:t>Boom: We Solved the Problem</a:t>
            </a:r>
            <a:endParaRPr lang="en-DE" dirty="0"/>
          </a:p>
        </p:txBody>
      </p:sp>
      <p:sp>
        <p:nvSpPr>
          <p:cNvPr id="3" name="Content Placeholder 2">
            <a:extLst>
              <a:ext uri="{FF2B5EF4-FFF2-40B4-BE49-F238E27FC236}">
                <a16:creationId xmlns:a16="http://schemas.microsoft.com/office/drawing/2014/main" id="{CD283D72-CD2F-E1AC-51CA-62C25602308C}"/>
              </a:ext>
            </a:extLst>
          </p:cNvPr>
          <p:cNvSpPr>
            <a:spLocks noGrp="1"/>
          </p:cNvSpPr>
          <p:nvPr>
            <p:ph idx="1"/>
          </p:nvPr>
        </p:nvSpPr>
        <p:spPr/>
        <p:txBody>
          <a:bodyPr/>
          <a:lstStyle/>
          <a:p>
            <a:pPr algn="l">
              <a:buFont typeface="Arial" panose="020B0604020202020204" pitchFamily="34" charset="0"/>
              <a:buChar char="•"/>
            </a:pPr>
            <a:r>
              <a:rPr lang="en-GB" b="0" i="0" u="none" strike="noStrike" dirty="0">
                <a:solidFill>
                  <a:srgbClr val="000000"/>
                </a:solidFill>
                <a:effectLst/>
              </a:rPr>
              <a:t>From Chaos to Control</a:t>
            </a:r>
          </a:p>
          <a:p>
            <a:pPr algn="l">
              <a:buFont typeface="Arial" panose="020B0604020202020204" pitchFamily="34" charset="0"/>
              <a:buChar char="•"/>
            </a:pPr>
            <a:r>
              <a:rPr lang="en-GB" b="0" i="0" u="none" strike="noStrike" dirty="0">
                <a:solidFill>
                  <a:srgbClr val="000000"/>
                </a:solidFill>
                <a:effectLst/>
              </a:rPr>
              <a:t>Future-Proof &amp; Secure Supply Chains</a:t>
            </a:r>
          </a:p>
          <a:p>
            <a:pPr algn="l">
              <a:buFont typeface="Arial" panose="020B0604020202020204" pitchFamily="34" charset="0"/>
              <a:buChar char="•"/>
            </a:pPr>
            <a:r>
              <a:rPr lang="en-GB" b="0" i="0" u="none" strike="noStrike" dirty="0">
                <a:solidFill>
                  <a:srgbClr val="000000"/>
                </a:solidFill>
                <a:effectLst/>
              </a:rPr>
              <a:t>Clear Roadmap to Digital Transformation</a:t>
            </a:r>
          </a:p>
          <a:p>
            <a:endParaRPr lang="en-DE" dirty="0"/>
          </a:p>
        </p:txBody>
      </p:sp>
    </p:spTree>
    <p:extLst>
      <p:ext uri="{BB962C8B-B14F-4D97-AF65-F5344CB8AC3E}">
        <p14:creationId xmlns:p14="http://schemas.microsoft.com/office/powerpoint/2010/main" val="37759964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494</Words>
  <Application>Microsoft Macintosh PowerPoint</Application>
  <PresentationFormat>Widescreen</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-webkit-standard</vt:lpstr>
      <vt:lpstr>Aptos</vt:lpstr>
      <vt:lpstr>Aptos Display</vt:lpstr>
      <vt:lpstr>Arial</vt:lpstr>
      <vt:lpstr>Office Theme</vt:lpstr>
      <vt:lpstr>PowerPoint Presentation</vt:lpstr>
      <vt:lpstr>The AI-Driven Agent</vt:lpstr>
      <vt:lpstr>Seamless Integration &amp; Customization</vt:lpstr>
      <vt:lpstr>Business Impact &amp; Feasibility</vt:lpstr>
      <vt:lpstr>Boom: We Solved the Problem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Vladislav Ainshtein</dc:creator>
  <cp:lastModifiedBy>Vladislav Ainshtein</cp:lastModifiedBy>
  <cp:revision>2</cp:revision>
  <dcterms:created xsi:type="dcterms:W3CDTF">2025-03-31T16:21:14Z</dcterms:created>
  <dcterms:modified xsi:type="dcterms:W3CDTF">2025-03-31T18:21:03Z</dcterms:modified>
</cp:coreProperties>
</file>