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7" r:id="rId4"/>
    <p:sldId id="272" r:id="rId5"/>
    <p:sldId id="271"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3362A-567B-46B8-ABAB-77D27C4EDD2F}" v="10" dt="2021-12-13T22:02:12.433"/>
    <p1510:client id="{46923E58-4F3B-4A5C-96DD-FB235A29DCAD}" v="3464" dt="2021-12-13T19:39:37.299"/>
    <p1510:client id="{4829AC31-AD90-7941-3083-978CA0B8315B}" v="529" dt="2022-05-02T02:06:30.266"/>
    <p1510:client id="{509B8127-487F-4843-888B-C932BA345B8E}" v="2" dt="2021-12-07T13:57:05.742"/>
    <p1510:client id="{536708DB-F3B7-41F7-A0F9-69D8F154FFFB}" v="421" dt="2022-05-03T18:48:52.697"/>
    <p1510:client id="{6100BF8D-0FB0-A702-6DC0-9A067B611084}" v="2" dt="2021-12-12T02:19:09.494"/>
    <p1510:client id="{6A4EB81A-FE9F-98D3-84B9-969EEA190387}" v="1005" dt="2022-05-03T20:51:46.187"/>
    <p1510:client id="{7E2ABE03-7C5E-8A42-F77E-C0FB2D899ABA}" v="104" dt="2021-12-13T22:35:47.403"/>
    <p1510:client id="{8481911C-C65F-B920-A310-181C5B642F79}" v="16" dt="2022-05-05T14:04:42.452"/>
    <p1510:client id="{D7AA8D12-92E3-5C4F-4ECC-21B876BEDCA6}" v="1" dt="2021-12-07T14:11:25.811"/>
    <p1510:client id="{D9F04CB5-C519-D6B4-ABF9-C87406AD6604}" v="1124" dt="2022-05-10T03:10:13.025"/>
    <p1510:client id="{DF2F45C1-E5DA-F083-3875-AFF4630A764F}" v="1853" dt="2022-05-04T22:07:27.4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16696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9854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58904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71628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18681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5/13/2022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67755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5/13/2022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143711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5/13/2022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72209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18726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68888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5/13/2022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8230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5/13/2022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13642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Per Capita Neighborhood Crime Rates</a:t>
            </a:r>
          </a:p>
        </p:txBody>
      </p:sp>
      <p:sp>
        <p:nvSpPr>
          <p:cNvPr id="3" name="Subtitle 2"/>
          <p:cNvSpPr>
            <a:spLocks noGrp="1"/>
          </p:cNvSpPr>
          <p:nvPr>
            <p:ph type="subTitle" idx="1"/>
          </p:nvPr>
        </p:nvSpPr>
        <p:spPr/>
        <p:txBody>
          <a:bodyPr/>
          <a:lstStyle/>
          <a:p>
            <a:r>
              <a:rPr lang="en-US" dirty="0"/>
              <a:t>Vladimir Khin</a:t>
            </a:r>
          </a:p>
          <a:p>
            <a:r>
              <a:rPr lang="en-US" dirty="0"/>
              <a:t>Michael </a:t>
            </a:r>
            <a:r>
              <a:rPr lang="en-US" dirty="0" err="1"/>
              <a:t>Krzysko</a:t>
            </a:r>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D33A-FA88-4748-A104-005520D66FF0}"/>
              </a:ext>
            </a:extLst>
          </p:cNvPr>
          <p:cNvSpPr>
            <a:spLocks noGrp="1"/>
          </p:cNvSpPr>
          <p:nvPr>
            <p:ph type="title"/>
          </p:nvPr>
        </p:nvSpPr>
        <p:spPr/>
        <p:txBody>
          <a:bodyPr/>
          <a:lstStyle/>
          <a:p>
            <a:r>
              <a:rPr lang="en-US"/>
              <a:t>Data Summary</a:t>
            </a:r>
          </a:p>
        </p:txBody>
      </p:sp>
      <p:sp>
        <p:nvSpPr>
          <p:cNvPr id="3" name="Content Placeholder 2">
            <a:extLst>
              <a:ext uri="{FF2B5EF4-FFF2-40B4-BE49-F238E27FC236}">
                <a16:creationId xmlns:a16="http://schemas.microsoft.com/office/drawing/2014/main" id="{5B5BFD95-8301-46D7-9760-0DD279EA3EEF}"/>
              </a:ext>
            </a:extLst>
          </p:cNvPr>
          <p:cNvSpPr>
            <a:spLocks noGrp="1"/>
          </p:cNvSpPr>
          <p:nvPr>
            <p:ph idx="1"/>
          </p:nvPr>
        </p:nvSpPr>
        <p:spPr/>
        <p:txBody>
          <a:bodyPr>
            <a:normAutofit fontScale="92500" lnSpcReduction="10000"/>
          </a:bodyPr>
          <a:lstStyle/>
          <a:p>
            <a:pPr marL="0" indent="0">
              <a:buNone/>
            </a:pPr>
            <a:r>
              <a:rPr lang="en-US" b="1" dirty="0">
                <a:solidFill>
                  <a:schemeClr val="tx1"/>
                </a:solidFill>
              </a:rPr>
              <a:t>Overview</a:t>
            </a:r>
          </a:p>
          <a:p>
            <a:r>
              <a:rPr lang="en-US" dirty="0"/>
              <a:t>The Communities and Crime Data Set collected 122 socioeconomic and law enforcement features to analyze their relationship with the rate of neighborhood violent crime per 100K Population.</a:t>
            </a:r>
          </a:p>
          <a:p>
            <a:r>
              <a:rPr lang="en-US" dirty="0"/>
              <a:t>This dataset may be useful for local leaders to understand which variables may be associated with violent crimes in their communities.</a:t>
            </a:r>
          </a:p>
          <a:p>
            <a:endParaRPr lang="en-US" dirty="0"/>
          </a:p>
          <a:p>
            <a:pPr marL="0" indent="0">
              <a:buNone/>
            </a:pPr>
            <a:r>
              <a:rPr lang="en-US" b="1" dirty="0">
                <a:solidFill>
                  <a:schemeClr val="tx1"/>
                </a:solidFill>
              </a:rPr>
              <a:t>Data</a:t>
            </a:r>
          </a:p>
          <a:p>
            <a:r>
              <a:rPr lang="en-US" dirty="0"/>
              <a:t>N = 1,944 individual counties in the United States were observed.</a:t>
            </a:r>
          </a:p>
          <a:p>
            <a:r>
              <a:rPr lang="en-US" dirty="0"/>
              <a:t>P = 100 numeric features (22 features removed from dataset due to many missing values)</a:t>
            </a:r>
          </a:p>
          <a:p>
            <a:pPr lvl="1">
              <a:spcAft>
                <a:spcPts val="0"/>
              </a:spcAft>
            </a:pPr>
            <a:r>
              <a:rPr lang="en-US" dirty="0"/>
              <a:t>According to the authors : "All numeric data was normalized in the original dataset into a decimal range 0.00-1.00 using an Unsupervised, equal-interval binning method."</a:t>
            </a:r>
          </a:p>
          <a:p>
            <a:r>
              <a:rPr lang="en-US" dirty="0"/>
              <a:t>No categorical features are present in the dataset.</a:t>
            </a:r>
          </a:p>
        </p:txBody>
      </p:sp>
    </p:spTree>
    <p:extLst>
      <p:ext uri="{BB962C8B-B14F-4D97-AF65-F5344CB8AC3E}">
        <p14:creationId xmlns:p14="http://schemas.microsoft.com/office/powerpoint/2010/main" val="160879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E772-C94A-4813-8E13-243E99F00688}"/>
              </a:ext>
            </a:extLst>
          </p:cNvPr>
          <p:cNvSpPr>
            <a:spLocks noGrp="1"/>
          </p:cNvSpPr>
          <p:nvPr>
            <p:ph type="title"/>
          </p:nvPr>
        </p:nvSpPr>
        <p:spPr/>
        <p:txBody>
          <a:bodyPr>
            <a:normAutofit/>
          </a:bodyPr>
          <a:lstStyle/>
          <a:p>
            <a:r>
              <a:rPr lang="en-US" dirty="0"/>
              <a:t>Train + Test R</a:t>
            </a:r>
            <a:r>
              <a:rPr lang="en-US" baseline="30000" dirty="0"/>
              <a:t>2</a:t>
            </a:r>
            <a:r>
              <a:rPr lang="en-US" dirty="0"/>
              <a:t> Boxplots</a:t>
            </a:r>
            <a:br>
              <a:rPr lang="en-US" dirty="0"/>
            </a:br>
            <a:br>
              <a:rPr lang="en-US" dirty="0"/>
            </a:br>
            <a:r>
              <a:rPr lang="en-US" sz="1800" dirty="0"/>
              <a:t>All three models perform similarly in Test R</a:t>
            </a:r>
            <a:r>
              <a:rPr lang="en-US" sz="1800" baseline="30000" dirty="0"/>
              <a:t>2</a:t>
            </a:r>
            <a:r>
              <a:rPr lang="en-US" sz="1800" dirty="0"/>
              <a:t>, while Random Forest seems to overfit on the training set, leading to a significantly higher Train R</a:t>
            </a:r>
            <a:r>
              <a:rPr lang="en-US" sz="1800" baseline="30000" dirty="0"/>
              <a:t>2</a:t>
            </a:r>
            <a:r>
              <a:rPr lang="en-US" sz="1800" dirty="0"/>
              <a:t>.</a:t>
            </a:r>
          </a:p>
        </p:txBody>
      </p:sp>
      <p:pic>
        <p:nvPicPr>
          <p:cNvPr id="4" name="Picture 4" descr="Chart, box and whisker chart&#10;&#10;Description automatically generated">
            <a:extLst>
              <a:ext uri="{FF2B5EF4-FFF2-40B4-BE49-F238E27FC236}">
                <a16:creationId xmlns:a16="http://schemas.microsoft.com/office/drawing/2014/main" id="{7C7005A3-D7AB-3B8C-0B55-DC5AA34550A6}"/>
              </a:ext>
            </a:extLst>
          </p:cNvPr>
          <p:cNvPicPr>
            <a:picLocks noChangeAspect="1"/>
          </p:cNvPicPr>
          <p:nvPr/>
        </p:nvPicPr>
        <p:blipFill>
          <a:blip r:embed="rId2"/>
          <a:stretch>
            <a:fillRect/>
          </a:stretch>
        </p:blipFill>
        <p:spPr>
          <a:xfrm>
            <a:off x="3650343" y="812383"/>
            <a:ext cx="7801427" cy="5218720"/>
          </a:xfrm>
          <a:prstGeom prst="rect">
            <a:avLst/>
          </a:prstGeom>
        </p:spPr>
      </p:pic>
    </p:spTree>
    <p:extLst>
      <p:ext uri="{BB962C8B-B14F-4D97-AF65-F5344CB8AC3E}">
        <p14:creationId xmlns:p14="http://schemas.microsoft.com/office/powerpoint/2010/main" val="284961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0C91-BE0F-48CE-B50F-4818408A9208}"/>
              </a:ext>
            </a:extLst>
          </p:cNvPr>
          <p:cNvSpPr>
            <a:spLocks noGrp="1"/>
          </p:cNvSpPr>
          <p:nvPr>
            <p:ph type="title"/>
          </p:nvPr>
        </p:nvSpPr>
        <p:spPr/>
        <p:txBody>
          <a:bodyPr>
            <a:normAutofit/>
          </a:bodyPr>
          <a:lstStyle/>
          <a:p>
            <a:r>
              <a:rPr lang="en-US" dirty="0"/>
              <a:t>10-Fold Cross-Validation </a:t>
            </a:r>
            <a:br>
              <a:rPr lang="en-US" dirty="0"/>
            </a:br>
            <a:r>
              <a:rPr lang="en-US" dirty="0"/>
              <a:t>Curves</a:t>
            </a:r>
            <a:br>
              <a:rPr lang="en-US" dirty="0"/>
            </a:br>
            <a:br>
              <a:rPr lang="en-US" dirty="0"/>
            </a:br>
            <a:r>
              <a:rPr lang="en-US" sz="1800" dirty="0"/>
              <a:t>Lasso clamps to 11 features when using lambda.1se while Ridge uses all 100 features as expected.</a:t>
            </a:r>
          </a:p>
        </p:txBody>
      </p:sp>
      <p:pic>
        <p:nvPicPr>
          <p:cNvPr id="7" name="Picture 7" descr="A picture containing graphical user interface&#10;&#10;Description automatically generated">
            <a:extLst>
              <a:ext uri="{FF2B5EF4-FFF2-40B4-BE49-F238E27FC236}">
                <a16:creationId xmlns:a16="http://schemas.microsoft.com/office/drawing/2014/main" id="{C2268679-66EA-603E-A558-1735F0C9E447}"/>
              </a:ext>
            </a:extLst>
          </p:cNvPr>
          <p:cNvPicPr>
            <a:picLocks noChangeAspect="1"/>
          </p:cNvPicPr>
          <p:nvPr/>
        </p:nvPicPr>
        <p:blipFill>
          <a:blip r:embed="rId2"/>
          <a:stretch>
            <a:fillRect/>
          </a:stretch>
        </p:blipFill>
        <p:spPr>
          <a:xfrm>
            <a:off x="3795712" y="733778"/>
            <a:ext cx="7577136" cy="5402352"/>
          </a:xfrm>
          <a:prstGeom prst="rect">
            <a:avLst/>
          </a:prstGeom>
        </p:spPr>
      </p:pic>
    </p:spTree>
    <p:extLst>
      <p:ext uri="{BB962C8B-B14F-4D97-AF65-F5344CB8AC3E}">
        <p14:creationId xmlns:p14="http://schemas.microsoft.com/office/powerpoint/2010/main" val="381823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42E5-FBC1-FB1B-D3BF-706BF49FE1C0}"/>
              </a:ext>
            </a:extLst>
          </p:cNvPr>
          <p:cNvSpPr>
            <a:spLocks noGrp="1"/>
          </p:cNvSpPr>
          <p:nvPr>
            <p:ph type="title"/>
          </p:nvPr>
        </p:nvSpPr>
        <p:spPr/>
        <p:txBody>
          <a:bodyPr>
            <a:normAutofit/>
          </a:bodyPr>
          <a:lstStyle/>
          <a:p>
            <a:r>
              <a:rPr lang="en-US" dirty="0"/>
              <a:t>R</a:t>
            </a:r>
            <a:r>
              <a:rPr lang="en-US" baseline="30000" dirty="0"/>
              <a:t>2</a:t>
            </a:r>
            <a:r>
              <a:rPr lang="en-US" dirty="0"/>
              <a:t> Confidence Interval </a:t>
            </a:r>
            <a:br>
              <a:rPr lang="en-US" dirty="0"/>
            </a:br>
            <a:r>
              <a:rPr lang="en-US" dirty="0"/>
              <a:t>Comparisons</a:t>
            </a:r>
            <a:br>
              <a:rPr lang="en-US" dirty="0"/>
            </a:br>
            <a:br>
              <a:rPr lang="en-US" dirty="0"/>
            </a:br>
            <a:endParaRPr lang="en-US" sz="1800">
              <a:ea typeface="+mj-lt"/>
              <a:cs typeface="+mj-lt"/>
            </a:endParaRPr>
          </a:p>
        </p:txBody>
      </p:sp>
      <p:graphicFrame>
        <p:nvGraphicFramePr>
          <p:cNvPr id="5" name="Content Placeholder 4">
            <a:extLst>
              <a:ext uri="{FF2B5EF4-FFF2-40B4-BE49-F238E27FC236}">
                <a16:creationId xmlns:a16="http://schemas.microsoft.com/office/drawing/2014/main" id="{39ABCE63-7D23-528F-099F-DA2A2F8D75FA}"/>
              </a:ext>
            </a:extLst>
          </p:cNvPr>
          <p:cNvGraphicFramePr>
            <a:graphicFrameLocks noGrp="1"/>
          </p:cNvGraphicFramePr>
          <p:nvPr>
            <p:ph idx="1"/>
            <p:extLst>
              <p:ext uri="{D42A27DB-BD31-4B8C-83A1-F6EECF244321}">
                <p14:modId xmlns:p14="http://schemas.microsoft.com/office/powerpoint/2010/main" val="2737685353"/>
              </p:ext>
            </p:extLst>
          </p:nvPr>
        </p:nvGraphicFramePr>
        <p:xfrm>
          <a:off x="3993058" y="4140722"/>
          <a:ext cx="7328061" cy="2011680"/>
        </p:xfrm>
        <a:graphic>
          <a:graphicData uri="http://schemas.openxmlformats.org/drawingml/2006/table">
            <a:tbl>
              <a:tblPr firstRow="1" bandRow="1">
                <a:tableStyleId>{5C22544A-7EE6-4342-B048-85BDC9FD1C3A}</a:tableStyleId>
              </a:tblPr>
              <a:tblGrid>
                <a:gridCol w="1710175">
                  <a:extLst>
                    <a:ext uri="{9D8B030D-6E8A-4147-A177-3AD203B41FA5}">
                      <a16:colId xmlns:a16="http://schemas.microsoft.com/office/drawing/2014/main" val="859945581"/>
                    </a:ext>
                  </a:extLst>
                </a:gridCol>
                <a:gridCol w="1801518">
                  <a:extLst>
                    <a:ext uri="{9D8B030D-6E8A-4147-A177-3AD203B41FA5}">
                      <a16:colId xmlns:a16="http://schemas.microsoft.com/office/drawing/2014/main" val="1556845246"/>
                    </a:ext>
                  </a:extLst>
                </a:gridCol>
                <a:gridCol w="1908184">
                  <a:extLst>
                    <a:ext uri="{9D8B030D-6E8A-4147-A177-3AD203B41FA5}">
                      <a16:colId xmlns:a16="http://schemas.microsoft.com/office/drawing/2014/main" val="3500871754"/>
                    </a:ext>
                  </a:extLst>
                </a:gridCol>
                <a:gridCol w="1908184">
                  <a:extLst>
                    <a:ext uri="{9D8B030D-6E8A-4147-A177-3AD203B41FA5}">
                      <a16:colId xmlns:a16="http://schemas.microsoft.com/office/drawing/2014/main" val="1974181322"/>
                    </a:ext>
                  </a:extLst>
                </a:gridCol>
              </a:tblGrid>
              <a:tr h="222504">
                <a:tc>
                  <a:txBody>
                    <a:bodyPr/>
                    <a:lstStyle/>
                    <a:p>
                      <a:pPr algn="l" rtl="0" fontAlgn="auto"/>
                      <a:r>
                        <a:rPr lang="en-US" dirty="0">
                          <a:effectLst/>
                        </a:rPr>
                        <a:t>​</a:t>
                      </a:r>
                      <a:endParaRPr lang="en-US" b="1" i="0" dirty="0">
                        <a:solidFill>
                          <a:srgbClr val="FFFFFF"/>
                        </a:solidFill>
                        <a:effectLst/>
                        <a:latin typeface="Corbel" panose="020B0503020204020204" pitchFamily="34" charset="0"/>
                      </a:endParaRPr>
                    </a:p>
                  </a:txBody>
                  <a:tcPr/>
                </a:tc>
                <a:tc>
                  <a:txBody>
                    <a:bodyPr/>
                    <a:lstStyle/>
                    <a:p>
                      <a:pPr algn="ctr" rtl="0" fontAlgn="base"/>
                      <a:r>
                        <a:rPr lang="en-US" sz="1800" b="0" i="0" u="none" strike="noStrike" noProof="0" dirty="0">
                          <a:effectLst/>
                          <a:latin typeface="Corbel"/>
                        </a:rPr>
                        <a:t>Test R2 90% Confidence Interval</a:t>
                      </a:r>
                      <a:endParaRPr lang="en-US" b="1" i="0" dirty="0">
                        <a:solidFill>
                          <a:srgbClr val="FFFFFF"/>
                        </a:solidFill>
                        <a:effectLst/>
                      </a:endParaRPr>
                    </a:p>
                  </a:txBody>
                  <a:tcPr anchor="ctr"/>
                </a:tc>
                <a:tc>
                  <a:txBody>
                    <a:bodyPr/>
                    <a:lstStyle/>
                    <a:p>
                      <a:pPr lvl="0" algn="ctr" rtl="0">
                        <a:buNone/>
                      </a:pPr>
                      <a:r>
                        <a:rPr lang="en-US" dirty="0">
                          <a:effectLst/>
                        </a:rPr>
                        <a:t>Iteration Fit Time (median seconds)​</a:t>
                      </a:r>
                      <a:endParaRPr lang="en-US" b="1" i="0">
                        <a:solidFill>
                          <a:srgbClr val="FFFFFF"/>
                        </a:solidFill>
                        <a:effectLst/>
                      </a:endParaRPr>
                    </a:p>
                  </a:txBody>
                  <a:tcPr/>
                </a:tc>
                <a:tc>
                  <a:txBody>
                    <a:bodyPr/>
                    <a:lstStyle/>
                    <a:p>
                      <a:pPr lvl="0" algn="ctr" rtl="0">
                        <a:buNone/>
                      </a:pPr>
                      <a:r>
                        <a:rPr lang="en-US" dirty="0">
                          <a:effectLst/>
                        </a:rPr>
                        <a:t>Overall Fit Time (MM:SS)​</a:t>
                      </a:r>
                      <a:endParaRPr lang="en-US" b="1" i="0">
                        <a:solidFill>
                          <a:srgbClr val="FFFFFF"/>
                        </a:solidFill>
                        <a:effectLst/>
                      </a:endParaRPr>
                    </a:p>
                  </a:txBody>
                  <a:tcPr anchor="ctr"/>
                </a:tc>
                <a:extLst>
                  <a:ext uri="{0D108BD9-81ED-4DB2-BD59-A6C34878D82A}">
                    <a16:rowId xmlns:a16="http://schemas.microsoft.com/office/drawing/2014/main" val="1567374318"/>
                  </a:ext>
                </a:extLst>
              </a:tr>
              <a:tr h="222504">
                <a:tc>
                  <a:txBody>
                    <a:bodyPr/>
                    <a:lstStyle/>
                    <a:p>
                      <a:pPr algn="ctr" rtl="0" fontAlgn="base"/>
                      <a:r>
                        <a:rPr lang="en-US" dirty="0">
                          <a:effectLst/>
                        </a:rPr>
                        <a:t>Lasso​</a:t>
                      </a:r>
                      <a:endParaRPr lang="en-US" b="1" i="0" dirty="0">
                        <a:solidFill>
                          <a:srgbClr val="FFFFFF"/>
                        </a:solidFill>
                        <a:effectLst/>
                      </a:endParaRPr>
                    </a:p>
                  </a:txBody>
                  <a:tcPr/>
                </a:tc>
                <a:tc>
                  <a:txBody>
                    <a:bodyPr/>
                    <a:lstStyle/>
                    <a:p>
                      <a:pPr algn="ctr" rtl="0" fontAlgn="base"/>
                      <a:r>
                        <a:rPr lang="en-US" u="none" strike="noStrike" dirty="0">
                          <a:effectLst/>
                        </a:rPr>
                        <a:t>(0.59, 0.69)</a:t>
                      </a:r>
                    </a:p>
                  </a:txBody>
                  <a:tcPr anchor="ctr"/>
                </a:tc>
                <a:tc>
                  <a:txBody>
                    <a:bodyPr/>
                    <a:lstStyle/>
                    <a:p>
                      <a:pPr lvl="0" algn="ctr" rtl="0">
                        <a:buNone/>
                      </a:pPr>
                      <a:r>
                        <a:rPr lang="en-US" u="none" strike="noStrike" dirty="0">
                          <a:effectLst/>
                        </a:rPr>
                        <a:t>0.63</a:t>
                      </a:r>
                      <a:r>
                        <a:rPr lang="en-US" dirty="0">
                          <a:effectLst/>
                        </a:rPr>
                        <a:t>​</a:t>
                      </a:r>
                      <a:endParaRPr lang="en-US" b="0" i="0">
                        <a:solidFill>
                          <a:srgbClr val="000000"/>
                        </a:solidFill>
                        <a:effectLst/>
                      </a:endParaRPr>
                    </a:p>
                  </a:txBody>
                  <a:tcPr/>
                </a:tc>
                <a:tc>
                  <a:txBody>
                    <a:bodyPr/>
                    <a:lstStyle/>
                    <a:p>
                      <a:pPr lvl="0" algn="ctr" rtl="0">
                        <a:buNone/>
                      </a:pPr>
                      <a:r>
                        <a:rPr lang="en-US" u="none" strike="noStrike" dirty="0">
                          <a:effectLst/>
                        </a:rPr>
                        <a:t>01:07</a:t>
                      </a:r>
                      <a:r>
                        <a:rPr lang="en-US" dirty="0">
                          <a:effectLst/>
                        </a:rPr>
                        <a:t>​</a:t>
                      </a:r>
                      <a:endParaRPr lang="en-US" b="0" i="0">
                        <a:solidFill>
                          <a:srgbClr val="000000"/>
                        </a:solidFill>
                        <a:effectLst/>
                      </a:endParaRPr>
                    </a:p>
                  </a:txBody>
                  <a:tcPr anchor="ctr"/>
                </a:tc>
                <a:extLst>
                  <a:ext uri="{0D108BD9-81ED-4DB2-BD59-A6C34878D82A}">
                    <a16:rowId xmlns:a16="http://schemas.microsoft.com/office/drawing/2014/main" val="2938384364"/>
                  </a:ext>
                </a:extLst>
              </a:tr>
              <a:tr h="222494">
                <a:tc>
                  <a:txBody>
                    <a:bodyPr/>
                    <a:lstStyle/>
                    <a:p>
                      <a:pPr algn="ctr" rtl="0" fontAlgn="base"/>
                      <a:r>
                        <a:rPr lang="en-US" dirty="0">
                          <a:effectLst/>
                        </a:rPr>
                        <a:t>Ridge​</a:t>
                      </a:r>
                      <a:endParaRPr lang="en-US" b="1" i="0" dirty="0">
                        <a:solidFill>
                          <a:srgbClr val="FFFFFF"/>
                        </a:solidFill>
                        <a:effectLst/>
                      </a:endParaRPr>
                    </a:p>
                  </a:txBody>
                  <a:tcPr/>
                </a:tc>
                <a:tc>
                  <a:txBody>
                    <a:bodyPr/>
                    <a:lstStyle/>
                    <a:p>
                      <a:pPr algn="ctr" rtl="0" fontAlgn="base"/>
                      <a:r>
                        <a:rPr lang="en-US" u="none" strike="noStrike" dirty="0">
                          <a:effectLst/>
                        </a:rPr>
                        <a:t>(0.59, 0.68)</a:t>
                      </a:r>
                    </a:p>
                  </a:txBody>
                  <a:tcPr anchor="ctr"/>
                </a:tc>
                <a:tc>
                  <a:txBody>
                    <a:bodyPr/>
                    <a:lstStyle/>
                    <a:p>
                      <a:pPr lvl="0" algn="ctr" rtl="0">
                        <a:buNone/>
                      </a:pPr>
                      <a:r>
                        <a:rPr lang="en-US" dirty="0">
                          <a:effectLst/>
                          <a:highlight>
                            <a:srgbClr val="FFFF00"/>
                          </a:highlight>
                        </a:rPr>
                        <a:t>0.45​</a:t>
                      </a:r>
                      <a:endParaRPr lang="en-US" b="0" i="0">
                        <a:effectLst/>
                        <a:highlight>
                          <a:srgbClr val="FFFF00"/>
                        </a:highlight>
                      </a:endParaRPr>
                    </a:p>
                  </a:txBody>
                  <a:tcPr/>
                </a:tc>
                <a:tc>
                  <a:txBody>
                    <a:bodyPr/>
                    <a:lstStyle/>
                    <a:p>
                      <a:pPr lvl="0" algn="ctr" rtl="0">
                        <a:buNone/>
                      </a:pPr>
                      <a:r>
                        <a:rPr lang="en-US" dirty="0">
                          <a:effectLst/>
                          <a:highlight>
                            <a:srgbClr val="FFFF00"/>
                          </a:highlight>
                        </a:rPr>
                        <a:t>00:52​</a:t>
                      </a:r>
                      <a:endParaRPr lang="en-US" b="0" i="0">
                        <a:solidFill>
                          <a:srgbClr val="000000"/>
                        </a:solidFill>
                        <a:effectLst/>
                        <a:highlight>
                          <a:srgbClr val="FFFF00"/>
                        </a:highlight>
                      </a:endParaRPr>
                    </a:p>
                  </a:txBody>
                  <a:tcPr anchor="ctr"/>
                </a:tc>
                <a:extLst>
                  <a:ext uri="{0D108BD9-81ED-4DB2-BD59-A6C34878D82A}">
                    <a16:rowId xmlns:a16="http://schemas.microsoft.com/office/drawing/2014/main" val="459031471"/>
                  </a:ext>
                </a:extLst>
              </a:tr>
              <a:tr h="222494">
                <a:tc>
                  <a:txBody>
                    <a:bodyPr/>
                    <a:lstStyle/>
                    <a:p>
                      <a:pPr algn="ctr" rtl="0" fontAlgn="base"/>
                      <a:r>
                        <a:rPr lang="en-US" dirty="0">
                          <a:effectLst/>
                        </a:rPr>
                        <a:t>Random Forest​</a:t>
                      </a:r>
                      <a:endParaRPr lang="en-US" b="1" i="0" dirty="0">
                        <a:solidFill>
                          <a:srgbClr val="FFFFFF"/>
                        </a:solidFill>
                        <a:effectLst/>
                      </a:endParaRPr>
                    </a:p>
                  </a:txBody>
                  <a:tcPr/>
                </a:tc>
                <a:tc>
                  <a:txBody>
                    <a:bodyPr/>
                    <a:lstStyle/>
                    <a:p>
                      <a:pPr algn="ctr" rtl="0" fontAlgn="base"/>
                      <a:r>
                        <a:rPr lang="en-US" u="none" strike="noStrike" dirty="0">
                          <a:effectLst/>
                          <a:highlight>
                            <a:srgbClr val="FFFF00"/>
                          </a:highlight>
                        </a:rPr>
                        <a:t>(0.60, 0.70)</a:t>
                      </a:r>
                    </a:p>
                  </a:txBody>
                  <a:tcPr/>
                </a:tc>
                <a:tc>
                  <a:txBody>
                    <a:bodyPr/>
                    <a:lstStyle/>
                    <a:p>
                      <a:pPr lvl="0" algn="ctr" rtl="0">
                        <a:buNone/>
                      </a:pPr>
                      <a:r>
                        <a:rPr lang="en-US" u="none" strike="noStrike" dirty="0">
                          <a:effectLst/>
                        </a:rPr>
                        <a:t>1.12</a:t>
                      </a:r>
                      <a:r>
                        <a:rPr lang="en-US" dirty="0">
                          <a:effectLst/>
                        </a:rPr>
                        <a:t>​</a:t>
                      </a:r>
                      <a:endParaRPr lang="en-US" b="0" i="0">
                        <a:solidFill>
                          <a:srgbClr val="000000"/>
                        </a:solidFill>
                        <a:effectLst/>
                      </a:endParaRPr>
                    </a:p>
                  </a:txBody>
                  <a:tcPr/>
                </a:tc>
                <a:tc>
                  <a:txBody>
                    <a:bodyPr/>
                    <a:lstStyle/>
                    <a:p>
                      <a:pPr lvl="0" algn="ctr" rtl="0">
                        <a:buNone/>
                      </a:pPr>
                      <a:r>
                        <a:rPr lang="en-US" u="none" strike="noStrike" dirty="0">
                          <a:effectLst/>
                        </a:rPr>
                        <a:t>01:54</a:t>
                      </a:r>
                      <a:r>
                        <a:rPr lang="en-US" dirty="0">
                          <a:effectLst/>
                        </a:rPr>
                        <a:t>​</a:t>
                      </a:r>
                      <a:endParaRPr lang="en-US" b="0" i="0">
                        <a:solidFill>
                          <a:srgbClr val="000000"/>
                        </a:solidFill>
                        <a:effectLst/>
                      </a:endParaRPr>
                    </a:p>
                  </a:txBody>
                  <a:tcPr/>
                </a:tc>
                <a:extLst>
                  <a:ext uri="{0D108BD9-81ED-4DB2-BD59-A6C34878D82A}">
                    <a16:rowId xmlns:a16="http://schemas.microsoft.com/office/drawing/2014/main" val="1272922235"/>
                  </a:ext>
                </a:extLst>
              </a:tr>
            </a:tbl>
          </a:graphicData>
        </a:graphic>
      </p:graphicFrame>
      <p:sp>
        <p:nvSpPr>
          <p:cNvPr id="3" name="TextBox 2">
            <a:extLst>
              <a:ext uri="{FF2B5EF4-FFF2-40B4-BE49-F238E27FC236}">
                <a16:creationId xmlns:a16="http://schemas.microsoft.com/office/drawing/2014/main" id="{BBAF81BA-5C61-BC63-B13E-44DEAA4EA1B4}"/>
              </a:ext>
            </a:extLst>
          </p:cNvPr>
          <p:cNvSpPr txBox="1"/>
          <p:nvPr/>
        </p:nvSpPr>
        <p:spPr>
          <a:xfrm>
            <a:off x="3682835" y="890806"/>
            <a:ext cx="7947932" cy="30546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50" dirty="0"/>
              <a:t>We observed the Random Forest model to have the largest upper bound in the 90% confidence interval for the Test R</a:t>
            </a:r>
            <a:r>
              <a:rPr lang="en-US" sz="1750" baseline="30000" dirty="0"/>
              <a:t>2</a:t>
            </a:r>
            <a:r>
              <a:rPr lang="en-US" sz="1750" dirty="0"/>
              <a:t> however no particular model performs significantly better than the others with respect to Test R</a:t>
            </a:r>
            <a:r>
              <a:rPr lang="en-US" sz="1750" baseline="30000" dirty="0"/>
              <a:t>2</a:t>
            </a:r>
            <a:r>
              <a:rPr lang="en-US" sz="1750" dirty="0"/>
              <a:t>.</a:t>
            </a:r>
          </a:p>
          <a:p>
            <a:pPr marL="285750" indent="-285750">
              <a:buFont typeface="Arial"/>
              <a:buChar char="•"/>
            </a:pPr>
            <a:endParaRPr lang="en-US" sz="1750" dirty="0"/>
          </a:p>
          <a:p>
            <a:pPr marL="285750" indent="-285750">
              <a:buFont typeface="Arial"/>
              <a:buChar char="•"/>
            </a:pPr>
            <a:r>
              <a:rPr lang="en-US" sz="1750" dirty="0"/>
              <a:t>The regularization methods performed faster than the random forest, with Ridge Regression performing the fastest (including 10-fold cross-validation and final fit). </a:t>
            </a:r>
          </a:p>
          <a:p>
            <a:pPr marL="285750" indent="-285750">
              <a:buFont typeface="Arial"/>
              <a:buChar char="•"/>
            </a:pPr>
            <a:endParaRPr lang="en-US" sz="1750" dirty="0"/>
          </a:p>
          <a:p>
            <a:pPr marL="285750" indent="-285750">
              <a:buFont typeface="Arial"/>
              <a:buChar char="•"/>
            </a:pPr>
            <a:r>
              <a:rPr lang="en-US" sz="1750" dirty="0"/>
              <a:t>In this case, the least efficient model is Random Forest, which takes significantly longer to fit with no improvement on Test R</a:t>
            </a:r>
            <a:r>
              <a:rPr lang="en-US" sz="1750" baseline="30000" dirty="0"/>
              <a:t>2</a:t>
            </a:r>
            <a:r>
              <a:rPr lang="en-US" sz="1750" dirty="0"/>
              <a:t>. We recommend using Lasso Regression, as its interpretability is higher (due to fewer non-zero features) while fitting in similar time and producing similar results to Ridge Regression.</a:t>
            </a:r>
            <a:endParaRPr lang="en-US" sz="1750" dirty="0">
              <a:ea typeface="+mn-lt"/>
              <a:cs typeface="+mn-lt"/>
            </a:endParaRPr>
          </a:p>
        </p:txBody>
      </p:sp>
      <p:sp>
        <p:nvSpPr>
          <p:cNvPr id="4" name="TextBox 3">
            <a:extLst>
              <a:ext uri="{FF2B5EF4-FFF2-40B4-BE49-F238E27FC236}">
                <a16:creationId xmlns:a16="http://schemas.microsoft.com/office/drawing/2014/main" id="{3348F4FE-8D30-00A8-8D41-12AF4BEF99C9}"/>
              </a:ext>
            </a:extLst>
          </p:cNvPr>
          <p:cNvSpPr txBox="1"/>
          <p:nvPr/>
        </p:nvSpPr>
        <p:spPr>
          <a:xfrm>
            <a:off x="3996418" y="6296025"/>
            <a:ext cx="751930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Arial"/>
              </a:rPr>
              <a:t>Note: random forest was fit with 40 trees as we observed the R2 level out at that point.​</a:t>
            </a:r>
            <a:endParaRPr lang="en-US" sz="1200" dirty="0"/>
          </a:p>
        </p:txBody>
      </p:sp>
    </p:spTree>
    <p:extLst>
      <p:ext uri="{BB962C8B-B14F-4D97-AF65-F5344CB8AC3E}">
        <p14:creationId xmlns:p14="http://schemas.microsoft.com/office/powerpoint/2010/main" val="405980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4A36-A310-460D-BBF6-639B60B031E0}"/>
              </a:ext>
            </a:extLst>
          </p:cNvPr>
          <p:cNvSpPr>
            <a:spLocks noGrp="1"/>
          </p:cNvSpPr>
          <p:nvPr>
            <p:ph type="title"/>
          </p:nvPr>
        </p:nvSpPr>
        <p:spPr/>
        <p:txBody>
          <a:bodyPr>
            <a:normAutofit/>
          </a:bodyPr>
          <a:lstStyle/>
          <a:p>
            <a:pPr>
              <a:lnSpc>
                <a:spcPct val="100000"/>
              </a:lnSpc>
              <a:spcBef>
                <a:spcPts val="0"/>
              </a:spcBef>
            </a:pPr>
            <a:r>
              <a:rPr lang="en-US" dirty="0"/>
              <a:t>Variable Importance</a:t>
            </a:r>
            <a:br>
              <a:rPr lang="en-US" dirty="0"/>
            </a:br>
            <a:br>
              <a:rPr lang="en-US" dirty="0"/>
            </a:br>
            <a:r>
              <a:rPr lang="en-US" sz="1800" dirty="0"/>
              <a:t>All three models identify similar variables as being important indicators of per capita neighborhood crime. This would explain our similar Test R</a:t>
            </a:r>
            <a:r>
              <a:rPr lang="en-US" sz="1800" baseline="30000" dirty="0"/>
              <a:t>2</a:t>
            </a:r>
            <a:r>
              <a:rPr lang="en-US" sz="1800" dirty="0"/>
              <a:t> results, as the models are largely similar.</a:t>
            </a:r>
          </a:p>
        </p:txBody>
      </p:sp>
      <p:graphicFrame>
        <p:nvGraphicFramePr>
          <p:cNvPr id="3" name="Table 4">
            <a:extLst>
              <a:ext uri="{FF2B5EF4-FFF2-40B4-BE49-F238E27FC236}">
                <a16:creationId xmlns:a16="http://schemas.microsoft.com/office/drawing/2014/main" id="{71606FDA-267F-494C-81A0-A19D256E8C76}"/>
              </a:ext>
            </a:extLst>
          </p:cNvPr>
          <p:cNvGraphicFramePr>
            <a:graphicFrameLocks noGrp="1"/>
          </p:cNvGraphicFramePr>
          <p:nvPr>
            <p:extLst>
              <p:ext uri="{D42A27DB-BD31-4B8C-83A1-F6EECF244321}">
                <p14:modId xmlns:p14="http://schemas.microsoft.com/office/powerpoint/2010/main" val="1995028545"/>
              </p:ext>
            </p:extLst>
          </p:nvPr>
        </p:nvGraphicFramePr>
        <p:xfrm>
          <a:off x="3816096" y="5437632"/>
          <a:ext cx="7322500" cy="1198427"/>
        </p:xfrm>
        <a:graphic>
          <a:graphicData uri="http://schemas.openxmlformats.org/drawingml/2006/table">
            <a:tbl>
              <a:tblPr firstRow="1" bandRow="1">
                <a:tableStyleId>{5C22544A-7EE6-4342-B048-85BDC9FD1C3A}</a:tableStyleId>
              </a:tblPr>
              <a:tblGrid>
                <a:gridCol w="1523998">
                  <a:extLst>
                    <a:ext uri="{9D8B030D-6E8A-4147-A177-3AD203B41FA5}">
                      <a16:colId xmlns:a16="http://schemas.microsoft.com/office/drawing/2014/main" val="2645644719"/>
                    </a:ext>
                  </a:extLst>
                </a:gridCol>
                <a:gridCol w="1999488">
                  <a:extLst>
                    <a:ext uri="{9D8B030D-6E8A-4147-A177-3AD203B41FA5}">
                      <a16:colId xmlns:a16="http://schemas.microsoft.com/office/drawing/2014/main" val="3440370401"/>
                    </a:ext>
                  </a:extLst>
                </a:gridCol>
                <a:gridCol w="1877567">
                  <a:extLst>
                    <a:ext uri="{9D8B030D-6E8A-4147-A177-3AD203B41FA5}">
                      <a16:colId xmlns:a16="http://schemas.microsoft.com/office/drawing/2014/main" val="3194703524"/>
                    </a:ext>
                  </a:extLst>
                </a:gridCol>
                <a:gridCol w="1921447">
                  <a:extLst>
                    <a:ext uri="{9D8B030D-6E8A-4147-A177-3AD203B41FA5}">
                      <a16:colId xmlns:a16="http://schemas.microsoft.com/office/drawing/2014/main" val="487170744"/>
                    </a:ext>
                  </a:extLst>
                </a:gridCol>
              </a:tblGrid>
              <a:tr h="375467">
                <a:tc rowSpan="4">
                  <a:txBody>
                    <a:bodyPr/>
                    <a:lstStyle/>
                    <a:p>
                      <a:pPr lvl="0" algn="ctr">
                        <a:buNone/>
                      </a:pPr>
                      <a:r>
                        <a:rPr lang="en-US" sz="1400" dirty="0"/>
                        <a:t>Most Important Variables</a:t>
                      </a:r>
                    </a:p>
                  </a:txBody>
                  <a:tcPr anchor="ctr"/>
                </a:tc>
                <a:tc>
                  <a:txBody>
                    <a:bodyPr/>
                    <a:lstStyle/>
                    <a:p>
                      <a:pPr algn="ctr"/>
                      <a:r>
                        <a:rPr lang="en-US" sz="1200" dirty="0"/>
                        <a:t>Lasso</a:t>
                      </a:r>
                    </a:p>
                  </a:txBody>
                  <a:tcPr anchor="ctr"/>
                </a:tc>
                <a:tc>
                  <a:txBody>
                    <a:bodyPr/>
                    <a:lstStyle/>
                    <a:p>
                      <a:pPr algn="ctr"/>
                      <a:r>
                        <a:rPr lang="en-US" sz="1200" dirty="0"/>
                        <a:t>Ridge</a:t>
                      </a:r>
                    </a:p>
                  </a:txBody>
                  <a:tcPr anchor="ctr"/>
                </a:tc>
                <a:tc>
                  <a:txBody>
                    <a:bodyPr/>
                    <a:lstStyle/>
                    <a:p>
                      <a:pPr algn="ctr"/>
                      <a:r>
                        <a:rPr lang="en-US" sz="1200" dirty="0"/>
                        <a:t>Random Forest</a:t>
                      </a:r>
                    </a:p>
                  </a:txBody>
                  <a:tcPr anchor="ctr"/>
                </a:tc>
                <a:extLst>
                  <a:ext uri="{0D108BD9-81ED-4DB2-BD59-A6C34878D82A}">
                    <a16:rowId xmlns:a16="http://schemas.microsoft.com/office/drawing/2014/main" val="3406668548"/>
                  </a:ext>
                </a:extLst>
              </a:tr>
              <a:tr h="217376">
                <a:tc vMerge="1">
                  <a:txBody>
                    <a:bodyPr/>
                    <a:lstStyle/>
                    <a:p>
                      <a:endParaRPr lang="en-US"/>
                    </a:p>
                  </a:txBody>
                  <a:tcPr/>
                </a:tc>
                <a:tc>
                  <a:txBody>
                    <a:bodyPr/>
                    <a:lstStyle/>
                    <a:p>
                      <a:pPr lvl="0" algn="ctr">
                        <a:buNone/>
                      </a:pPr>
                      <a:r>
                        <a:rPr lang="en-US" sz="1200" b="0" i="0" u="none" strike="noStrike" noProof="0" dirty="0">
                          <a:highlight>
                            <a:srgbClr val="00FFFF"/>
                          </a:highlight>
                          <a:latin typeface="Corbel"/>
                        </a:rPr>
                        <a:t>PctKids2Par</a:t>
                      </a:r>
                      <a:r>
                        <a:rPr lang="en-US" sz="1200" dirty="0">
                          <a:highlight>
                            <a:srgbClr val="00FFFF"/>
                          </a:highlight>
                        </a:rPr>
                        <a:t> </a:t>
                      </a:r>
                      <a:r>
                        <a:rPr lang="en-US" sz="1200" dirty="0"/>
                        <a:t>(-)</a:t>
                      </a:r>
                    </a:p>
                  </a:txBody>
                  <a:tcPr anchor="ctr"/>
                </a:tc>
                <a:tc>
                  <a:txBody>
                    <a:bodyPr/>
                    <a:lstStyle/>
                    <a:p>
                      <a:pPr lvl="0" algn="ctr">
                        <a:buNone/>
                      </a:pPr>
                      <a:r>
                        <a:rPr lang="en-US" sz="1200" b="0" i="0" u="none" strike="noStrike" noProof="0" dirty="0" err="1">
                          <a:latin typeface="Corbel"/>
                        </a:rPr>
                        <a:t>racepctblack</a:t>
                      </a:r>
                      <a:r>
                        <a:rPr lang="en-US" sz="1200" dirty="0"/>
                        <a:t> (+)</a:t>
                      </a:r>
                    </a:p>
                  </a:txBody>
                  <a:tcPr anchor="ctr"/>
                </a:tc>
                <a:tc>
                  <a:txBody>
                    <a:bodyPr/>
                    <a:lstStyle/>
                    <a:p>
                      <a:pPr lvl="0" algn="ctr">
                        <a:buNone/>
                      </a:pPr>
                      <a:r>
                        <a:rPr lang="en-US" sz="1200" b="0" i="0" u="none" strike="noStrike" noProof="0" dirty="0" err="1">
                          <a:latin typeface="Corbel"/>
                        </a:rPr>
                        <a:t>NumIlleg</a:t>
                      </a:r>
                      <a:endParaRPr lang="en-US" sz="1200" dirty="0" err="1"/>
                    </a:p>
                  </a:txBody>
                  <a:tcPr anchor="ctr"/>
                </a:tc>
                <a:extLst>
                  <a:ext uri="{0D108BD9-81ED-4DB2-BD59-A6C34878D82A}">
                    <a16:rowId xmlns:a16="http://schemas.microsoft.com/office/drawing/2014/main" val="2674493140"/>
                  </a:ext>
                </a:extLst>
              </a:tr>
              <a:tr h="227256">
                <a:tc vMerge="1">
                  <a:txBody>
                    <a:bodyPr/>
                    <a:lstStyle/>
                    <a:p>
                      <a:endParaRPr lang="en-US"/>
                    </a:p>
                  </a:txBody>
                  <a:tcPr/>
                </a:tc>
                <a:tc>
                  <a:txBody>
                    <a:bodyPr/>
                    <a:lstStyle/>
                    <a:p>
                      <a:pPr lvl="0" algn="ctr">
                        <a:buNone/>
                      </a:pPr>
                      <a:r>
                        <a:rPr lang="en-US" sz="1200" b="0" i="0" u="none" strike="noStrike" noProof="0" dirty="0" err="1">
                          <a:highlight>
                            <a:srgbClr val="00FF00"/>
                          </a:highlight>
                          <a:latin typeface="Corbel"/>
                        </a:rPr>
                        <a:t>PctIlleg</a:t>
                      </a:r>
                      <a:r>
                        <a:rPr lang="en-US" sz="1200" dirty="0">
                          <a:highlight>
                            <a:srgbClr val="00FF00"/>
                          </a:highlight>
                        </a:rPr>
                        <a:t> </a:t>
                      </a:r>
                      <a:r>
                        <a:rPr lang="en-US" sz="1200" dirty="0"/>
                        <a:t>(+)</a:t>
                      </a:r>
                    </a:p>
                  </a:txBody>
                  <a:tcPr anchor="ctr"/>
                </a:tc>
                <a:tc>
                  <a:txBody>
                    <a:bodyPr/>
                    <a:lstStyle/>
                    <a:p>
                      <a:pPr lvl="0" algn="ctr">
                        <a:buNone/>
                      </a:pPr>
                      <a:r>
                        <a:rPr lang="en-US" sz="1200" b="0" i="0" u="none" strike="noStrike" noProof="0" dirty="0" err="1">
                          <a:highlight>
                            <a:srgbClr val="00FF00"/>
                          </a:highlight>
                          <a:latin typeface="Corbel"/>
                        </a:rPr>
                        <a:t>PctIlleg</a:t>
                      </a:r>
                      <a:r>
                        <a:rPr lang="en-US" sz="1200" dirty="0">
                          <a:highlight>
                            <a:srgbClr val="00FF00"/>
                          </a:highlight>
                        </a:rPr>
                        <a:t> </a:t>
                      </a:r>
                      <a:r>
                        <a:rPr lang="en-US" sz="1200" dirty="0"/>
                        <a:t>(+)</a:t>
                      </a:r>
                    </a:p>
                  </a:txBody>
                  <a:tcPr anchor="ctr"/>
                </a:tc>
                <a:tc>
                  <a:txBody>
                    <a:bodyPr/>
                    <a:lstStyle/>
                    <a:p>
                      <a:pPr lvl="0" algn="ctr">
                        <a:buNone/>
                      </a:pPr>
                      <a:r>
                        <a:rPr lang="en-US" sz="1200" b="0" i="0" u="none" strike="noStrike" noProof="0" dirty="0">
                          <a:highlight>
                            <a:srgbClr val="00FFFF"/>
                          </a:highlight>
                          <a:latin typeface="Corbel"/>
                        </a:rPr>
                        <a:t>PctKids2Par</a:t>
                      </a:r>
                      <a:endParaRPr lang="en-US" sz="1200" dirty="0">
                        <a:highlight>
                          <a:srgbClr val="00FFFF"/>
                        </a:highlight>
                      </a:endParaRPr>
                    </a:p>
                  </a:txBody>
                  <a:tcPr anchor="ctr"/>
                </a:tc>
                <a:extLst>
                  <a:ext uri="{0D108BD9-81ED-4DB2-BD59-A6C34878D82A}">
                    <a16:rowId xmlns:a16="http://schemas.microsoft.com/office/drawing/2014/main" val="2130717189"/>
                  </a:ext>
                </a:extLst>
              </a:tr>
              <a:tr h="227256">
                <a:tc vMerge="1">
                  <a:txBody>
                    <a:bodyPr/>
                    <a:lstStyle/>
                    <a:p>
                      <a:endParaRPr lang="en-US"/>
                    </a:p>
                  </a:txBody>
                  <a:tcPr/>
                </a:tc>
                <a:tc>
                  <a:txBody>
                    <a:bodyPr/>
                    <a:lstStyle/>
                    <a:p>
                      <a:pPr lvl="0" algn="ctr">
                        <a:buNone/>
                      </a:pPr>
                      <a:r>
                        <a:rPr lang="en-US" sz="1200" b="0" i="0" u="none" strike="noStrike" noProof="0" dirty="0" err="1">
                          <a:highlight>
                            <a:srgbClr val="FFFF00"/>
                          </a:highlight>
                          <a:latin typeface="Corbel"/>
                        </a:rPr>
                        <a:t>racepctwhite</a:t>
                      </a:r>
                      <a:r>
                        <a:rPr lang="en-US" sz="1200" dirty="0">
                          <a:highlight>
                            <a:srgbClr val="FFFF00"/>
                          </a:highlight>
                        </a:rPr>
                        <a:t> </a:t>
                      </a:r>
                      <a:r>
                        <a:rPr lang="en-US" sz="1200" dirty="0"/>
                        <a:t>(-)</a:t>
                      </a:r>
                    </a:p>
                  </a:txBody>
                  <a:tcPr anchor="ctr"/>
                </a:tc>
                <a:tc>
                  <a:txBody>
                    <a:bodyPr/>
                    <a:lstStyle/>
                    <a:p>
                      <a:pPr lvl="0" algn="ctr">
                        <a:buNone/>
                      </a:pPr>
                      <a:r>
                        <a:rPr lang="en-US" sz="1200" b="0" i="0" u="none" strike="noStrike" noProof="0" dirty="0" err="1">
                          <a:highlight>
                            <a:srgbClr val="FFFF00"/>
                          </a:highlight>
                          <a:latin typeface="Corbel"/>
                        </a:rPr>
                        <a:t>racepctwhite</a:t>
                      </a:r>
                      <a:r>
                        <a:rPr lang="en-US" sz="1200" dirty="0"/>
                        <a:t>(-)</a:t>
                      </a:r>
                    </a:p>
                  </a:txBody>
                  <a:tcPr anchor="ctr"/>
                </a:tc>
                <a:tc>
                  <a:txBody>
                    <a:bodyPr/>
                    <a:lstStyle/>
                    <a:p>
                      <a:pPr lvl="0" algn="ctr">
                        <a:buNone/>
                      </a:pPr>
                      <a:r>
                        <a:rPr lang="en-US" sz="1200" b="0" i="0" u="none" strike="noStrike" noProof="0" dirty="0" err="1">
                          <a:highlight>
                            <a:srgbClr val="00FF00"/>
                          </a:highlight>
                          <a:latin typeface="Corbel"/>
                        </a:rPr>
                        <a:t>PctIlleg</a:t>
                      </a:r>
                      <a:endParaRPr lang="en-US" sz="1200" dirty="0" err="1">
                        <a:highlight>
                          <a:srgbClr val="00FF00"/>
                        </a:highlight>
                      </a:endParaRPr>
                    </a:p>
                  </a:txBody>
                  <a:tcPr anchor="ctr"/>
                </a:tc>
                <a:extLst>
                  <a:ext uri="{0D108BD9-81ED-4DB2-BD59-A6C34878D82A}">
                    <a16:rowId xmlns:a16="http://schemas.microsoft.com/office/drawing/2014/main" val="4115684997"/>
                  </a:ext>
                </a:extLst>
              </a:tr>
            </a:tbl>
          </a:graphicData>
        </a:graphic>
      </p:graphicFrame>
      <p:pic>
        <p:nvPicPr>
          <p:cNvPr id="8" name="Picture 8" descr="Chart&#10;&#10;Description automatically generated">
            <a:extLst>
              <a:ext uri="{FF2B5EF4-FFF2-40B4-BE49-F238E27FC236}">
                <a16:creationId xmlns:a16="http://schemas.microsoft.com/office/drawing/2014/main" id="{DE1D66CA-BFA4-AF3C-A737-58E991B60BAE}"/>
              </a:ext>
            </a:extLst>
          </p:cNvPr>
          <p:cNvPicPr>
            <a:picLocks noGrp="1" noChangeAspect="1"/>
          </p:cNvPicPr>
          <p:nvPr>
            <p:ph idx="1"/>
          </p:nvPr>
        </p:nvPicPr>
        <p:blipFill>
          <a:blip r:embed="rId2"/>
          <a:stretch>
            <a:fillRect/>
          </a:stretch>
        </p:blipFill>
        <p:spPr>
          <a:xfrm>
            <a:off x="3844884" y="577017"/>
            <a:ext cx="7315200" cy="4865767"/>
          </a:xfrm>
        </p:spPr>
      </p:pic>
    </p:spTree>
    <p:extLst>
      <p:ext uri="{BB962C8B-B14F-4D97-AF65-F5344CB8AC3E}">
        <p14:creationId xmlns:p14="http://schemas.microsoft.com/office/powerpoint/2010/main" val="200050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5808-43D2-44AD-B73F-1DEC1BDBE787}"/>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51B4CCC7-34D7-420E-8F12-0C1191DEFEDE}"/>
              </a:ext>
            </a:extLst>
          </p:cNvPr>
          <p:cNvSpPr>
            <a:spLocks noGrp="1"/>
          </p:cNvSpPr>
          <p:nvPr>
            <p:ph idx="1"/>
          </p:nvPr>
        </p:nvSpPr>
        <p:spPr>
          <a:xfrm>
            <a:off x="3860609" y="867819"/>
            <a:ext cx="7315200" cy="5120640"/>
          </a:xfrm>
        </p:spPr>
        <p:txBody>
          <a:bodyPr>
            <a:normAutofit/>
          </a:bodyPr>
          <a:lstStyle/>
          <a:p>
            <a:pPr marL="285750" indent="-285750">
              <a:lnSpc>
                <a:spcPct val="100000"/>
              </a:lnSpc>
              <a:spcBef>
                <a:spcPts val="0"/>
              </a:spcBef>
              <a:buFont typeface="Arial,Sans-Serif" pitchFamily="18" charset="2"/>
              <a:buChar char="•"/>
            </a:pPr>
            <a:endParaRPr lang="en-US" dirty="0">
              <a:ea typeface="+mn-lt"/>
              <a:cs typeface="+mn-lt"/>
            </a:endParaRPr>
          </a:p>
          <a:p>
            <a:pPr marL="285750" indent="-285750">
              <a:lnSpc>
                <a:spcPct val="100000"/>
              </a:lnSpc>
              <a:spcBef>
                <a:spcPts val="0"/>
              </a:spcBef>
              <a:buFont typeface="Arial,Sans-Serif" pitchFamily="18" charset="2"/>
              <a:buChar char="•"/>
            </a:pPr>
            <a:endParaRPr lang="en-US" dirty="0">
              <a:ea typeface="+mn-lt"/>
              <a:cs typeface="+mn-lt"/>
            </a:endParaRPr>
          </a:p>
          <a:p>
            <a:pPr marL="285750" indent="-285750">
              <a:lnSpc>
                <a:spcPct val="100000"/>
              </a:lnSpc>
              <a:spcBef>
                <a:spcPts val="0"/>
              </a:spcBef>
              <a:buFont typeface="Arial,Sans-Serif" pitchFamily="18" charset="2"/>
              <a:buChar char="•"/>
            </a:pPr>
            <a:r>
              <a:rPr lang="en-US" dirty="0">
                <a:ea typeface="+mn-lt"/>
                <a:cs typeface="+mn-lt"/>
              </a:rPr>
              <a:t>For Test R</a:t>
            </a:r>
            <a:r>
              <a:rPr lang="en-US" baseline="30000" dirty="0">
                <a:ea typeface="+mn-lt"/>
                <a:cs typeface="+mn-lt"/>
              </a:rPr>
              <a:t>2</a:t>
            </a:r>
            <a:r>
              <a:rPr lang="en-US" dirty="0">
                <a:ea typeface="+mn-lt"/>
                <a:cs typeface="+mn-lt"/>
              </a:rPr>
              <a:t>, there was no clear best model after fitting 100 iterations of the training data.</a:t>
            </a:r>
            <a:endParaRPr lang="en-US"/>
          </a:p>
          <a:p>
            <a:pPr marL="0" indent="0">
              <a:lnSpc>
                <a:spcPct val="100000"/>
              </a:lnSpc>
              <a:spcBef>
                <a:spcPts val="0"/>
              </a:spcBef>
              <a:buNone/>
            </a:pPr>
            <a:endParaRPr lang="en-US" dirty="0"/>
          </a:p>
          <a:p>
            <a:pPr marL="285750" indent="-285750">
              <a:lnSpc>
                <a:spcPct val="100000"/>
              </a:lnSpc>
              <a:spcBef>
                <a:spcPts val="0"/>
              </a:spcBef>
              <a:buFont typeface="Arial,Sans-Serif" pitchFamily="18" charset="2"/>
              <a:buChar char="•"/>
            </a:pPr>
            <a:r>
              <a:rPr lang="en-US" dirty="0"/>
              <a:t>For timing, Ridge Regression fit the fastest using 10-fold CV while still performing as well as the other methods in capturing the variability of the response.</a:t>
            </a:r>
          </a:p>
          <a:p>
            <a:pPr marL="285750" indent="-285750">
              <a:lnSpc>
                <a:spcPct val="100000"/>
              </a:lnSpc>
              <a:spcBef>
                <a:spcPts val="0"/>
              </a:spcBef>
              <a:buFont typeface="Arial,Sans-Serif" pitchFamily="18" charset="2"/>
              <a:buChar char="•"/>
            </a:pPr>
            <a:endParaRPr lang="en-US" dirty="0">
              <a:ea typeface="+mn-lt"/>
              <a:cs typeface="+mn-lt"/>
            </a:endParaRPr>
          </a:p>
          <a:p>
            <a:pPr marL="285750" indent="-285750">
              <a:lnSpc>
                <a:spcPct val="100000"/>
              </a:lnSpc>
              <a:spcBef>
                <a:spcPts val="0"/>
              </a:spcBef>
              <a:buFont typeface="Arial,Sans-Serif" pitchFamily="18" charset="2"/>
              <a:buChar char="•"/>
            </a:pPr>
            <a:r>
              <a:rPr lang="en-US" dirty="0">
                <a:ea typeface="+mn-lt"/>
                <a:cs typeface="+mn-lt"/>
              </a:rPr>
              <a:t>For interpretability, we saw that Lasso Regression fit with only 11 predictors in its model and performed similarly to the other methods for the Test R</a:t>
            </a:r>
            <a:r>
              <a:rPr lang="en-US" baseline="30000" dirty="0">
                <a:ea typeface="+mn-lt"/>
                <a:cs typeface="+mn-lt"/>
              </a:rPr>
              <a:t>2</a:t>
            </a:r>
            <a:r>
              <a:rPr lang="en-US" dirty="0">
                <a:ea typeface="+mn-lt"/>
                <a:cs typeface="+mn-lt"/>
              </a:rPr>
              <a:t>.</a:t>
            </a:r>
          </a:p>
          <a:p>
            <a:pPr marL="285750" indent="-285750">
              <a:lnSpc>
                <a:spcPct val="100000"/>
              </a:lnSpc>
              <a:spcBef>
                <a:spcPts val="0"/>
              </a:spcBef>
              <a:buFont typeface="Arial,Sans-Serif" pitchFamily="18" charset="2"/>
              <a:buChar char="•"/>
            </a:pPr>
            <a:endParaRPr lang="en-US" dirty="0">
              <a:ea typeface="+mn-lt"/>
              <a:cs typeface="+mn-lt"/>
            </a:endParaRPr>
          </a:p>
          <a:p>
            <a:pPr marL="285750" indent="-285750">
              <a:lnSpc>
                <a:spcPct val="100000"/>
              </a:lnSpc>
              <a:spcBef>
                <a:spcPts val="0"/>
              </a:spcBef>
              <a:buFont typeface="Arial,Sans-Serif" pitchFamily="18" charset="2"/>
              <a:buChar char="•"/>
            </a:pPr>
            <a:r>
              <a:rPr lang="en-US" dirty="0"/>
              <a:t>We suggest the Lasso regression model for the previous reason to achieve a more parsimonious model that would be easier to interpret than the other two.</a:t>
            </a:r>
          </a:p>
          <a:p>
            <a:pPr marL="285750" indent="-285750">
              <a:lnSpc>
                <a:spcPct val="100000"/>
              </a:lnSpc>
              <a:spcBef>
                <a:spcPts val="0"/>
              </a:spcBef>
              <a:buFont typeface="Arial,Sans-Serif" pitchFamily="18" charset="2"/>
              <a:buChar char="•"/>
            </a:pPr>
            <a:endParaRPr lang="en-US" dirty="0">
              <a:ea typeface="+mn-lt"/>
              <a:cs typeface="+mn-lt"/>
            </a:endParaRPr>
          </a:p>
          <a:p>
            <a:pPr marL="285750" indent="-285750">
              <a:lnSpc>
                <a:spcPct val="100000"/>
              </a:lnSpc>
              <a:spcBef>
                <a:spcPts val="0"/>
              </a:spcBef>
              <a:buFont typeface="Arial,Sans-Serif" pitchFamily="18" charset="2"/>
              <a:buChar char="•"/>
            </a:pPr>
            <a:endParaRPr lang="en-US" dirty="0"/>
          </a:p>
          <a:p>
            <a:endParaRPr lang="en-US"/>
          </a:p>
        </p:txBody>
      </p:sp>
    </p:spTree>
    <p:extLst>
      <p:ext uri="{BB962C8B-B14F-4D97-AF65-F5344CB8AC3E}">
        <p14:creationId xmlns:p14="http://schemas.microsoft.com/office/powerpoint/2010/main" val="153434497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555</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Arial,Sans-Serif</vt:lpstr>
      <vt:lpstr>Corbel</vt:lpstr>
      <vt:lpstr>Wingdings 2</vt:lpstr>
      <vt:lpstr>Frame</vt:lpstr>
      <vt:lpstr>Predicting Per Capita Neighborhood Crime Rates</vt:lpstr>
      <vt:lpstr>Data Summary</vt:lpstr>
      <vt:lpstr>Train + Test R2 Boxplots  All three models perform similarly in Test R2, while Random Forest seems to overfit on the training set, leading to a significantly higher Train R2.</vt:lpstr>
      <vt:lpstr>10-Fold Cross-Validation  Curves  Lasso clamps to 11 features when using lambda.1se while Ridge uses all 100 features as expected.</vt:lpstr>
      <vt:lpstr>R2 Confidence Interval  Comparisons  </vt:lpstr>
      <vt:lpstr>Variable Importance  All three models identify similar variables as being important indicators of per capita neighborhood crime. This would explain our similar Test R2 results, as the models are largely similar.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dc:creator>
  <cp:lastModifiedBy>Vladimir Khin</cp:lastModifiedBy>
  <cp:revision>561</cp:revision>
  <dcterms:created xsi:type="dcterms:W3CDTF">2021-11-29T00:27:37Z</dcterms:created>
  <dcterms:modified xsi:type="dcterms:W3CDTF">2022-05-13T14:30:49Z</dcterms:modified>
</cp:coreProperties>
</file>