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7" r:id="rId5"/>
    <p:sldId id="268"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3362A-567B-46B8-ABAB-77D27C4EDD2F}" v="10" dt="2021-12-13T22:02:12.433"/>
    <p1510:client id="{46923E58-4F3B-4A5C-96DD-FB235A29DCAD}" v="3464" dt="2021-12-13T19:39:37.299"/>
    <p1510:client id="{509B8127-487F-4843-888B-C932BA345B8E}" v="2" dt="2021-12-07T13:57:05.742"/>
    <p1510:client id="{6100BF8D-0FB0-A702-6DC0-9A067B611084}" v="2" dt="2021-12-12T02:19:09.494"/>
    <p1510:client id="{7E2ABE03-7C5E-8A42-F77E-C0FB2D899ABA}" v="104" dt="2021-12-13T22:35:47.403"/>
    <p1510:client id="{D7AA8D12-92E3-5C4F-4ECC-21B876BEDCA6}" v="1" dt="2021-12-07T14:11:25.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16696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854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8904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1628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8681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12/17/2021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7755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12/17/2021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4371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12/17/2021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2209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8726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68888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12/17/2021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8230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12/17/2021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13642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Predicting Future Customer Purchase Behavior</a:t>
            </a:r>
          </a:p>
        </p:txBody>
      </p:sp>
      <p:sp>
        <p:nvSpPr>
          <p:cNvPr id="3" name="Subtitle 2"/>
          <p:cNvSpPr>
            <a:spLocks noGrp="1"/>
          </p:cNvSpPr>
          <p:nvPr>
            <p:ph type="subTitle" idx="1"/>
          </p:nvPr>
        </p:nvSpPr>
        <p:spPr/>
        <p:txBody>
          <a:bodyPr/>
          <a:lstStyle/>
          <a:p>
            <a:r>
              <a:rPr lang="en-US"/>
              <a:t>Michael Krzysko</a:t>
            </a:r>
          </a:p>
          <a:p>
            <a:r>
              <a:rPr lang="en-US"/>
              <a:t>Vladimir Khin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D33A-FA88-4748-A104-005520D66FF0}"/>
              </a:ext>
            </a:extLst>
          </p:cNvPr>
          <p:cNvSpPr>
            <a:spLocks noGrp="1"/>
          </p:cNvSpPr>
          <p:nvPr>
            <p:ph type="title"/>
          </p:nvPr>
        </p:nvSpPr>
        <p:spPr/>
        <p:txBody>
          <a:bodyPr/>
          <a:lstStyle/>
          <a:p>
            <a:r>
              <a:rPr lang="en-US"/>
              <a:t>Data Summary</a:t>
            </a:r>
          </a:p>
        </p:txBody>
      </p:sp>
      <p:sp>
        <p:nvSpPr>
          <p:cNvPr id="3" name="Content Placeholder 2">
            <a:extLst>
              <a:ext uri="{FF2B5EF4-FFF2-40B4-BE49-F238E27FC236}">
                <a16:creationId xmlns:a16="http://schemas.microsoft.com/office/drawing/2014/main" id="{5B5BFD95-8301-46D7-9760-0DD279EA3EEF}"/>
              </a:ext>
            </a:extLst>
          </p:cNvPr>
          <p:cNvSpPr>
            <a:spLocks noGrp="1"/>
          </p:cNvSpPr>
          <p:nvPr>
            <p:ph idx="1"/>
          </p:nvPr>
        </p:nvSpPr>
        <p:spPr/>
        <p:txBody>
          <a:bodyPr>
            <a:normAutofit fontScale="92500" lnSpcReduction="10000"/>
          </a:bodyPr>
          <a:lstStyle/>
          <a:p>
            <a:pPr marL="0" indent="0">
              <a:buNone/>
            </a:pPr>
            <a:r>
              <a:rPr lang="en-US" b="1">
                <a:solidFill>
                  <a:schemeClr val="tx1"/>
                </a:solidFill>
              </a:rPr>
              <a:t>Overview</a:t>
            </a:r>
          </a:p>
          <a:p>
            <a:r>
              <a:rPr lang="en-US"/>
              <a:t>The Santander data set contains 200 anonymized columns of customer profile and historical behavior data, all of which are used to predict a whether the customer will purchase a specific Santander product in the future</a:t>
            </a:r>
          </a:p>
          <a:p>
            <a:pPr lvl="1">
              <a:spcAft>
                <a:spcPts val="0"/>
              </a:spcAft>
            </a:pPr>
            <a:r>
              <a:rPr lang="en-US"/>
              <a:t>Data is anonymized at source due to proprietary nature</a:t>
            </a:r>
          </a:p>
          <a:p>
            <a:r>
              <a:rPr lang="en-US"/>
              <a:t>Predicting future customer spending is vital for an organization to optimize budgets and efficiently target marketing outreach</a:t>
            </a:r>
          </a:p>
          <a:p>
            <a:endParaRPr lang="en-US"/>
          </a:p>
          <a:p>
            <a:pPr marL="0" indent="0">
              <a:buNone/>
            </a:pPr>
            <a:r>
              <a:rPr lang="en-US" b="1">
                <a:solidFill>
                  <a:schemeClr val="tx1"/>
                </a:solidFill>
              </a:rPr>
              <a:t>Data</a:t>
            </a:r>
          </a:p>
          <a:p>
            <a:r>
              <a:rPr lang="en-US"/>
              <a:t>4,000 customers (randomly sampled from 200,000 records)</a:t>
            </a:r>
          </a:p>
          <a:p>
            <a:r>
              <a:rPr lang="en-US"/>
              <a:t>200 customer financial features (anonymized by source - i.e. named "var_1")</a:t>
            </a:r>
          </a:p>
          <a:p>
            <a:r>
              <a:rPr lang="en-US"/>
              <a:t>364 positive records; 3,636 negative records (~10% positive response)</a:t>
            </a:r>
          </a:p>
          <a:p>
            <a:r>
              <a:rPr lang="en-US"/>
              <a:t>Models fit to minimize misclassification error, weighted due to data imbalance</a:t>
            </a:r>
          </a:p>
        </p:txBody>
      </p:sp>
    </p:spTree>
    <p:extLst>
      <p:ext uri="{BB962C8B-B14F-4D97-AF65-F5344CB8AC3E}">
        <p14:creationId xmlns:p14="http://schemas.microsoft.com/office/powerpoint/2010/main" val="160879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4A36-A310-460D-BBF6-639B60B031E0}"/>
              </a:ext>
            </a:extLst>
          </p:cNvPr>
          <p:cNvSpPr>
            <a:spLocks noGrp="1"/>
          </p:cNvSpPr>
          <p:nvPr>
            <p:ph type="title"/>
          </p:nvPr>
        </p:nvSpPr>
        <p:spPr/>
        <p:txBody>
          <a:bodyPr/>
          <a:lstStyle/>
          <a:p>
            <a:r>
              <a:rPr lang="en-US"/>
              <a:t>Model Comparisons</a:t>
            </a:r>
          </a:p>
        </p:txBody>
      </p:sp>
      <p:graphicFrame>
        <p:nvGraphicFramePr>
          <p:cNvPr id="3" name="Table 4">
            <a:extLst>
              <a:ext uri="{FF2B5EF4-FFF2-40B4-BE49-F238E27FC236}">
                <a16:creationId xmlns:a16="http://schemas.microsoft.com/office/drawing/2014/main" id="{315F14E2-EDAA-4FE4-B67D-C84FB14281F2}"/>
              </a:ext>
            </a:extLst>
          </p:cNvPr>
          <p:cNvGraphicFramePr>
            <a:graphicFrameLocks/>
          </p:cNvGraphicFramePr>
          <p:nvPr>
            <p:extLst>
              <p:ext uri="{D42A27DB-BD31-4B8C-83A1-F6EECF244321}">
                <p14:modId xmlns:p14="http://schemas.microsoft.com/office/powerpoint/2010/main" val="1355411813"/>
              </p:ext>
            </p:extLst>
          </p:nvPr>
        </p:nvGraphicFramePr>
        <p:xfrm>
          <a:off x="3643394" y="3723948"/>
          <a:ext cx="7940867" cy="2123437"/>
        </p:xfrm>
        <a:graphic>
          <a:graphicData uri="http://schemas.openxmlformats.org/drawingml/2006/table">
            <a:tbl>
              <a:tblPr firstRow="1" firstCol="1" bandRow="1">
                <a:tableStyleId>{5C22544A-7EE6-4342-B048-85BDC9FD1C3A}</a:tableStyleId>
              </a:tblPr>
              <a:tblGrid>
                <a:gridCol w="1853183">
                  <a:extLst>
                    <a:ext uri="{9D8B030D-6E8A-4147-A177-3AD203B41FA5}">
                      <a16:colId xmlns:a16="http://schemas.microsoft.com/office/drawing/2014/main" val="2915541362"/>
                    </a:ext>
                  </a:extLst>
                </a:gridCol>
                <a:gridCol w="1952172">
                  <a:extLst>
                    <a:ext uri="{9D8B030D-6E8A-4147-A177-3AD203B41FA5}">
                      <a16:colId xmlns:a16="http://schemas.microsoft.com/office/drawing/2014/main" val="226287012"/>
                    </a:ext>
                  </a:extLst>
                </a:gridCol>
                <a:gridCol w="2067756">
                  <a:extLst>
                    <a:ext uri="{9D8B030D-6E8A-4147-A177-3AD203B41FA5}">
                      <a16:colId xmlns:a16="http://schemas.microsoft.com/office/drawing/2014/main" val="2929178675"/>
                    </a:ext>
                  </a:extLst>
                </a:gridCol>
                <a:gridCol w="2067756">
                  <a:extLst>
                    <a:ext uri="{9D8B030D-6E8A-4147-A177-3AD203B41FA5}">
                      <a16:colId xmlns:a16="http://schemas.microsoft.com/office/drawing/2014/main" val="2507162895"/>
                    </a:ext>
                  </a:extLst>
                </a:gridCol>
              </a:tblGrid>
              <a:tr h="370840">
                <a:tc>
                  <a:txBody>
                    <a:bodyPr/>
                    <a:lstStyle/>
                    <a:p>
                      <a:pPr lvl="0">
                        <a:buNone/>
                      </a:pPr>
                      <a:endParaRPr lang="en-US"/>
                    </a:p>
                  </a:txBody>
                  <a:tcPr/>
                </a:tc>
                <a:tc>
                  <a:txBody>
                    <a:bodyPr/>
                    <a:lstStyle/>
                    <a:p>
                      <a:pPr algn="ctr"/>
                      <a:r>
                        <a:rPr lang="en-US"/>
                        <a:t>Median Test AUC</a:t>
                      </a:r>
                    </a:p>
                  </a:txBody>
                  <a:tcPr anchor="ctr"/>
                </a:tc>
                <a:tc>
                  <a:txBody>
                    <a:bodyPr/>
                    <a:lstStyle/>
                    <a:p>
                      <a:pPr lvl="0" algn="ctr">
                        <a:buNone/>
                      </a:pPr>
                      <a:r>
                        <a:rPr lang="en-US"/>
                        <a:t>Overall Fit Time (MM:SS)</a:t>
                      </a:r>
                    </a:p>
                  </a:txBody>
                  <a:tcPr anchor="ctr"/>
                </a:tc>
                <a:tc>
                  <a:txBody>
                    <a:bodyPr/>
                    <a:lstStyle/>
                    <a:p>
                      <a:pPr lvl="0" algn="ctr">
                        <a:buNone/>
                      </a:pPr>
                      <a:r>
                        <a:rPr lang="en-US"/>
                        <a:t>Iteration Fit Time (median seconds)</a:t>
                      </a:r>
                    </a:p>
                  </a:txBody>
                  <a:tcPr/>
                </a:tc>
                <a:extLst>
                  <a:ext uri="{0D108BD9-81ED-4DB2-BD59-A6C34878D82A}">
                    <a16:rowId xmlns:a16="http://schemas.microsoft.com/office/drawing/2014/main" val="281347178"/>
                  </a:ext>
                </a:extLst>
              </a:tr>
              <a:tr h="370840">
                <a:tc>
                  <a:txBody>
                    <a:bodyPr/>
                    <a:lstStyle/>
                    <a:p>
                      <a:pPr lvl="0" algn="ctr">
                        <a:buNone/>
                      </a:pPr>
                      <a:r>
                        <a:rPr lang="en-US"/>
                        <a:t>Lasso</a:t>
                      </a:r>
                    </a:p>
                  </a:txBody>
                  <a:tcPr/>
                </a:tc>
                <a:tc>
                  <a:txBody>
                    <a:bodyPr/>
                    <a:lstStyle/>
                    <a:p>
                      <a:pPr lvl="0" algn="ctr">
                        <a:buNone/>
                      </a:pPr>
                      <a:r>
                        <a:rPr lang="en-US" sz="1800" b="0" i="0" u="none" strike="noStrike" noProof="0"/>
                        <a:t>0.807</a:t>
                      </a:r>
                    </a:p>
                  </a:txBody>
                  <a:tcPr anchor="ctr"/>
                </a:tc>
                <a:tc>
                  <a:txBody>
                    <a:bodyPr/>
                    <a:lstStyle/>
                    <a:p>
                      <a:pPr lvl="0" algn="ctr">
                        <a:lnSpc>
                          <a:spcPct val="100000"/>
                        </a:lnSpc>
                        <a:spcBef>
                          <a:spcPts val="0"/>
                        </a:spcBef>
                        <a:spcAft>
                          <a:spcPts val="0"/>
                        </a:spcAft>
                        <a:buNone/>
                      </a:pPr>
                      <a:r>
                        <a:rPr lang="en-US" sz="1800" b="1" i="0" u="none" strike="noStrike" noProof="0">
                          <a:highlight>
                            <a:srgbClr val="FFFF00"/>
                          </a:highlight>
                          <a:latin typeface="Corbel"/>
                        </a:rPr>
                        <a:t>05:07</a:t>
                      </a:r>
                      <a:endParaRPr lang="en-US" sz="1800" b="0" i="0" u="none" strike="noStrike" noProof="0">
                        <a:highlight>
                          <a:srgbClr val="FFFF00"/>
                        </a:highlight>
                        <a:latin typeface="Corbel"/>
                      </a:endParaRPr>
                    </a:p>
                  </a:txBody>
                  <a:tcPr anchor="ctr"/>
                </a:tc>
                <a:tc>
                  <a:txBody>
                    <a:bodyPr/>
                    <a:lstStyle/>
                    <a:p>
                      <a:pPr lvl="0" algn="ctr">
                        <a:lnSpc>
                          <a:spcPct val="100000"/>
                        </a:lnSpc>
                        <a:spcBef>
                          <a:spcPts val="0"/>
                        </a:spcBef>
                        <a:spcAft>
                          <a:spcPts val="0"/>
                        </a:spcAft>
                        <a:buNone/>
                      </a:pPr>
                      <a:r>
                        <a:rPr lang="en-US" sz="1800" b="1" i="0" u="none" strike="noStrike" noProof="0">
                          <a:highlight>
                            <a:srgbClr val="FFFF00"/>
                          </a:highlight>
                          <a:latin typeface="Corbel"/>
                        </a:rPr>
                        <a:t>6.27</a:t>
                      </a:r>
                    </a:p>
                  </a:txBody>
                  <a:tcPr/>
                </a:tc>
                <a:extLst>
                  <a:ext uri="{0D108BD9-81ED-4DB2-BD59-A6C34878D82A}">
                    <a16:rowId xmlns:a16="http://schemas.microsoft.com/office/drawing/2014/main" val="1751575525"/>
                  </a:ext>
                </a:extLst>
              </a:tr>
              <a:tr h="370840">
                <a:tc>
                  <a:txBody>
                    <a:bodyPr/>
                    <a:lstStyle/>
                    <a:p>
                      <a:pPr lvl="0" algn="ctr">
                        <a:buNone/>
                      </a:pPr>
                      <a:r>
                        <a:rPr lang="en-US"/>
                        <a:t>Elastic Net</a:t>
                      </a:r>
                    </a:p>
                  </a:txBody>
                  <a:tcPr/>
                </a:tc>
                <a:tc>
                  <a:txBody>
                    <a:bodyPr/>
                    <a:lstStyle/>
                    <a:p>
                      <a:pPr lvl="0" algn="ctr">
                        <a:lnSpc>
                          <a:spcPct val="100000"/>
                        </a:lnSpc>
                        <a:spcBef>
                          <a:spcPts val="0"/>
                        </a:spcBef>
                        <a:spcAft>
                          <a:spcPts val="0"/>
                        </a:spcAft>
                        <a:buNone/>
                      </a:pPr>
                      <a:r>
                        <a:rPr lang="en-US" sz="1800" b="0" i="0" u="none" strike="noStrike" noProof="0">
                          <a:latin typeface="Corbel"/>
                        </a:rPr>
                        <a:t>0.809</a:t>
                      </a:r>
                    </a:p>
                  </a:txBody>
                  <a:tcPr anchor="ctr"/>
                </a:tc>
                <a:tc>
                  <a:txBody>
                    <a:bodyPr/>
                    <a:lstStyle/>
                    <a:p>
                      <a:pPr lvl="0" algn="ctr">
                        <a:lnSpc>
                          <a:spcPct val="100000"/>
                        </a:lnSpc>
                        <a:spcBef>
                          <a:spcPts val="0"/>
                        </a:spcBef>
                        <a:spcAft>
                          <a:spcPts val="0"/>
                        </a:spcAft>
                        <a:buNone/>
                      </a:pPr>
                      <a:r>
                        <a:rPr lang="en-US" sz="1800" b="0" i="0" u="none" strike="noStrike" noProof="0">
                          <a:latin typeface="Corbel"/>
                        </a:rPr>
                        <a:t>05:19</a:t>
                      </a:r>
                    </a:p>
                  </a:txBody>
                  <a:tcPr anchor="ctr"/>
                </a:tc>
                <a:tc>
                  <a:txBody>
                    <a:bodyPr/>
                    <a:lstStyle/>
                    <a:p>
                      <a:pPr lvl="0" algn="ctr">
                        <a:lnSpc>
                          <a:spcPct val="100000"/>
                        </a:lnSpc>
                        <a:spcBef>
                          <a:spcPts val="0"/>
                        </a:spcBef>
                        <a:spcAft>
                          <a:spcPts val="0"/>
                        </a:spcAft>
                        <a:buNone/>
                      </a:pPr>
                      <a:r>
                        <a:rPr lang="en-US" sz="1800" b="0" i="0" u="none" strike="noStrike" noProof="0">
                          <a:latin typeface="Corbel"/>
                        </a:rPr>
                        <a:t>6.56</a:t>
                      </a:r>
                    </a:p>
                  </a:txBody>
                  <a:tcPr/>
                </a:tc>
                <a:extLst>
                  <a:ext uri="{0D108BD9-81ED-4DB2-BD59-A6C34878D82A}">
                    <a16:rowId xmlns:a16="http://schemas.microsoft.com/office/drawing/2014/main" val="2042134426"/>
                  </a:ext>
                </a:extLst>
              </a:tr>
              <a:tr h="370839">
                <a:tc>
                  <a:txBody>
                    <a:bodyPr/>
                    <a:lstStyle/>
                    <a:p>
                      <a:pPr lvl="0" algn="ctr">
                        <a:buNone/>
                      </a:pPr>
                      <a:r>
                        <a:rPr lang="en-US"/>
                        <a:t>Ridge</a:t>
                      </a:r>
                    </a:p>
                  </a:txBody>
                  <a:tcPr/>
                </a:tc>
                <a:tc>
                  <a:txBody>
                    <a:bodyPr/>
                    <a:lstStyle/>
                    <a:p>
                      <a:pPr lvl="0" algn="ctr">
                        <a:lnSpc>
                          <a:spcPct val="100000"/>
                        </a:lnSpc>
                        <a:spcBef>
                          <a:spcPts val="0"/>
                        </a:spcBef>
                        <a:spcAft>
                          <a:spcPts val="0"/>
                        </a:spcAft>
                        <a:buNone/>
                      </a:pPr>
                      <a:r>
                        <a:rPr lang="en-US" sz="1800" b="1" i="0" u="none" strike="noStrike" noProof="0">
                          <a:highlight>
                            <a:srgbClr val="FFFF00"/>
                          </a:highlight>
                          <a:latin typeface="Corbel"/>
                        </a:rPr>
                        <a:t>0.819</a:t>
                      </a:r>
                      <a:endParaRPr lang="en-US" sz="1800" b="0" i="0" u="none" strike="noStrike" noProof="0">
                        <a:highlight>
                          <a:srgbClr val="FFFF00"/>
                        </a:highlight>
                        <a:latin typeface="Corbel"/>
                      </a:endParaRPr>
                    </a:p>
                  </a:txBody>
                  <a:tcPr anchor="ctr"/>
                </a:tc>
                <a:tc>
                  <a:txBody>
                    <a:bodyPr/>
                    <a:lstStyle/>
                    <a:p>
                      <a:pPr lvl="0" algn="ctr">
                        <a:buNone/>
                      </a:pPr>
                      <a:r>
                        <a:rPr lang="en-US"/>
                        <a:t>08:11</a:t>
                      </a:r>
                    </a:p>
                  </a:txBody>
                  <a:tcPr anchor="ctr"/>
                </a:tc>
                <a:tc>
                  <a:txBody>
                    <a:bodyPr/>
                    <a:lstStyle/>
                    <a:p>
                      <a:pPr lvl="0" algn="ctr">
                        <a:buNone/>
                      </a:pPr>
                      <a:r>
                        <a:rPr lang="en-US"/>
                        <a:t>10.11</a:t>
                      </a:r>
                    </a:p>
                  </a:txBody>
                  <a:tcPr/>
                </a:tc>
                <a:extLst>
                  <a:ext uri="{0D108BD9-81ED-4DB2-BD59-A6C34878D82A}">
                    <a16:rowId xmlns:a16="http://schemas.microsoft.com/office/drawing/2014/main" val="3163005736"/>
                  </a:ext>
                </a:extLst>
              </a:tr>
              <a:tr h="370838">
                <a:tc>
                  <a:txBody>
                    <a:bodyPr/>
                    <a:lstStyle/>
                    <a:p>
                      <a:pPr lvl="0" algn="ctr">
                        <a:buNone/>
                      </a:pPr>
                      <a:r>
                        <a:rPr lang="en-US"/>
                        <a:t>Random Forest</a:t>
                      </a:r>
                    </a:p>
                  </a:txBody>
                  <a:tcPr/>
                </a:tc>
                <a:tc>
                  <a:txBody>
                    <a:bodyPr/>
                    <a:lstStyle/>
                    <a:p>
                      <a:pPr lvl="0" algn="ctr">
                        <a:lnSpc>
                          <a:spcPct val="100000"/>
                        </a:lnSpc>
                        <a:spcBef>
                          <a:spcPts val="0"/>
                        </a:spcBef>
                        <a:spcAft>
                          <a:spcPts val="0"/>
                        </a:spcAft>
                        <a:buNone/>
                      </a:pPr>
                      <a:r>
                        <a:rPr lang="en-US" sz="1800" b="0" i="0" u="none" strike="noStrike" noProof="0">
                          <a:latin typeface="Corbel"/>
                        </a:rPr>
                        <a:t>0.701</a:t>
                      </a:r>
                    </a:p>
                  </a:txBody>
                  <a:tcPr/>
                </a:tc>
                <a:tc>
                  <a:txBody>
                    <a:bodyPr/>
                    <a:lstStyle/>
                    <a:p>
                      <a:pPr lvl="0" algn="ctr">
                        <a:lnSpc>
                          <a:spcPct val="100000"/>
                        </a:lnSpc>
                        <a:spcBef>
                          <a:spcPts val="0"/>
                        </a:spcBef>
                        <a:spcAft>
                          <a:spcPts val="0"/>
                        </a:spcAft>
                        <a:buNone/>
                      </a:pPr>
                      <a:r>
                        <a:rPr lang="en-US" sz="1800" b="0" i="0" u="none" strike="noStrike" noProof="0">
                          <a:latin typeface="Corbel"/>
                        </a:rPr>
                        <a:t>11:07</a:t>
                      </a:r>
                    </a:p>
                  </a:txBody>
                  <a:tcPr/>
                </a:tc>
                <a:tc>
                  <a:txBody>
                    <a:bodyPr/>
                    <a:lstStyle/>
                    <a:p>
                      <a:pPr lvl="0" algn="ctr">
                        <a:lnSpc>
                          <a:spcPct val="100000"/>
                        </a:lnSpc>
                        <a:spcBef>
                          <a:spcPts val="0"/>
                        </a:spcBef>
                        <a:spcAft>
                          <a:spcPts val="0"/>
                        </a:spcAft>
                        <a:buNone/>
                      </a:pPr>
                      <a:r>
                        <a:rPr lang="en-US" sz="1800" b="0" i="0" u="none" strike="noStrike" noProof="0">
                          <a:latin typeface="Corbel"/>
                        </a:rPr>
                        <a:t>13.46</a:t>
                      </a:r>
                    </a:p>
                  </a:txBody>
                  <a:tcPr/>
                </a:tc>
                <a:extLst>
                  <a:ext uri="{0D108BD9-81ED-4DB2-BD59-A6C34878D82A}">
                    <a16:rowId xmlns:a16="http://schemas.microsoft.com/office/drawing/2014/main" val="2415165439"/>
                  </a:ext>
                </a:extLst>
              </a:tr>
            </a:tbl>
          </a:graphicData>
        </a:graphic>
      </p:graphicFrame>
      <p:sp>
        <p:nvSpPr>
          <p:cNvPr id="9" name="TextBox 8">
            <a:extLst>
              <a:ext uri="{FF2B5EF4-FFF2-40B4-BE49-F238E27FC236}">
                <a16:creationId xmlns:a16="http://schemas.microsoft.com/office/drawing/2014/main" id="{801A34FE-08A7-4100-9BD2-906184BB2D2E}"/>
              </a:ext>
            </a:extLst>
          </p:cNvPr>
          <p:cNvSpPr txBox="1"/>
          <p:nvPr/>
        </p:nvSpPr>
        <p:spPr>
          <a:xfrm>
            <a:off x="3697060" y="1176419"/>
            <a:ext cx="794793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50"/>
              <a:t>Ridge regression has the highest median test AUC of 0.819, while Random Forest has the lowest at 0.701. Lasso and Elastic Net regressions perform slightly worse than Ridge at 0.807 and 0.809, respectively.</a:t>
            </a:r>
          </a:p>
          <a:p>
            <a:pPr marL="285750" indent="-285750">
              <a:buFont typeface="Arial"/>
              <a:buChar char="•"/>
            </a:pPr>
            <a:endParaRPr lang="en-US" sz="1750"/>
          </a:p>
          <a:p>
            <a:pPr marL="285750" indent="-285750">
              <a:buFont typeface="Arial"/>
              <a:buChar char="•"/>
            </a:pPr>
            <a:r>
              <a:rPr lang="en-US" sz="1750"/>
              <a:t>Lasso regression has the fastest overall fit time (of all 50 cross-validated models) with a time of 05:07. Elastic Net is marginally slower, while Ridge and Random Forest are each significantly slower.</a:t>
            </a:r>
          </a:p>
          <a:p>
            <a:pPr marL="285750" indent="-285750">
              <a:buFont typeface="Arial"/>
              <a:buChar char="•"/>
            </a:pPr>
            <a:endParaRPr lang="en-US" sz="1750"/>
          </a:p>
        </p:txBody>
      </p:sp>
    </p:spTree>
    <p:extLst>
      <p:ext uri="{BB962C8B-B14F-4D97-AF65-F5344CB8AC3E}">
        <p14:creationId xmlns:p14="http://schemas.microsoft.com/office/powerpoint/2010/main" val="242718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E772-C94A-4813-8E13-243E99F00688}"/>
              </a:ext>
            </a:extLst>
          </p:cNvPr>
          <p:cNvSpPr>
            <a:spLocks noGrp="1"/>
          </p:cNvSpPr>
          <p:nvPr>
            <p:ph type="title"/>
          </p:nvPr>
        </p:nvSpPr>
        <p:spPr/>
        <p:txBody>
          <a:bodyPr>
            <a:normAutofit/>
          </a:bodyPr>
          <a:lstStyle/>
          <a:p>
            <a:r>
              <a:rPr lang="en-US"/>
              <a:t>Train + Test AUC Boxplots</a:t>
            </a:r>
            <a:br>
              <a:rPr lang="en-US"/>
            </a:br>
            <a:br>
              <a:rPr lang="en-US"/>
            </a:br>
            <a:r>
              <a:rPr lang="en-US" sz="1800"/>
              <a:t>All three regression models perform similarly in Test AUC, while Random Forest seems to overfit on the training set, leading to lower Test AUC.</a:t>
            </a:r>
          </a:p>
        </p:txBody>
      </p:sp>
      <p:pic>
        <p:nvPicPr>
          <p:cNvPr id="7" name="Picture 10" descr="Chart, box and whisker chart&#10;&#10;Description automatically generated">
            <a:extLst>
              <a:ext uri="{FF2B5EF4-FFF2-40B4-BE49-F238E27FC236}">
                <a16:creationId xmlns:a16="http://schemas.microsoft.com/office/drawing/2014/main" id="{AF01107B-5A0F-4357-AE2D-1543AB2E5ED8}"/>
              </a:ext>
            </a:extLst>
          </p:cNvPr>
          <p:cNvPicPr>
            <a:picLocks noChangeAspect="1"/>
          </p:cNvPicPr>
          <p:nvPr/>
        </p:nvPicPr>
        <p:blipFill>
          <a:blip r:embed="rId2"/>
          <a:stretch>
            <a:fillRect/>
          </a:stretch>
        </p:blipFill>
        <p:spPr>
          <a:xfrm>
            <a:off x="3459335" y="922867"/>
            <a:ext cx="8247888" cy="5006171"/>
          </a:xfrm>
          <a:prstGeom prst="rect">
            <a:avLst/>
          </a:prstGeom>
        </p:spPr>
      </p:pic>
    </p:spTree>
    <p:extLst>
      <p:ext uri="{BB962C8B-B14F-4D97-AF65-F5344CB8AC3E}">
        <p14:creationId xmlns:p14="http://schemas.microsoft.com/office/powerpoint/2010/main" val="284961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0C91-BE0F-48CE-B50F-4818408A9208}"/>
              </a:ext>
            </a:extLst>
          </p:cNvPr>
          <p:cNvSpPr>
            <a:spLocks noGrp="1"/>
          </p:cNvSpPr>
          <p:nvPr>
            <p:ph type="title"/>
          </p:nvPr>
        </p:nvSpPr>
        <p:spPr/>
        <p:txBody>
          <a:bodyPr/>
          <a:lstStyle/>
          <a:p>
            <a:r>
              <a:rPr lang="en-US"/>
              <a:t>10-Fold Cross-Validation </a:t>
            </a:r>
            <a:br>
              <a:rPr lang="en-US"/>
            </a:br>
            <a:r>
              <a:rPr lang="en-US"/>
              <a:t>Curves</a:t>
            </a:r>
          </a:p>
        </p:txBody>
      </p:sp>
      <p:pic>
        <p:nvPicPr>
          <p:cNvPr id="9" name="Picture 9">
            <a:extLst>
              <a:ext uri="{FF2B5EF4-FFF2-40B4-BE49-F238E27FC236}">
                <a16:creationId xmlns:a16="http://schemas.microsoft.com/office/drawing/2014/main" id="{D2B00D74-D384-4E51-91C1-774F2FDDFBAF}"/>
              </a:ext>
            </a:extLst>
          </p:cNvPr>
          <p:cNvPicPr>
            <a:picLocks noGrp="1" noChangeAspect="1"/>
          </p:cNvPicPr>
          <p:nvPr>
            <p:ph sz="half" idx="1"/>
          </p:nvPr>
        </p:nvPicPr>
        <p:blipFill>
          <a:blip r:embed="rId2"/>
          <a:stretch>
            <a:fillRect/>
          </a:stretch>
        </p:blipFill>
        <p:spPr>
          <a:xfrm>
            <a:off x="3496205" y="345277"/>
            <a:ext cx="8297622" cy="6167444"/>
          </a:xfrm>
        </p:spPr>
      </p:pic>
    </p:spTree>
    <p:extLst>
      <p:ext uri="{BB962C8B-B14F-4D97-AF65-F5344CB8AC3E}">
        <p14:creationId xmlns:p14="http://schemas.microsoft.com/office/powerpoint/2010/main" val="70890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4A36-A310-460D-BBF6-639B60B031E0}"/>
              </a:ext>
            </a:extLst>
          </p:cNvPr>
          <p:cNvSpPr>
            <a:spLocks noGrp="1"/>
          </p:cNvSpPr>
          <p:nvPr>
            <p:ph type="title"/>
          </p:nvPr>
        </p:nvSpPr>
        <p:spPr/>
        <p:txBody>
          <a:bodyPr>
            <a:normAutofit/>
          </a:bodyPr>
          <a:lstStyle/>
          <a:p>
            <a:pPr>
              <a:lnSpc>
                <a:spcPct val="100000"/>
              </a:lnSpc>
              <a:spcBef>
                <a:spcPts val="0"/>
              </a:spcBef>
            </a:pPr>
            <a:r>
              <a:rPr lang="en-US"/>
              <a:t>Coefficient Comparisons</a:t>
            </a:r>
            <a:br>
              <a:rPr lang="en-US"/>
            </a:br>
            <a:br>
              <a:rPr lang="en-US"/>
            </a:br>
            <a:r>
              <a:rPr lang="en-US" sz="1800">
                <a:ea typeface="+mj-lt"/>
                <a:cs typeface="+mj-lt"/>
              </a:rPr>
              <a:t>Lasso and Ridge put more emphasis on variables that Elastic Net considers unimportant, however all three only focus on a small subset of the 200 predictors. Random Forest considers most variables when predicting the outcome.</a:t>
            </a:r>
          </a:p>
          <a:p>
            <a:endParaRPr lang="en-US" sz="1800"/>
          </a:p>
        </p:txBody>
      </p:sp>
      <p:pic>
        <p:nvPicPr>
          <p:cNvPr id="4" name="Picture 4">
            <a:extLst>
              <a:ext uri="{FF2B5EF4-FFF2-40B4-BE49-F238E27FC236}">
                <a16:creationId xmlns:a16="http://schemas.microsoft.com/office/drawing/2014/main" id="{D5D8BA75-31F8-4EA9-8FEA-618AAC4176A5}"/>
              </a:ext>
            </a:extLst>
          </p:cNvPr>
          <p:cNvPicPr>
            <a:picLocks noGrp="1" noChangeAspect="1"/>
          </p:cNvPicPr>
          <p:nvPr>
            <p:ph idx="1"/>
          </p:nvPr>
        </p:nvPicPr>
        <p:blipFill>
          <a:blip r:embed="rId2"/>
          <a:stretch>
            <a:fillRect/>
          </a:stretch>
        </p:blipFill>
        <p:spPr>
          <a:xfrm>
            <a:off x="3755567" y="750232"/>
            <a:ext cx="7942054" cy="4841880"/>
          </a:xfrm>
        </p:spPr>
      </p:pic>
      <p:graphicFrame>
        <p:nvGraphicFramePr>
          <p:cNvPr id="3" name="Table 4">
            <a:extLst>
              <a:ext uri="{FF2B5EF4-FFF2-40B4-BE49-F238E27FC236}">
                <a16:creationId xmlns:a16="http://schemas.microsoft.com/office/drawing/2014/main" id="{71606FDA-267F-494C-81A0-A19D256E8C76}"/>
              </a:ext>
            </a:extLst>
          </p:cNvPr>
          <p:cNvGraphicFramePr>
            <a:graphicFrameLocks noGrp="1"/>
          </p:cNvGraphicFramePr>
          <p:nvPr>
            <p:extLst>
              <p:ext uri="{D42A27DB-BD31-4B8C-83A1-F6EECF244321}">
                <p14:modId xmlns:p14="http://schemas.microsoft.com/office/powerpoint/2010/main" val="2264883846"/>
              </p:ext>
            </p:extLst>
          </p:nvPr>
        </p:nvGraphicFramePr>
        <p:xfrm>
          <a:off x="4779264" y="5474208"/>
          <a:ext cx="5876415" cy="1280160"/>
        </p:xfrm>
        <a:graphic>
          <a:graphicData uri="http://schemas.openxmlformats.org/drawingml/2006/table">
            <a:tbl>
              <a:tblPr firstRow="1" bandRow="1">
                <a:tableStyleId>{5C22544A-7EE6-4342-B048-85BDC9FD1C3A}</a:tableStyleId>
              </a:tblPr>
              <a:tblGrid>
                <a:gridCol w="1175283">
                  <a:extLst>
                    <a:ext uri="{9D8B030D-6E8A-4147-A177-3AD203B41FA5}">
                      <a16:colId xmlns:a16="http://schemas.microsoft.com/office/drawing/2014/main" val="2645644719"/>
                    </a:ext>
                  </a:extLst>
                </a:gridCol>
                <a:gridCol w="1175283">
                  <a:extLst>
                    <a:ext uri="{9D8B030D-6E8A-4147-A177-3AD203B41FA5}">
                      <a16:colId xmlns:a16="http://schemas.microsoft.com/office/drawing/2014/main" val="716542099"/>
                    </a:ext>
                  </a:extLst>
                </a:gridCol>
                <a:gridCol w="1175283">
                  <a:extLst>
                    <a:ext uri="{9D8B030D-6E8A-4147-A177-3AD203B41FA5}">
                      <a16:colId xmlns:a16="http://schemas.microsoft.com/office/drawing/2014/main" val="3440370401"/>
                    </a:ext>
                  </a:extLst>
                </a:gridCol>
                <a:gridCol w="1175283">
                  <a:extLst>
                    <a:ext uri="{9D8B030D-6E8A-4147-A177-3AD203B41FA5}">
                      <a16:colId xmlns:a16="http://schemas.microsoft.com/office/drawing/2014/main" val="3194703524"/>
                    </a:ext>
                  </a:extLst>
                </a:gridCol>
                <a:gridCol w="1175283">
                  <a:extLst>
                    <a:ext uri="{9D8B030D-6E8A-4147-A177-3AD203B41FA5}">
                      <a16:colId xmlns:a16="http://schemas.microsoft.com/office/drawing/2014/main" val="487170744"/>
                    </a:ext>
                  </a:extLst>
                </a:gridCol>
              </a:tblGrid>
              <a:tr h="375467">
                <a:tc rowSpan="4">
                  <a:txBody>
                    <a:bodyPr/>
                    <a:lstStyle/>
                    <a:p>
                      <a:pPr lvl="0" algn="ctr">
                        <a:buNone/>
                      </a:pPr>
                      <a:r>
                        <a:rPr lang="en-US" sz="1400"/>
                        <a:t>Most Important Variables</a:t>
                      </a:r>
                    </a:p>
                  </a:txBody>
                  <a:tcPr anchor="ctr"/>
                </a:tc>
                <a:tc>
                  <a:txBody>
                    <a:bodyPr/>
                    <a:lstStyle/>
                    <a:p>
                      <a:pPr algn="ctr"/>
                      <a:r>
                        <a:rPr lang="en-US" sz="1200"/>
                        <a:t>Elastic Net</a:t>
                      </a:r>
                    </a:p>
                  </a:txBody>
                  <a:tcPr anchor="ctr"/>
                </a:tc>
                <a:tc>
                  <a:txBody>
                    <a:bodyPr/>
                    <a:lstStyle/>
                    <a:p>
                      <a:pPr algn="ctr"/>
                      <a:r>
                        <a:rPr lang="en-US" sz="1200"/>
                        <a:t>Lasso</a:t>
                      </a:r>
                    </a:p>
                  </a:txBody>
                  <a:tcPr anchor="ctr"/>
                </a:tc>
                <a:tc>
                  <a:txBody>
                    <a:bodyPr/>
                    <a:lstStyle/>
                    <a:p>
                      <a:pPr algn="ctr"/>
                      <a:r>
                        <a:rPr lang="en-US" sz="1200"/>
                        <a:t>Ridge</a:t>
                      </a:r>
                    </a:p>
                  </a:txBody>
                  <a:tcPr anchor="ctr"/>
                </a:tc>
                <a:tc>
                  <a:txBody>
                    <a:bodyPr/>
                    <a:lstStyle/>
                    <a:p>
                      <a:pPr algn="ctr"/>
                      <a:r>
                        <a:rPr lang="en-US" sz="1200"/>
                        <a:t>Random Forest</a:t>
                      </a:r>
                    </a:p>
                  </a:txBody>
                  <a:tcPr anchor="ctr"/>
                </a:tc>
                <a:extLst>
                  <a:ext uri="{0D108BD9-81ED-4DB2-BD59-A6C34878D82A}">
                    <a16:rowId xmlns:a16="http://schemas.microsoft.com/office/drawing/2014/main" val="3406668548"/>
                  </a:ext>
                </a:extLst>
              </a:tr>
              <a:tr h="217376">
                <a:tc vMerge="1">
                  <a:txBody>
                    <a:bodyPr/>
                    <a:lstStyle/>
                    <a:p>
                      <a:endParaRPr lang="en-US"/>
                    </a:p>
                  </a:txBody>
                  <a:tcPr/>
                </a:tc>
                <a:tc>
                  <a:txBody>
                    <a:bodyPr/>
                    <a:lstStyle/>
                    <a:p>
                      <a:pPr algn="ctr"/>
                      <a:r>
                        <a:rPr lang="en-US" sz="1200">
                          <a:highlight>
                            <a:srgbClr val="FFFF00"/>
                          </a:highlight>
                        </a:rPr>
                        <a:t>var_108</a:t>
                      </a:r>
                      <a:r>
                        <a:rPr lang="en-US" sz="1200"/>
                        <a:t> (-)</a:t>
                      </a:r>
                    </a:p>
                  </a:txBody>
                  <a:tcPr anchor="ctr"/>
                </a:tc>
                <a:tc>
                  <a:txBody>
                    <a:bodyPr/>
                    <a:lstStyle/>
                    <a:p>
                      <a:pPr algn="ctr"/>
                      <a:r>
                        <a:rPr lang="en-US" sz="1200">
                          <a:highlight>
                            <a:srgbClr val="FFFF00"/>
                          </a:highlight>
                        </a:rPr>
                        <a:t>var_108 </a:t>
                      </a:r>
                      <a:r>
                        <a:rPr lang="en-US" sz="1200"/>
                        <a:t>(-)</a:t>
                      </a:r>
                    </a:p>
                  </a:txBody>
                  <a:tcPr anchor="ctr"/>
                </a:tc>
                <a:tc>
                  <a:txBody>
                    <a:bodyPr/>
                    <a:lstStyle/>
                    <a:p>
                      <a:pPr algn="ctr"/>
                      <a:r>
                        <a:rPr lang="en-US" sz="1200"/>
                        <a:t>var_68 (-)</a:t>
                      </a:r>
                    </a:p>
                  </a:txBody>
                  <a:tcPr anchor="ctr"/>
                </a:tc>
                <a:tc>
                  <a:txBody>
                    <a:bodyPr/>
                    <a:lstStyle/>
                    <a:p>
                      <a:pPr algn="ctr"/>
                      <a:r>
                        <a:rPr lang="en-US" sz="1200"/>
                        <a:t>var_81</a:t>
                      </a:r>
                    </a:p>
                  </a:txBody>
                  <a:tcPr anchor="ctr"/>
                </a:tc>
                <a:extLst>
                  <a:ext uri="{0D108BD9-81ED-4DB2-BD59-A6C34878D82A}">
                    <a16:rowId xmlns:a16="http://schemas.microsoft.com/office/drawing/2014/main" val="2674493140"/>
                  </a:ext>
                </a:extLst>
              </a:tr>
              <a:tr h="227256">
                <a:tc vMerge="1">
                  <a:txBody>
                    <a:bodyPr/>
                    <a:lstStyle/>
                    <a:p>
                      <a:endParaRPr lang="en-US"/>
                    </a:p>
                  </a:txBody>
                  <a:tcPr/>
                </a:tc>
                <a:tc>
                  <a:txBody>
                    <a:bodyPr/>
                    <a:lstStyle/>
                    <a:p>
                      <a:pPr algn="ctr"/>
                      <a:r>
                        <a:rPr lang="en-US" sz="1200">
                          <a:highlight>
                            <a:srgbClr val="00FF00"/>
                          </a:highlight>
                        </a:rPr>
                        <a:t>var_91</a:t>
                      </a:r>
                      <a:r>
                        <a:rPr lang="en-US" sz="1200"/>
                        <a:t> (+)</a:t>
                      </a:r>
                    </a:p>
                  </a:txBody>
                  <a:tcPr anchor="ctr"/>
                </a:tc>
                <a:tc>
                  <a:txBody>
                    <a:bodyPr/>
                    <a:lstStyle/>
                    <a:p>
                      <a:pPr algn="ctr"/>
                      <a:r>
                        <a:rPr lang="en-US" sz="1200">
                          <a:highlight>
                            <a:srgbClr val="00FF00"/>
                          </a:highlight>
                        </a:rPr>
                        <a:t>var_91</a:t>
                      </a:r>
                      <a:r>
                        <a:rPr lang="en-US" sz="1200"/>
                        <a:t> (+)</a:t>
                      </a:r>
                    </a:p>
                  </a:txBody>
                  <a:tcPr anchor="ctr"/>
                </a:tc>
                <a:tc>
                  <a:txBody>
                    <a:bodyPr/>
                    <a:lstStyle/>
                    <a:p>
                      <a:pPr algn="ctr"/>
                      <a:r>
                        <a:rPr lang="en-US" sz="1200">
                          <a:highlight>
                            <a:srgbClr val="FFFF00"/>
                          </a:highlight>
                        </a:rPr>
                        <a:t>var_108</a:t>
                      </a:r>
                      <a:r>
                        <a:rPr lang="en-US" sz="1200"/>
                        <a:t> (-)</a:t>
                      </a:r>
                    </a:p>
                  </a:txBody>
                  <a:tcPr anchor="ctr"/>
                </a:tc>
                <a:tc>
                  <a:txBody>
                    <a:bodyPr/>
                    <a:lstStyle/>
                    <a:p>
                      <a:pPr algn="ctr"/>
                      <a:r>
                        <a:rPr lang="en-US" sz="1200"/>
                        <a:t>var_12</a:t>
                      </a:r>
                    </a:p>
                  </a:txBody>
                  <a:tcPr anchor="ctr"/>
                </a:tc>
                <a:extLst>
                  <a:ext uri="{0D108BD9-81ED-4DB2-BD59-A6C34878D82A}">
                    <a16:rowId xmlns:a16="http://schemas.microsoft.com/office/drawing/2014/main" val="2130717189"/>
                  </a:ext>
                </a:extLst>
              </a:tr>
              <a:tr h="227256">
                <a:tc vMerge="1">
                  <a:txBody>
                    <a:bodyPr/>
                    <a:lstStyle/>
                    <a:p>
                      <a:endParaRPr lang="en-US"/>
                    </a:p>
                  </a:txBody>
                  <a:tcPr/>
                </a:tc>
                <a:tc>
                  <a:txBody>
                    <a:bodyPr/>
                    <a:lstStyle/>
                    <a:p>
                      <a:pPr algn="ctr"/>
                      <a:r>
                        <a:rPr lang="en-US" sz="1200"/>
                        <a:t>var_12 (-)</a:t>
                      </a:r>
                    </a:p>
                  </a:txBody>
                  <a:tcPr anchor="ctr"/>
                </a:tc>
                <a:tc>
                  <a:txBody>
                    <a:bodyPr/>
                    <a:lstStyle/>
                    <a:p>
                      <a:pPr algn="ctr"/>
                      <a:r>
                        <a:rPr lang="en-US" sz="1200"/>
                        <a:t>var_148 (-)</a:t>
                      </a:r>
                    </a:p>
                  </a:txBody>
                  <a:tcPr anchor="ctr"/>
                </a:tc>
                <a:tc>
                  <a:txBody>
                    <a:bodyPr/>
                    <a:lstStyle/>
                    <a:p>
                      <a:pPr algn="ctr"/>
                      <a:r>
                        <a:rPr lang="en-US" sz="1200">
                          <a:highlight>
                            <a:srgbClr val="00FF00"/>
                          </a:highlight>
                        </a:rPr>
                        <a:t>var_91</a:t>
                      </a:r>
                      <a:r>
                        <a:rPr lang="en-US" sz="1200"/>
                        <a:t> (+)</a:t>
                      </a:r>
                    </a:p>
                  </a:txBody>
                  <a:tcPr anchor="ctr"/>
                </a:tc>
                <a:tc>
                  <a:txBody>
                    <a:bodyPr/>
                    <a:lstStyle/>
                    <a:p>
                      <a:pPr algn="ctr"/>
                      <a:r>
                        <a:rPr lang="en-US" sz="1200"/>
                        <a:t>var_139</a:t>
                      </a:r>
                    </a:p>
                  </a:txBody>
                  <a:tcPr anchor="ctr"/>
                </a:tc>
                <a:extLst>
                  <a:ext uri="{0D108BD9-81ED-4DB2-BD59-A6C34878D82A}">
                    <a16:rowId xmlns:a16="http://schemas.microsoft.com/office/drawing/2014/main" val="4115684997"/>
                  </a:ext>
                </a:extLst>
              </a:tr>
            </a:tbl>
          </a:graphicData>
        </a:graphic>
      </p:graphicFrame>
    </p:spTree>
    <p:extLst>
      <p:ext uri="{BB962C8B-B14F-4D97-AF65-F5344CB8AC3E}">
        <p14:creationId xmlns:p14="http://schemas.microsoft.com/office/powerpoint/2010/main" val="200050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5808-43D2-44AD-B73F-1DEC1BDBE787}"/>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51B4CCC7-34D7-420E-8F12-0C1191DEFEDE}"/>
              </a:ext>
            </a:extLst>
          </p:cNvPr>
          <p:cNvSpPr>
            <a:spLocks noGrp="1"/>
          </p:cNvSpPr>
          <p:nvPr>
            <p:ph idx="1"/>
          </p:nvPr>
        </p:nvSpPr>
        <p:spPr/>
        <p:txBody>
          <a:bodyPr/>
          <a:lstStyle/>
          <a:p>
            <a:pPr marL="285750" indent="-285750">
              <a:lnSpc>
                <a:spcPct val="100000"/>
              </a:lnSpc>
              <a:spcBef>
                <a:spcPts val="0"/>
              </a:spcBef>
              <a:buFont typeface="Arial,Sans-Serif" pitchFamily="18" charset="2"/>
              <a:buChar char="•"/>
            </a:pPr>
            <a:r>
              <a:rPr lang="en-US">
                <a:ea typeface="+mn-lt"/>
                <a:cs typeface="+mn-lt"/>
              </a:rPr>
              <a:t>While Ridge produced the highest AUC, we conclude that the best model for this data is either Lasso or Elastic Net regression.</a:t>
            </a:r>
            <a:endParaRPr lang="en-US"/>
          </a:p>
          <a:p>
            <a:pPr marL="788670" lvl="1" indent="-285750">
              <a:lnSpc>
                <a:spcPct val="100000"/>
              </a:lnSpc>
              <a:spcBef>
                <a:spcPts val="0"/>
              </a:spcBef>
              <a:buFont typeface="Arial,Sans-Serif" pitchFamily="18" charset="2"/>
              <a:buChar char="•"/>
            </a:pPr>
            <a:r>
              <a:rPr lang="en-US">
                <a:ea typeface="+mn-lt"/>
                <a:cs typeface="+mn-lt"/>
              </a:rPr>
              <a:t>The Lasso and Elastic Net models' median test AUC is only marginally worse than the Ridge model while their fit time is significantly faster.</a:t>
            </a:r>
            <a:endParaRPr lang="en-US"/>
          </a:p>
          <a:p>
            <a:pPr marL="285750" indent="-285750">
              <a:lnSpc>
                <a:spcPct val="100000"/>
              </a:lnSpc>
              <a:spcBef>
                <a:spcPts val="0"/>
              </a:spcBef>
              <a:buFont typeface="Arial,Sans-Serif" pitchFamily="18" charset="2"/>
              <a:buChar char="•"/>
            </a:pPr>
            <a:r>
              <a:rPr lang="en-US"/>
              <a:t>The three Logisitic regression models each identify similar variables as the most important, however each has its own perspective on the coefficient's weight</a:t>
            </a:r>
          </a:p>
          <a:p>
            <a:pPr marL="788670" lvl="1" indent="-285750">
              <a:lnSpc>
                <a:spcPct val="100000"/>
              </a:lnSpc>
              <a:spcBef>
                <a:spcPts val="0"/>
              </a:spcBef>
              <a:spcAft>
                <a:spcPts val="0"/>
              </a:spcAft>
              <a:buFont typeface="Arial,Sans-Serif" pitchFamily="18" charset="2"/>
              <a:buChar char="•"/>
            </a:pPr>
            <a:r>
              <a:rPr lang="en-US"/>
              <a:t>If data was not anonymous, we would use domain expertise to discern which model's important variables are the most logical/applicable to our outcome</a:t>
            </a:r>
          </a:p>
          <a:p>
            <a:pPr marL="285750" indent="-285750">
              <a:lnSpc>
                <a:spcPct val="100000"/>
              </a:lnSpc>
              <a:spcBef>
                <a:spcPts val="0"/>
              </a:spcBef>
              <a:buFont typeface="Arial,Sans-Serif" pitchFamily="18" charset="2"/>
              <a:buChar char="•"/>
            </a:pPr>
            <a:r>
              <a:rPr lang="en-US"/>
              <a:t>Random Forest should not be considered to fit this data based on these results because it not only performs the worst when considering the test data, it is also the most computationally expensive model to fit.</a:t>
            </a:r>
          </a:p>
          <a:p>
            <a:endParaRPr lang="en-US"/>
          </a:p>
        </p:txBody>
      </p:sp>
    </p:spTree>
    <p:extLst>
      <p:ext uri="{BB962C8B-B14F-4D97-AF65-F5344CB8AC3E}">
        <p14:creationId xmlns:p14="http://schemas.microsoft.com/office/powerpoint/2010/main" val="153434497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513</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Arial,Sans-Serif</vt:lpstr>
      <vt:lpstr>Corbel</vt:lpstr>
      <vt:lpstr>Wingdings 2</vt:lpstr>
      <vt:lpstr>Frame</vt:lpstr>
      <vt:lpstr>Predicting Future Customer Purchase Behavior</vt:lpstr>
      <vt:lpstr>Data Summary</vt:lpstr>
      <vt:lpstr>Model Comparisons</vt:lpstr>
      <vt:lpstr>Train + Test AUC Boxplots  All three regression models perform similarly in Test AUC, while Random Forest seems to overfit on the training set, leading to lower Test AUC.</vt:lpstr>
      <vt:lpstr>10-Fold Cross-Validation  Curves</vt:lpstr>
      <vt:lpstr>Coefficient Comparisons  Lasso and Ridge put more emphasis on variables that Elastic Net considers unimportant, however all three only focus on a small subset of the 200 predictors. Random Forest considers most variables when predicting the outcome.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dc:creator>
  <cp:lastModifiedBy>VLADIMIR.KHIN@baruchmail.cuny.edu</cp:lastModifiedBy>
  <cp:revision>2</cp:revision>
  <dcterms:created xsi:type="dcterms:W3CDTF">2021-11-29T00:27:37Z</dcterms:created>
  <dcterms:modified xsi:type="dcterms:W3CDTF">2021-12-17T18:07:37Z</dcterms:modified>
</cp:coreProperties>
</file>