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7" r:id="rId4"/>
    <p:sldId id="298" r:id="rId5"/>
    <p:sldId id="299" r:id="rId6"/>
    <p:sldId id="300" r:id="rId7"/>
    <p:sldId id="335" r:id="rId8"/>
    <p:sldId id="339" r:id="rId9"/>
    <p:sldId id="347" r:id="rId10"/>
    <p:sldId id="360" r:id="rId11"/>
    <p:sldId id="361" r:id="rId12"/>
    <p:sldId id="362" r:id="rId13"/>
    <p:sldId id="363" r:id="rId14"/>
    <p:sldId id="364" r:id="rId15"/>
    <p:sldId id="352" r:id="rId16"/>
    <p:sldId id="353" r:id="rId17"/>
    <p:sldId id="354" r:id="rId18"/>
    <p:sldId id="355" r:id="rId19"/>
    <p:sldId id="308" r:id="rId20"/>
    <p:sldId id="310" r:id="rId21"/>
    <p:sldId id="356" r:id="rId22"/>
    <p:sldId id="357" r:id="rId23"/>
    <p:sldId id="320" r:id="rId24"/>
    <p:sldId id="340" r:id="rId25"/>
    <p:sldId id="348" r:id="rId26"/>
    <p:sldId id="265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365" r:id="rId35"/>
    <p:sldId id="359" r:id="rId36"/>
    <p:sldId id="285" r:id="rId37"/>
    <p:sldId id="321" r:id="rId38"/>
    <p:sldId id="322" r:id="rId39"/>
    <p:sldId id="341" r:id="rId40"/>
    <p:sldId id="358" r:id="rId41"/>
    <p:sldId id="349" r:id="rId42"/>
    <p:sldId id="319" r:id="rId43"/>
    <p:sldId id="343" r:id="rId44"/>
    <p:sldId id="344" r:id="rId45"/>
    <p:sldId id="345" r:id="rId46"/>
    <p:sldId id="342" r:id="rId47"/>
    <p:sldId id="350" r:id="rId48"/>
    <p:sldId id="323" r:id="rId49"/>
    <p:sldId id="324" r:id="rId50"/>
    <p:sldId id="346" r:id="rId51"/>
    <p:sldId id="351" r:id="rId52"/>
    <p:sldId id="33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09" d="100"/>
          <a:sy n="109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Termin</a:t>
            </a:r>
            <a:r>
              <a:rPr lang="en-US" dirty="0" smtClean="0">
                <a:solidFill>
                  <a:schemeClr val="accent1"/>
                </a:solidFill>
              </a:rPr>
              <a:t> 0</a:t>
            </a:r>
            <a:r>
              <a:rPr lang="sr-Latn-RS" dirty="0" smtClean="0">
                <a:solidFill>
                  <a:schemeClr val="accent1"/>
                </a:solidFill>
              </a:rPr>
              <a:t>8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sr-Latn-RS" dirty="0" smtClean="0"/>
              <a:t>ako evidentirati u kom gradu </a:t>
            </a:r>
            <a:r>
              <a:rPr lang="en-US" dirty="0" smtClean="0"/>
              <a:t>je </a:t>
            </a:r>
            <a:r>
              <a:rPr lang="en-US" dirty="0" err="1" smtClean="0"/>
              <a:t>ro</a:t>
            </a:r>
            <a:r>
              <a:rPr lang="sr-Latn-RS" dirty="0" smtClean="0"/>
              <a:t>đena svaka osoba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772675"/>
              </p:ext>
            </p:extLst>
          </p:nvPr>
        </p:nvGraphicFramePr>
        <p:xfrm>
          <a:off x="1981200" y="4865132"/>
          <a:ext cx="22221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19175173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1965358"/>
                    </a:ext>
                  </a:extLst>
                </a:gridCol>
              </a:tblGrid>
              <a:tr h="195616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prezime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rođena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29576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773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991848"/>
              </p:ext>
            </p:extLst>
          </p:nvPr>
        </p:nvGraphicFramePr>
        <p:xfrm>
          <a:off x="5336557" y="4865132"/>
          <a:ext cx="13442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naziv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Beograd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Novi</a:t>
                      </a:r>
                      <a:r>
                        <a:rPr lang="sr-Latn-RS" sz="1200" baseline="0" dirty="0" smtClean="0"/>
                        <a:t> Sad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Niš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6581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30291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osoba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388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Spoljni ključ</a:t>
            </a:r>
            <a:r>
              <a:rPr lang="sr-Latn-RS" dirty="0" smtClean="0"/>
              <a:t> (</a:t>
            </a:r>
            <a:r>
              <a:rPr lang="sr-Latn-RS" i="1" dirty="0" smtClean="0"/>
              <a:t>foreign key</a:t>
            </a:r>
            <a:r>
              <a:rPr lang="sr-Latn-RS" dirty="0" smtClean="0"/>
              <a:t>):</a:t>
            </a:r>
            <a:endParaRPr lang="sr-Latn-R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1"/>
                </a:solidFill>
              </a:rPr>
              <a:t>n</a:t>
            </a:r>
            <a:r>
              <a:rPr lang="sr-Latn-RS" dirty="0" smtClean="0">
                <a:solidFill>
                  <a:schemeClr val="accent1"/>
                </a:solidFill>
              </a:rPr>
              <a:t>ova kolona </a:t>
            </a:r>
            <a:r>
              <a:rPr lang="sr-Latn-RS" dirty="0" smtClean="0"/>
              <a:t>koja se uvodi u jednu od tabela, a koja </a:t>
            </a:r>
            <a:r>
              <a:rPr lang="sr-Latn-RS" dirty="0" smtClean="0">
                <a:solidFill>
                  <a:schemeClr val="accent1"/>
                </a:solidFill>
              </a:rPr>
              <a:t>referencira primarni ključ </a:t>
            </a:r>
            <a:r>
              <a:rPr lang="sr-Latn-RS" dirty="0" smtClean="0"/>
              <a:t>druge tabele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spoljni ključ i referencirani primarni ključ moraju biti </a:t>
            </a:r>
            <a:r>
              <a:rPr lang="sr-Latn-RS" dirty="0" smtClean="0">
                <a:solidFill>
                  <a:schemeClr val="accent1"/>
                </a:solidFill>
              </a:rPr>
              <a:t>istog tipa</a:t>
            </a:r>
            <a:endParaRPr lang="sr-Latn-RS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referencirana tabela mora biti kreirana pre tabele u koju se uvodi spoljni ključ</a:t>
            </a:r>
            <a:endParaRPr lang="sr-Latn-RS" dirty="0"/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06711"/>
              </p:ext>
            </p:extLst>
          </p:nvPr>
        </p:nvGraphicFramePr>
        <p:xfrm>
          <a:off x="1981200" y="4865132"/>
          <a:ext cx="22221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19175173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1965358"/>
                    </a:ext>
                  </a:extLst>
                </a:gridCol>
              </a:tblGrid>
              <a:tr h="195616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prezime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rođena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29576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773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477046"/>
              </p:ext>
            </p:extLst>
          </p:nvPr>
        </p:nvGraphicFramePr>
        <p:xfrm>
          <a:off x="5336557" y="4865132"/>
          <a:ext cx="13442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naziv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Beograd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Novi</a:t>
                      </a:r>
                      <a:r>
                        <a:rPr lang="sr-Latn-RS" sz="1200" baseline="0" dirty="0" smtClean="0"/>
                        <a:t> Sad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Niš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6581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3886200" y="4590744"/>
            <a:ext cx="0" cy="28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86200" y="4582913"/>
            <a:ext cx="156993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56130" y="4582913"/>
            <a:ext cx="0" cy="2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73074" y="4865131"/>
            <a:ext cx="630310" cy="1097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30291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osoba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grad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4203383" y="5276612"/>
            <a:ext cx="1133174" cy="1270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4203383" y="5289312"/>
            <a:ext cx="1133174" cy="280264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4203383" y="5560660"/>
            <a:ext cx="1133174" cy="280264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6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6002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Referencijalni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integritet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RS" dirty="0" smtClean="0"/>
              <a:t>spoljni </a:t>
            </a:r>
            <a:r>
              <a:rPr lang="sr-Latn-RS" dirty="0"/>
              <a:t>ključ može da sadrži samo </a:t>
            </a:r>
            <a:r>
              <a:rPr lang="sr-Latn-RS" dirty="0">
                <a:solidFill>
                  <a:srgbClr val="FF0000"/>
                </a:solidFill>
              </a:rPr>
              <a:t>vrednosti </a:t>
            </a:r>
            <a:r>
              <a:rPr lang="sr-Latn-RS" dirty="0"/>
              <a:t>referenciranog primarnog ključa </a:t>
            </a:r>
            <a:r>
              <a:rPr lang="sr-Latn-RS" dirty="0">
                <a:solidFill>
                  <a:srgbClr val="FF0000"/>
                </a:solidFill>
              </a:rPr>
              <a:t>koje već postoje</a:t>
            </a:r>
          </a:p>
          <a:p>
            <a:endParaRPr lang="en-US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77216"/>
              </p:ext>
            </p:extLst>
          </p:nvPr>
        </p:nvGraphicFramePr>
        <p:xfrm>
          <a:off x="1676400" y="4865132"/>
          <a:ext cx="25269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9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588871">
                  <a:extLst>
                    <a:ext uri="{9D8B030D-6E8A-4147-A177-3AD203B41FA5}">
                      <a16:colId xmlns:a16="http://schemas.microsoft.com/office/drawing/2014/main" val="19175173"/>
                    </a:ext>
                  </a:extLst>
                </a:gridCol>
                <a:gridCol w="825358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  <a:gridCol w="727875">
                  <a:extLst>
                    <a:ext uri="{9D8B030D-6E8A-4147-A177-3AD203B41FA5}">
                      <a16:colId xmlns:a16="http://schemas.microsoft.com/office/drawing/2014/main" val="661965358"/>
                    </a:ext>
                  </a:extLst>
                </a:gridCol>
              </a:tblGrid>
              <a:tr h="195616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prezime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rođena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29576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7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Marko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Marković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049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817303"/>
              </p:ext>
            </p:extLst>
          </p:nvPr>
        </p:nvGraphicFramePr>
        <p:xfrm>
          <a:off x="5336557" y="4865132"/>
          <a:ext cx="13442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naziv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Beograd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Novi</a:t>
                      </a:r>
                      <a:r>
                        <a:rPr lang="sr-Latn-RS" sz="1200" baseline="0" dirty="0" smtClean="0"/>
                        <a:t> Sad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Niš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65816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3886200" y="4590744"/>
            <a:ext cx="0" cy="28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4582913"/>
            <a:ext cx="156993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56130" y="4582913"/>
            <a:ext cx="0" cy="2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0291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osoba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grad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203383" y="5276612"/>
            <a:ext cx="1133174" cy="1270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4203383" y="5289312"/>
            <a:ext cx="1133174" cy="280264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4203383" y="5560660"/>
            <a:ext cx="1133174" cy="280264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&quot;No&quot; Symbol 25"/>
          <p:cNvSpPr/>
          <p:nvPr/>
        </p:nvSpPr>
        <p:spPr>
          <a:xfrm>
            <a:off x="1369043" y="5962412"/>
            <a:ext cx="274320" cy="274320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>
            <a:off x="4203383" y="6085386"/>
            <a:ext cx="597217" cy="6350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0600" y="5894886"/>
            <a:ext cx="30735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762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778348"/>
              </p:ext>
            </p:extLst>
          </p:nvPr>
        </p:nvGraphicFramePr>
        <p:xfrm>
          <a:off x="1676400" y="4865132"/>
          <a:ext cx="25269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9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588871">
                  <a:extLst>
                    <a:ext uri="{9D8B030D-6E8A-4147-A177-3AD203B41FA5}">
                      <a16:colId xmlns:a16="http://schemas.microsoft.com/office/drawing/2014/main" val="19175173"/>
                    </a:ext>
                  </a:extLst>
                </a:gridCol>
                <a:gridCol w="825358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  <a:gridCol w="727875">
                  <a:extLst>
                    <a:ext uri="{9D8B030D-6E8A-4147-A177-3AD203B41FA5}">
                      <a16:colId xmlns:a16="http://schemas.microsoft.com/office/drawing/2014/main" val="661965358"/>
                    </a:ext>
                  </a:extLst>
                </a:gridCol>
              </a:tblGrid>
              <a:tr h="195616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prezime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rođena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29576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Perić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Simić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Stević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773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/>
          </p:nvPr>
        </p:nvGraphicFramePr>
        <p:xfrm>
          <a:off x="5336557" y="4865132"/>
          <a:ext cx="13442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1010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naziv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Beograd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Novi</a:t>
                      </a:r>
                      <a:r>
                        <a:rPr lang="sr-Latn-RS" sz="1200" baseline="0" dirty="0" smtClean="0"/>
                        <a:t> Sad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Niš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65816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3886200" y="4590744"/>
            <a:ext cx="0" cy="28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4582913"/>
            <a:ext cx="156993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56130" y="4582913"/>
            <a:ext cx="0" cy="2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0291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osoba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grad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203383" y="5276612"/>
            <a:ext cx="1133174" cy="1270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4203383" y="5289312"/>
            <a:ext cx="1133174" cy="280264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4203383" y="5560660"/>
            <a:ext cx="1133174" cy="280264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&quot;No&quot; Symbol 25"/>
          <p:cNvSpPr/>
          <p:nvPr/>
        </p:nvSpPr>
        <p:spPr>
          <a:xfrm>
            <a:off x="6737986" y="5413772"/>
            <a:ext cx="274320" cy="274320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2819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US" sz="3000" dirty="0" err="1" smtClean="0">
                <a:solidFill>
                  <a:srgbClr val="FF0000"/>
                </a:solidFill>
              </a:rPr>
              <a:t>Referencijalni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integritet</a:t>
            </a:r>
            <a:r>
              <a:rPr lang="en-US" sz="3000" dirty="0" smtClean="0">
                <a:solidFill>
                  <a:srgbClr val="FF0000"/>
                </a:solidFill>
              </a:rPr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sr-Latn-RS" dirty="0"/>
              <a:t>s</a:t>
            </a:r>
            <a:r>
              <a:rPr lang="sr-Latn-RS" dirty="0" smtClean="0"/>
              <a:t>log koji sadrži </a:t>
            </a:r>
            <a:r>
              <a:rPr lang="sr-Latn-RS" dirty="0" smtClean="0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eferencirani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primarni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klju</a:t>
            </a:r>
            <a:r>
              <a:rPr lang="sr-Latn-RS" dirty="0" smtClean="0">
                <a:solidFill>
                  <a:srgbClr val="FF0000"/>
                </a:solidFill>
              </a:rPr>
              <a:t>č ne može da se obriše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sr-Latn-RS" dirty="0"/>
              <a:t>m</a:t>
            </a:r>
            <a:r>
              <a:rPr lang="sr-Latn-RS" dirty="0" smtClean="0"/>
              <a:t>ora prvo da se obriše slog koji ga referencira</a:t>
            </a:r>
          </a:p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66386" y="5550701"/>
            <a:ext cx="1314466" cy="2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3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/>
              <a:t>Spoljni ključ: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2209800"/>
            <a:ext cx="545858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5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 smtClean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600" dirty="0"/>
              <a:t>One-to-one </a:t>
            </a:r>
            <a:r>
              <a:rPr lang="en-US" sz="4600" dirty="0" err="1" smtClean="0"/>
              <a:t>veze</a:t>
            </a:r>
            <a:endParaRPr lang="sr-Latn-RS" sz="4600" dirty="0" smtClean="0"/>
          </a:p>
          <a:p>
            <a:r>
              <a:rPr lang="sr-Latn-RS" dirty="0" smtClean="0">
                <a:solidFill>
                  <a:srgbClr val="FF0000"/>
                </a:solidFill>
              </a:rPr>
              <a:t>Svaki </a:t>
            </a:r>
            <a:r>
              <a:rPr lang="sr-Latn-RS" dirty="0">
                <a:solidFill>
                  <a:srgbClr val="FF0000"/>
                </a:solidFill>
              </a:rPr>
              <a:t>slog </a:t>
            </a:r>
            <a:r>
              <a:rPr lang="sr-Latn-RS" dirty="0"/>
              <a:t>iz jedne tabele sme da bude povezan sa tačno </a:t>
            </a:r>
            <a:r>
              <a:rPr lang="sr-Latn-RS" dirty="0">
                <a:solidFill>
                  <a:srgbClr val="00B050"/>
                </a:solidFill>
              </a:rPr>
              <a:t>jednim</a:t>
            </a:r>
            <a:r>
              <a:rPr lang="sr-Latn-RS" dirty="0"/>
              <a:t> slogom u drugoj tabeli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država ima tačno jedan glavni grad</a:t>
            </a:r>
          </a:p>
          <a:p>
            <a:r>
              <a:rPr lang="sr-Latn-RS" dirty="0"/>
              <a:t>grad može biti glavni grad tačno jednoj državi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8800" y="4183101"/>
            <a:ext cx="4699652" cy="1379499"/>
            <a:chOff x="2316270" y="3484565"/>
            <a:chExt cx="4699652" cy="1379499"/>
          </a:xfrm>
        </p:grpSpPr>
        <p:graphicFrame>
          <p:nvGraphicFramePr>
            <p:cNvPr id="5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7476359"/>
                </p:ext>
              </p:extLst>
            </p:nvPr>
          </p:nvGraphicFramePr>
          <p:xfrm>
            <a:off x="2316270" y="3766784"/>
            <a:ext cx="2081403" cy="8229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828548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661965358"/>
                      </a:ext>
                    </a:extLst>
                  </a:gridCol>
                </a:tblGrid>
                <a:tr h="195616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naziv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glavniGrad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29576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Srbija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Mađarska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4886266"/>
                </p:ext>
              </p:extLst>
            </p:nvPr>
          </p:nvGraphicFramePr>
          <p:xfrm>
            <a:off x="5671627" y="3766784"/>
            <a:ext cx="1344295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1005840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</a:tblGrid>
                <a:tr h="182880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naziv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54559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Beograd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54559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Novi Sad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149961646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Budimpešta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flipV="1">
              <a:off x="3962400" y="3492396"/>
              <a:ext cx="0" cy="28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962400" y="3484565"/>
              <a:ext cx="1828800" cy="7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91200" y="3484565"/>
              <a:ext cx="0" cy="28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63901"/>
            <a:ext cx="4969968" cy="121092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01163" y="1547446"/>
            <a:ext cx="856382" cy="571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9494" y="3295819"/>
            <a:ext cx="497174" cy="344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28446" y="1622498"/>
            <a:ext cx="838200" cy="4572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31489" y="3352800"/>
            <a:ext cx="425796" cy="2826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5"/>
            <a:endCxn id="14" idx="1"/>
          </p:cNvCxnSpPr>
          <p:nvPr/>
        </p:nvCxnSpPr>
        <p:spPr>
          <a:xfrm>
            <a:off x="2643894" y="2012743"/>
            <a:ext cx="1949951" cy="13814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1232131" y="2034886"/>
            <a:ext cx="2470172" cy="13113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713038" y="3363912"/>
            <a:ext cx="176403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15528" y="4775530"/>
            <a:ext cx="176403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5"/>
            <a:endCxn id="28" idx="1"/>
          </p:cNvCxnSpPr>
          <p:nvPr/>
        </p:nvCxnSpPr>
        <p:spPr>
          <a:xfrm>
            <a:off x="3863607" y="3546971"/>
            <a:ext cx="1377755" cy="12599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9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One-to-one </a:t>
            </a:r>
            <a:r>
              <a:rPr lang="en-US" dirty="0" err="1"/>
              <a:t>veze</a:t>
            </a:r>
            <a:endParaRPr lang="sr-Latn-R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9" y="2196074"/>
            <a:ext cx="599206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5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3800" dirty="0" smtClean="0"/>
              <a:t>Many</a:t>
            </a:r>
            <a:r>
              <a:rPr lang="en-US" sz="3800" dirty="0" smtClean="0"/>
              <a:t>-to-one </a:t>
            </a:r>
            <a:r>
              <a:rPr lang="en-US" sz="3800" dirty="0" err="1" smtClean="0"/>
              <a:t>veze</a:t>
            </a:r>
            <a:endParaRPr lang="sr-Latn-RS" sz="3800" dirty="0" smtClean="0"/>
          </a:p>
          <a:p>
            <a:r>
              <a:rPr lang="sr-Latn-RS" dirty="0" smtClean="0">
                <a:solidFill>
                  <a:srgbClr val="FF0000"/>
                </a:solidFill>
              </a:rPr>
              <a:t>Više </a:t>
            </a:r>
            <a:r>
              <a:rPr lang="sr-Latn-RS" dirty="0"/>
              <a:t>slogova u jednoj tabeli može biti povezano sa tačno </a:t>
            </a:r>
            <a:r>
              <a:rPr lang="sr-Latn-RS" dirty="0">
                <a:solidFill>
                  <a:srgbClr val="00B050"/>
                </a:solidFill>
              </a:rPr>
              <a:t>jednim</a:t>
            </a:r>
            <a:r>
              <a:rPr lang="sr-Latn-RS" dirty="0"/>
              <a:t> slogom u drugoj </a:t>
            </a:r>
            <a:r>
              <a:rPr lang="sr-Latn-RS" dirty="0" smtClean="0"/>
              <a:t>tabeli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osoba može biti rođena u tačno jednom gradu</a:t>
            </a:r>
          </a:p>
          <a:p>
            <a:r>
              <a:rPr lang="sr-Latn-RS" dirty="0"/>
              <a:t>grad može da bude rodno mesto više osba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4248307"/>
            <a:ext cx="4699652" cy="1379499"/>
            <a:chOff x="2316270" y="3484565"/>
            <a:chExt cx="4699652" cy="1379499"/>
          </a:xfrm>
        </p:grpSpPr>
        <p:graphicFrame>
          <p:nvGraphicFramePr>
            <p:cNvPr id="5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722688"/>
                </p:ext>
              </p:extLst>
            </p:nvPr>
          </p:nvGraphicFramePr>
          <p:xfrm>
            <a:off x="2316270" y="3766784"/>
            <a:ext cx="2222183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517843">
                    <a:extLst>
                      <a:ext uri="{9D8B030D-6E8A-4147-A177-3AD203B41FA5}">
                        <a16:colId xmlns:a16="http://schemas.microsoft.com/office/drawing/2014/main" val="19175173"/>
                      </a:ext>
                    </a:extLst>
                  </a:gridCol>
                  <a:gridCol w="725805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  <a:gridCol w="640080">
                    <a:extLst>
                      <a:ext uri="{9D8B030D-6E8A-4147-A177-3AD203B41FA5}">
                        <a16:colId xmlns:a16="http://schemas.microsoft.com/office/drawing/2014/main" val="661965358"/>
                      </a:ext>
                    </a:extLst>
                  </a:gridCol>
                </a:tblGrid>
                <a:tr h="195616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ime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prezime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rođena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29576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Perić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Simić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Stević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17417738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4019764"/>
                </p:ext>
              </p:extLst>
            </p:nvPr>
          </p:nvGraphicFramePr>
          <p:xfrm>
            <a:off x="5671627" y="3766784"/>
            <a:ext cx="1344295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1005840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</a:tblGrid>
                <a:tr h="182880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naziv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54559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Beograd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Novi</a:t>
                        </a:r>
                        <a:r>
                          <a:rPr lang="sr-Latn-RS" sz="1200" baseline="0" dirty="0" smtClean="0"/>
                          <a:t> Sad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Niš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66065816"/>
                    </a:ext>
                  </a:extLst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flipV="1">
              <a:off x="4221270" y="3492396"/>
              <a:ext cx="0" cy="28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21270" y="3484565"/>
              <a:ext cx="1569930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91200" y="3484565"/>
              <a:ext cx="0" cy="28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44" y="2743200"/>
            <a:ext cx="5561242" cy="150510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80646" y="1499018"/>
            <a:ext cx="1064429" cy="629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27108" y="3217403"/>
            <a:ext cx="497174" cy="344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5"/>
            <a:endCxn id="12" idx="1"/>
          </p:cNvCxnSpPr>
          <p:nvPr/>
        </p:nvCxnSpPr>
        <p:spPr>
          <a:xfrm>
            <a:off x="1389193" y="2036497"/>
            <a:ext cx="2610724" cy="12313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37103" y="1600200"/>
            <a:ext cx="706097" cy="46022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27772" y="3199263"/>
            <a:ext cx="497174" cy="3441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5"/>
            <a:endCxn id="15" idx="1"/>
          </p:cNvCxnSpPr>
          <p:nvPr/>
        </p:nvCxnSpPr>
        <p:spPr>
          <a:xfrm>
            <a:off x="2639794" y="1993024"/>
            <a:ext cx="2360787" cy="125664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999292" y="3276600"/>
            <a:ext cx="176403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76720" y="5389164"/>
            <a:ext cx="176403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5"/>
            <a:endCxn id="18" idx="1"/>
          </p:cNvCxnSpPr>
          <p:nvPr/>
        </p:nvCxnSpPr>
        <p:spPr>
          <a:xfrm>
            <a:off x="4149861" y="3459659"/>
            <a:ext cx="1252693" cy="196091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1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Many</a:t>
            </a:r>
            <a:r>
              <a:rPr lang="en-US" dirty="0" smtClean="0"/>
              <a:t>-to-one </a:t>
            </a:r>
            <a:r>
              <a:rPr lang="en-US" dirty="0" err="1"/>
              <a:t>veze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9391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spoljni ključ je uvek na Many strani </a:t>
            </a:r>
            <a:r>
              <a:rPr lang="sr-Latn-RS" sz="2400" dirty="0" smtClean="0"/>
              <a:t>veze</a:t>
            </a:r>
            <a:endParaRPr lang="sr-Latn-R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2209800"/>
            <a:ext cx="545858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8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/>
              <a:t>Many</a:t>
            </a:r>
            <a:r>
              <a:rPr lang="en-US" dirty="0"/>
              <a:t>-to-one </a:t>
            </a:r>
            <a:r>
              <a:rPr lang="en-US" dirty="0" err="1"/>
              <a:t>veze</a:t>
            </a:r>
            <a:endParaRPr lang="sr-Latn-RS" dirty="0"/>
          </a:p>
          <a:p>
            <a:r>
              <a:rPr lang="sr-Latn-RS" dirty="0" smtClean="0">
                <a:solidFill>
                  <a:srgbClr val="FF0000"/>
                </a:solidFill>
              </a:rPr>
              <a:t>loši primeri: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0" y="1927581"/>
            <a:ext cx="4699652" cy="1653819"/>
            <a:chOff x="2316270" y="3484565"/>
            <a:chExt cx="4699652" cy="1653819"/>
          </a:xfrm>
        </p:grpSpPr>
        <p:graphicFrame>
          <p:nvGraphicFramePr>
            <p:cNvPr id="5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0342282"/>
                </p:ext>
              </p:extLst>
            </p:nvPr>
          </p:nvGraphicFramePr>
          <p:xfrm>
            <a:off x="2316270" y="3766784"/>
            <a:ext cx="2222183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517843">
                    <a:extLst>
                      <a:ext uri="{9D8B030D-6E8A-4147-A177-3AD203B41FA5}">
                        <a16:colId xmlns:a16="http://schemas.microsoft.com/office/drawing/2014/main" val="19175173"/>
                      </a:ext>
                    </a:extLst>
                  </a:gridCol>
                  <a:gridCol w="725805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  <a:gridCol w="640080">
                    <a:extLst>
                      <a:ext uri="{9D8B030D-6E8A-4147-A177-3AD203B41FA5}">
                        <a16:colId xmlns:a16="http://schemas.microsoft.com/office/drawing/2014/main" val="661965358"/>
                      </a:ext>
                    </a:extLst>
                  </a:gridCol>
                </a:tblGrid>
                <a:tr h="195616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ime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prezime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rođena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29576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Perić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Simić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Stević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17417738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2393748"/>
                </p:ext>
              </p:extLst>
            </p:nvPr>
          </p:nvGraphicFramePr>
          <p:xfrm>
            <a:off x="5671627" y="3766784"/>
            <a:ext cx="1344295" cy="1371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1005840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</a:tblGrid>
                <a:tr h="182880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naziv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54559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Beograd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2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Beograd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Novi</a:t>
                        </a:r>
                        <a:r>
                          <a:rPr lang="sr-Latn-RS" sz="1200" baseline="0" dirty="0" smtClean="0"/>
                          <a:t> Sad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66065816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4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Niš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68205306"/>
                    </a:ext>
                  </a:extLst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flipV="1">
              <a:off x="4221270" y="3492396"/>
              <a:ext cx="0" cy="28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21270" y="3484565"/>
              <a:ext cx="1569930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91200" y="3484565"/>
              <a:ext cx="0" cy="28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48000" y="3574017"/>
            <a:ext cx="5310967" cy="1378983"/>
            <a:chOff x="1981200" y="3574017"/>
            <a:chExt cx="5310967" cy="1378983"/>
          </a:xfrm>
        </p:grpSpPr>
        <p:graphicFrame>
          <p:nvGraphicFramePr>
            <p:cNvPr id="17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4452726"/>
                </p:ext>
              </p:extLst>
            </p:nvPr>
          </p:nvGraphicFramePr>
          <p:xfrm>
            <a:off x="1981200" y="3855720"/>
            <a:ext cx="1582103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517843">
                    <a:extLst>
                      <a:ext uri="{9D8B030D-6E8A-4147-A177-3AD203B41FA5}">
                        <a16:colId xmlns:a16="http://schemas.microsoft.com/office/drawing/2014/main" val="19175173"/>
                      </a:ext>
                    </a:extLst>
                  </a:gridCol>
                  <a:gridCol w="725805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</a:tblGrid>
                <a:tr h="195616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ime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prezime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29576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17417738"/>
                    </a:ext>
                  </a:extLst>
                </a:tr>
              </a:tbl>
            </a:graphicData>
          </a:graphic>
        </p:graphicFrame>
        <p:graphicFrame>
          <p:nvGraphicFramePr>
            <p:cNvPr id="18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37399013"/>
                </p:ext>
              </p:extLst>
            </p:nvPr>
          </p:nvGraphicFramePr>
          <p:xfrm>
            <a:off x="5336557" y="3855720"/>
            <a:ext cx="1955610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756857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  <a:gridCol w="860298">
                    <a:extLst>
                      <a:ext uri="{9D8B030D-6E8A-4147-A177-3AD203B41FA5}">
                        <a16:colId xmlns:a16="http://schemas.microsoft.com/office/drawing/2014/main" val="2299546789"/>
                      </a:ext>
                    </a:extLst>
                  </a:gridCol>
                </a:tblGrid>
                <a:tr h="182880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naziv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osobe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54559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Beograd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1, 2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Novi</a:t>
                        </a:r>
                        <a:r>
                          <a:rPr lang="sr-Latn-RS" sz="1200" baseline="0" dirty="0" smtClean="0"/>
                          <a:t> Sad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3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Niš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66065816"/>
                    </a:ext>
                  </a:extLst>
                </a:tr>
              </a:tbl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 flipV="1">
              <a:off x="6781800" y="3574017"/>
              <a:ext cx="0" cy="2822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33600" y="3574017"/>
              <a:ext cx="464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33600" y="3574017"/>
              <a:ext cx="0" cy="2822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048000" y="5105400"/>
            <a:ext cx="5310967" cy="1653303"/>
            <a:chOff x="2316270" y="3485081"/>
            <a:chExt cx="5310967" cy="1653303"/>
          </a:xfrm>
        </p:grpSpPr>
        <p:graphicFrame>
          <p:nvGraphicFramePr>
            <p:cNvPr id="23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0828423"/>
                </p:ext>
              </p:extLst>
            </p:nvPr>
          </p:nvGraphicFramePr>
          <p:xfrm>
            <a:off x="2316270" y="3766784"/>
            <a:ext cx="1582103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517843">
                    <a:extLst>
                      <a:ext uri="{9D8B030D-6E8A-4147-A177-3AD203B41FA5}">
                        <a16:colId xmlns:a16="http://schemas.microsoft.com/office/drawing/2014/main" val="19175173"/>
                      </a:ext>
                    </a:extLst>
                  </a:gridCol>
                  <a:gridCol w="725805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</a:tblGrid>
                <a:tr h="195616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ime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prezime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29576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17417738"/>
                    </a:ext>
                  </a:extLst>
                </a:tr>
              </a:tbl>
            </a:graphicData>
          </a:graphic>
        </p:graphicFrame>
        <p:graphicFrame>
          <p:nvGraphicFramePr>
            <p:cNvPr id="24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2821054"/>
                </p:ext>
              </p:extLst>
            </p:nvPr>
          </p:nvGraphicFramePr>
          <p:xfrm>
            <a:off x="5671627" y="3766784"/>
            <a:ext cx="1955610" cy="1371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756857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  <a:gridCol w="860298">
                    <a:extLst>
                      <a:ext uri="{9D8B030D-6E8A-4147-A177-3AD203B41FA5}">
                        <a16:colId xmlns:a16="http://schemas.microsoft.com/office/drawing/2014/main" val="2299546789"/>
                      </a:ext>
                    </a:extLst>
                  </a:gridCol>
                </a:tblGrid>
                <a:tr h="182880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naziv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osoba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54559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Beograd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1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2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Beograd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2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Novi</a:t>
                        </a:r>
                        <a:r>
                          <a:rPr lang="sr-Latn-RS" sz="1200" baseline="0" dirty="0" smtClean="0"/>
                          <a:t> Sad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>
                            <a:solidFill>
                              <a:srgbClr val="FF0000"/>
                            </a:solidFill>
                          </a:rPr>
                          <a:t>3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66065816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4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Niš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92732670"/>
                    </a:ext>
                  </a:extLst>
                </a:tr>
              </a:tbl>
            </a:graphicData>
          </a:graphic>
        </p:graphicFrame>
        <p:cxnSp>
          <p:nvCxnSpPr>
            <p:cNvPr id="25" name="Straight Connector 24"/>
            <p:cNvCxnSpPr/>
            <p:nvPr/>
          </p:nvCxnSpPr>
          <p:spPr>
            <a:xfrm flipV="1">
              <a:off x="7116870" y="3485081"/>
              <a:ext cx="0" cy="2822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68670" y="3485081"/>
              <a:ext cx="464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468670" y="3485081"/>
              <a:ext cx="0" cy="2822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sr-Latn-RS" dirty="0"/>
              <a:t>Transakcije</a:t>
            </a:r>
          </a:p>
          <a:p>
            <a:pPr marL="385763" indent="-385763">
              <a:buFont typeface="+mj-lt"/>
              <a:buAutoNum type="arabicPeriod"/>
            </a:pPr>
            <a:r>
              <a:rPr lang="sr-Latn-RS" dirty="0"/>
              <a:t>Povezivanje podataka</a:t>
            </a:r>
            <a:endParaRPr lang="en-US" dirty="0"/>
          </a:p>
          <a:p>
            <a:pPr marL="400050" lvl="1" indent="0">
              <a:buNone/>
            </a:pPr>
            <a:r>
              <a:rPr lang="sr-Latn-RS" dirty="0"/>
              <a:t>2.1. JOIN upiti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Data Access Layer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Slo</a:t>
            </a:r>
            <a:r>
              <a:rPr lang="sr-Latn-RS" dirty="0"/>
              <a:t>ženi SQL upiti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948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One-to-many </a:t>
            </a:r>
            <a:r>
              <a:rPr lang="en-US" dirty="0" err="1" smtClean="0"/>
              <a:t>veze</a:t>
            </a:r>
            <a:r>
              <a:rPr lang="en-US" dirty="0"/>
              <a:t>?</a:t>
            </a:r>
            <a:endParaRPr lang="en-US" dirty="0" smtClean="0"/>
          </a:p>
          <a:p>
            <a:r>
              <a:rPr lang="sr-Latn-RS" sz="2400" dirty="0" err="1"/>
              <a:t>i</a:t>
            </a:r>
            <a:r>
              <a:rPr lang="en-US" sz="2400" dirty="0" err="1" smtClean="0"/>
              <a:t>sto</a:t>
            </a:r>
            <a:r>
              <a:rPr lang="en-US" sz="2400" dirty="0" smtClean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many-to-one</a:t>
            </a:r>
            <a:r>
              <a:rPr lang="en-US" sz="2400" dirty="0"/>
              <a:t>, </a:t>
            </a:r>
            <a:r>
              <a:rPr lang="en-US" sz="2400" dirty="0" err="1"/>
              <a:t>ali</a:t>
            </a:r>
            <a:r>
              <a:rPr lang="en-US" sz="2400" dirty="0"/>
              <a:t> u </a:t>
            </a:r>
            <a:r>
              <a:rPr lang="en-US" sz="2400" dirty="0" err="1"/>
              <a:t>obrnutom</a:t>
            </a:r>
            <a:r>
              <a:rPr lang="en-US" sz="2400" dirty="0"/>
              <a:t> </a:t>
            </a:r>
            <a:r>
              <a:rPr lang="en-US" sz="2400" dirty="0" err="1" smtClean="0"/>
              <a:t>smeru</a:t>
            </a:r>
            <a:r>
              <a:rPr lang="sr-Latn-RS" sz="2400" dirty="0" smtClean="0"/>
              <a:t> (tabele zamene mesta)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6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590888" y="4548041"/>
            <a:ext cx="5876712" cy="1097280"/>
            <a:chOff x="1859070" y="3765406"/>
            <a:chExt cx="5876712" cy="1097280"/>
          </a:xfrm>
        </p:grpSpPr>
        <p:graphicFrame>
          <p:nvGraphicFramePr>
            <p:cNvPr id="38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1598446"/>
                </p:ext>
              </p:extLst>
            </p:nvPr>
          </p:nvGraphicFramePr>
          <p:xfrm>
            <a:off x="1859070" y="3765406"/>
            <a:ext cx="1582103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517843">
                    <a:extLst>
                      <a:ext uri="{9D8B030D-6E8A-4147-A177-3AD203B41FA5}">
                        <a16:colId xmlns:a16="http://schemas.microsoft.com/office/drawing/2014/main" val="19175173"/>
                      </a:ext>
                    </a:extLst>
                  </a:gridCol>
                  <a:gridCol w="725805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</a:tblGrid>
                <a:tr h="195616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ime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prezime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29576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Perić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Simić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Steva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Stević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17417738"/>
                    </a:ext>
                  </a:extLst>
                </a:tr>
              </a:tbl>
            </a:graphicData>
          </a:graphic>
        </p:graphicFrame>
        <p:graphicFrame>
          <p:nvGraphicFramePr>
            <p:cNvPr id="3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75533"/>
                </p:ext>
              </p:extLst>
            </p:nvPr>
          </p:nvGraphicFramePr>
          <p:xfrm>
            <a:off x="6300047" y="3765406"/>
            <a:ext cx="1435735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38455">
                    <a:extLst>
                      <a:ext uri="{9D8B030D-6E8A-4147-A177-3AD203B41FA5}">
                        <a16:colId xmlns:a16="http://schemas.microsoft.com/office/drawing/2014/main" val="2977509415"/>
                      </a:ext>
                    </a:extLst>
                  </a:gridCol>
                  <a:gridCol w="1097280">
                    <a:extLst>
                      <a:ext uri="{9D8B030D-6E8A-4147-A177-3AD203B41FA5}">
                        <a16:colId xmlns:a16="http://schemas.microsoft.com/office/drawing/2014/main" val="3374101034"/>
                      </a:ext>
                    </a:extLst>
                  </a:gridCol>
                </a:tblGrid>
                <a:tr h="182880"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id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sr-Latn-RS" sz="1200" dirty="0" smtClean="0"/>
                          <a:t>naziv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49162425"/>
                    </a:ext>
                  </a:extLst>
                </a:tr>
                <a:tr h="154559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1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Matematika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830938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2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Engleski jezik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90588299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3</a:t>
                        </a:r>
                        <a:endParaRPr lang="en-US" sz="1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sr-Latn-RS" sz="1200" dirty="0" smtClean="0"/>
                          <a:t>Programiranje</a:t>
                        </a:r>
                        <a:endParaRPr lang="en-US" sz="12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66065816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863188"/>
              </p:ext>
            </p:extLst>
          </p:nvPr>
        </p:nvGraphicFramePr>
        <p:xfrm>
          <a:off x="3921306" y="4548041"/>
          <a:ext cx="14351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44">
                  <a:extLst>
                    <a:ext uri="{9D8B030D-6E8A-4147-A177-3AD203B41FA5}">
                      <a16:colId xmlns:a16="http://schemas.microsoft.com/office/drawing/2014/main" val="29775094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175173"/>
                    </a:ext>
                  </a:extLst>
                </a:gridCol>
              </a:tblGrid>
              <a:tr h="195616"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student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 smtClean="0"/>
                        <a:t>predmet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62425"/>
                  </a:ext>
                </a:extLst>
              </a:tr>
              <a:tr h="129576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3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8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7738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88" y="2819400"/>
            <a:ext cx="5152156" cy="1387119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4943688" y="4275031"/>
            <a:ext cx="0" cy="28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43688" y="4275031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62888" y="4275031"/>
            <a:ext cx="0" cy="2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257888" y="4275031"/>
            <a:ext cx="0" cy="28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60309" y="4262295"/>
            <a:ext cx="2497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60309" y="4262295"/>
            <a:ext cx="0" cy="2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3800" dirty="0" smtClean="0"/>
              <a:t>Many</a:t>
            </a:r>
            <a:r>
              <a:rPr lang="en-US" sz="3800" dirty="0" smtClean="0"/>
              <a:t>-to-many </a:t>
            </a:r>
            <a:r>
              <a:rPr lang="en-US" sz="3800" dirty="0" err="1" smtClean="0"/>
              <a:t>veze</a:t>
            </a:r>
            <a:endParaRPr lang="sr-Latn-RS" sz="3800" dirty="0" smtClean="0"/>
          </a:p>
          <a:p>
            <a:r>
              <a:rPr lang="sr-Latn-RS" dirty="0">
                <a:solidFill>
                  <a:srgbClr val="FF0000"/>
                </a:solidFill>
              </a:rPr>
              <a:t>Više slogova </a:t>
            </a:r>
            <a:r>
              <a:rPr lang="sr-Latn-RS" dirty="0"/>
              <a:t>iz jedne tabele sme da bude povezano sa </a:t>
            </a:r>
            <a:r>
              <a:rPr lang="sr-Latn-RS" dirty="0">
                <a:solidFill>
                  <a:srgbClr val="00B050"/>
                </a:solidFill>
              </a:rPr>
              <a:t>više slogova </a:t>
            </a:r>
            <a:r>
              <a:rPr lang="sr-Latn-RS" dirty="0"/>
              <a:t>u drugoj tabeli </a:t>
            </a:r>
            <a:r>
              <a:rPr lang="sr-Latn-RS" dirty="0">
                <a:solidFill>
                  <a:srgbClr val="FF0000"/>
                </a:solidFill>
              </a:rPr>
              <a:t>i </a:t>
            </a:r>
            <a:r>
              <a:rPr lang="sr-Latn-RS" dirty="0" smtClean="0">
                <a:solidFill>
                  <a:srgbClr val="00B050"/>
                </a:solidFill>
              </a:rPr>
              <a:t>o</a:t>
            </a:r>
            <a:r>
              <a:rPr lang="sr-Latn-RS" dirty="0" smtClean="0">
                <a:solidFill>
                  <a:srgbClr val="FF0000"/>
                </a:solidFill>
              </a:rPr>
              <a:t>b</a:t>
            </a:r>
            <a:r>
              <a:rPr lang="sr-Latn-RS" dirty="0" smtClean="0">
                <a:solidFill>
                  <a:srgbClr val="00B050"/>
                </a:solidFill>
              </a:rPr>
              <a:t>r</a:t>
            </a:r>
            <a:r>
              <a:rPr lang="sr-Latn-RS" dirty="0" smtClean="0">
                <a:solidFill>
                  <a:srgbClr val="FF0000"/>
                </a:solidFill>
              </a:rPr>
              <a:t>n</a:t>
            </a:r>
            <a:r>
              <a:rPr lang="sr-Latn-RS" dirty="0" smtClean="0">
                <a:solidFill>
                  <a:srgbClr val="00B050"/>
                </a:solidFill>
              </a:rPr>
              <a:t>u</a:t>
            </a:r>
            <a:r>
              <a:rPr lang="sr-Latn-RS" dirty="0" smtClean="0">
                <a:solidFill>
                  <a:srgbClr val="FF0000"/>
                </a:solidFill>
              </a:rPr>
              <a:t>t</a:t>
            </a:r>
            <a:r>
              <a:rPr lang="sr-Latn-RS" dirty="0" smtClean="0">
                <a:solidFill>
                  <a:srgbClr val="00B050"/>
                </a:solidFill>
              </a:rPr>
              <a:t>o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sr-Latn-RS" dirty="0">
              <a:solidFill>
                <a:srgbClr val="00B050"/>
              </a:solidFill>
            </a:endParaRP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student može da sluša više predmeta</a:t>
            </a:r>
          </a:p>
          <a:p>
            <a:r>
              <a:rPr lang="sr-Latn-RS" dirty="0"/>
              <a:t>predmet mogu da </a:t>
            </a:r>
            <a:r>
              <a:rPr lang="en-US" dirty="0" err="1"/>
              <a:t>poha</a:t>
            </a:r>
            <a:r>
              <a:rPr lang="sr-Latn-RS" dirty="0"/>
              <a:t>đaju više studenata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1533139"/>
            <a:ext cx="1125415" cy="561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9301" y="3234017"/>
            <a:ext cx="497174" cy="344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5"/>
            <a:endCxn id="12" idx="1"/>
          </p:cNvCxnSpPr>
          <p:nvPr/>
        </p:nvCxnSpPr>
        <p:spPr>
          <a:xfrm>
            <a:off x="1417802" y="2012370"/>
            <a:ext cx="2664308" cy="12720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37984" y="1600200"/>
            <a:ext cx="986570" cy="4742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85225" y="3273359"/>
            <a:ext cx="510500" cy="2985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5"/>
            <a:endCxn id="15" idx="1"/>
          </p:cNvCxnSpPr>
          <p:nvPr/>
        </p:nvCxnSpPr>
        <p:spPr>
          <a:xfrm>
            <a:off x="2880074" y="2004958"/>
            <a:ext cx="2079912" cy="131212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75312" y="3298871"/>
            <a:ext cx="176403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4686" y="5405342"/>
            <a:ext cx="176403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5"/>
            <a:endCxn id="18" idx="1"/>
          </p:cNvCxnSpPr>
          <p:nvPr/>
        </p:nvCxnSpPr>
        <p:spPr>
          <a:xfrm>
            <a:off x="4225881" y="3481930"/>
            <a:ext cx="1874639" cy="19548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949657" y="3315390"/>
            <a:ext cx="161318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26194" y="5416126"/>
            <a:ext cx="176403" cy="2144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3"/>
            <a:endCxn id="53" idx="7"/>
          </p:cNvCxnSpPr>
          <p:nvPr/>
        </p:nvCxnSpPr>
        <p:spPr>
          <a:xfrm flipH="1">
            <a:off x="1776763" y="3498449"/>
            <a:ext cx="3196518" cy="194908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7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Many</a:t>
            </a:r>
            <a:r>
              <a:rPr lang="en-US" dirty="0" smtClean="0"/>
              <a:t>-to-</a:t>
            </a:r>
            <a:r>
              <a:rPr lang="sr-Latn-RS" dirty="0" smtClean="0"/>
              <a:t>many</a:t>
            </a:r>
            <a:r>
              <a:rPr lang="en-US" dirty="0" smtClean="0"/>
              <a:t> </a:t>
            </a:r>
            <a:r>
              <a:rPr lang="en-US" dirty="0" err="1"/>
              <a:t>veze</a:t>
            </a:r>
            <a:endParaRPr lang="sr-Latn-R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4" y="2133600"/>
            <a:ext cx="53610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5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83575"/>
            <a:ext cx="3477110" cy="2286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05" y="1447800"/>
            <a:ext cx="1390844" cy="790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23209"/>
            <a:ext cx="5220429" cy="257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50" y="3141385"/>
            <a:ext cx="5191850" cy="247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93" y="2667784"/>
            <a:ext cx="1486107" cy="3620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08" y="3055794"/>
            <a:ext cx="1552792" cy="3620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16508"/>
            <a:ext cx="1609950" cy="5048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53621"/>
            <a:ext cx="1619476" cy="3715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12702"/>
            <a:ext cx="5563376" cy="1905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83792"/>
            <a:ext cx="5506218" cy="1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71" y="4032226"/>
            <a:ext cx="5220429" cy="257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976801"/>
            <a:ext cx="1486107" cy="362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51091"/>
            <a:ext cx="5525271" cy="2095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415709"/>
            <a:ext cx="1629002" cy="38105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71" y="4964621"/>
            <a:ext cx="5220429" cy="2572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93" y="4909196"/>
            <a:ext cx="1486107" cy="36200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46470"/>
            <a:ext cx="5506218" cy="1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4" y="5367156"/>
            <a:ext cx="1629002" cy="40010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853772" y="1657628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72200" y="2325544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>
            <a:stCxn id="37" idx="5"/>
            <a:endCxn id="38" idx="1"/>
          </p:cNvCxnSpPr>
          <p:nvPr/>
        </p:nvCxnSpPr>
        <p:spPr>
          <a:xfrm>
            <a:off x="4005092" y="1792640"/>
            <a:ext cx="2192353" cy="557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853772" y="1823024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172200" y="3671935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/>
          <p:cNvCxnSpPr>
            <a:stCxn id="52" idx="5"/>
            <a:endCxn id="53" idx="1"/>
          </p:cNvCxnSpPr>
          <p:nvPr/>
        </p:nvCxnSpPr>
        <p:spPr>
          <a:xfrm>
            <a:off x="4005092" y="1958036"/>
            <a:ext cx="2192353" cy="173812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858085" y="1947968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197445" y="4664207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>
            <a:stCxn id="56" idx="5"/>
            <a:endCxn id="57" idx="1"/>
          </p:cNvCxnSpPr>
          <p:nvPr/>
        </p:nvCxnSpPr>
        <p:spPr>
          <a:xfrm>
            <a:off x="4009405" y="2082980"/>
            <a:ext cx="2213285" cy="260544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855700" y="2101273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>
            <a:stCxn id="63" idx="5"/>
            <a:endCxn id="70" idx="0"/>
          </p:cNvCxnSpPr>
          <p:nvPr/>
        </p:nvCxnSpPr>
        <p:spPr>
          <a:xfrm>
            <a:off x="4007020" y="2236285"/>
            <a:ext cx="2322178" cy="33396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>
          <a:xfrm>
            <a:off x="6258393" y="5502662"/>
            <a:ext cx="294807" cy="3050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829684" y="2323454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7357828" y="2886180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>
            <a:stCxn id="73" idx="5"/>
            <a:endCxn id="74" idx="1"/>
          </p:cNvCxnSpPr>
          <p:nvPr/>
        </p:nvCxnSpPr>
        <p:spPr>
          <a:xfrm>
            <a:off x="6981004" y="2458466"/>
            <a:ext cx="402069" cy="4519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820506" y="2484728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367527" y="3277115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Connector 83"/>
          <p:cNvCxnSpPr>
            <a:stCxn id="82" idx="5"/>
            <a:endCxn id="83" idx="1"/>
          </p:cNvCxnSpPr>
          <p:nvPr/>
        </p:nvCxnSpPr>
        <p:spPr>
          <a:xfrm>
            <a:off x="6971826" y="2619740"/>
            <a:ext cx="420946" cy="68159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829684" y="3687134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392997" y="4193639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8" name="Straight Connector 87"/>
          <p:cNvCxnSpPr>
            <a:stCxn id="86" idx="5"/>
            <a:endCxn id="87" idx="1"/>
          </p:cNvCxnSpPr>
          <p:nvPr/>
        </p:nvCxnSpPr>
        <p:spPr>
          <a:xfrm>
            <a:off x="6981004" y="3822146"/>
            <a:ext cx="437238" cy="39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839383" y="4661750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438254" y="5127079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0" idx="5"/>
            <a:endCxn id="91" idx="1"/>
          </p:cNvCxnSpPr>
          <p:nvPr/>
        </p:nvCxnSpPr>
        <p:spPr>
          <a:xfrm>
            <a:off x="6990703" y="4796762"/>
            <a:ext cx="472796" cy="3545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648907" y="4289437"/>
            <a:ext cx="304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953293" y="2980420"/>
            <a:ext cx="0" cy="1309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8610600" y="2980420"/>
            <a:ext cx="3426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648907" y="5221832"/>
            <a:ext cx="304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953293" y="4289437"/>
            <a:ext cx="0" cy="932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52400" y="4157801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52400" y="2848784"/>
            <a:ext cx="0" cy="1309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52400" y="2848784"/>
            <a:ext cx="1637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2400" y="5090196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52400" y="4157801"/>
            <a:ext cx="0" cy="932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172200" y="2482664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Straight Connector 58"/>
          <p:cNvCxnSpPr>
            <a:stCxn id="37" idx="5"/>
            <a:endCxn id="55" idx="1"/>
          </p:cNvCxnSpPr>
          <p:nvPr/>
        </p:nvCxnSpPr>
        <p:spPr>
          <a:xfrm>
            <a:off x="4005092" y="1792640"/>
            <a:ext cx="2192353" cy="71424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5867400"/>
            <a:ext cx="8800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redmeti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umnožavaju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nije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zna</a:t>
            </a: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čajniji problem jer svakako treba više puta da se pojave u prikazu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svakog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posebno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8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primer02</a:t>
            </a:r>
          </a:p>
        </p:txBody>
      </p:sp>
    </p:spTree>
    <p:extLst>
      <p:ext uri="{BB962C8B-B14F-4D97-AF65-F5344CB8AC3E}">
        <p14:creationId xmlns:p14="http://schemas.microsoft.com/office/powerpoint/2010/main" val="190653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sr-Latn-RS" dirty="0"/>
              <a:t>Transakcije</a:t>
            </a:r>
          </a:p>
          <a:p>
            <a:pPr marL="385763" indent="-385763">
              <a:buFont typeface="+mj-lt"/>
              <a:buAutoNum type="arabicPeriod"/>
            </a:pPr>
            <a:r>
              <a:rPr lang="sr-Latn-RS" dirty="0"/>
              <a:t>Povezivanje podataka</a:t>
            </a:r>
            <a:endParaRPr lang="en-US" dirty="0"/>
          </a:p>
          <a:p>
            <a:pPr marL="400050" lvl="1" indent="0"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2.1. JOIN </a:t>
            </a:r>
            <a:r>
              <a:rPr lang="sr-Latn-RS" dirty="0">
                <a:solidFill>
                  <a:schemeClr val="accent1"/>
                </a:solidFill>
              </a:rPr>
              <a:t>upiti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Data Access Layer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Slo</a:t>
            </a:r>
            <a:r>
              <a:rPr lang="sr-Latn-RS" dirty="0"/>
              <a:t>ženi SQL upiti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9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 smtClean="0"/>
              <a:t>JOIN 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relacionim bazama veze između tabela ostvaruju se pomoću spoljnih ključeva</a:t>
            </a:r>
          </a:p>
          <a:p>
            <a:r>
              <a:rPr lang="sr-Latn-RS" dirty="0" smtClean="0"/>
              <a:t>Kada hoćemo da selektovane podatke </a:t>
            </a:r>
            <a:r>
              <a:rPr lang="sr-Latn-RS" i="1" dirty="0" smtClean="0"/>
              <a:t>iz više tabela </a:t>
            </a:r>
            <a:r>
              <a:rPr lang="sr-Latn-RS" dirty="0" smtClean="0"/>
              <a:t>koristimo SQL klauzulu </a:t>
            </a:r>
            <a:r>
              <a:rPr lang="sr-Latn-RS" b="1" dirty="0" smtClean="0"/>
              <a:t>JOIN</a:t>
            </a:r>
          </a:p>
          <a:p>
            <a:pPr marL="0" indent="0">
              <a:buNone/>
            </a:pPr>
            <a:r>
              <a:rPr lang="sr-Latn-RS" dirty="0"/>
              <a:t>Na primer</a:t>
            </a:r>
            <a:r>
              <a:rPr lang="sr-Latn-RS" dirty="0" smtClean="0"/>
              <a:t>:</a:t>
            </a:r>
          </a:p>
          <a:p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Place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Country;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i="1" dirty="0" smtClean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17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02701"/>
              </p:ext>
            </p:extLst>
          </p:nvPr>
        </p:nvGraphicFramePr>
        <p:xfrm>
          <a:off x="685800" y="1447800"/>
          <a:ext cx="7784694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9474"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zip_code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Country_id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code</a:t>
                      </a:r>
                      <a:endParaRPr lang="en-GB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Bosna i Hercegovina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bih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79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Crna Gora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Švajcarska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Novi 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Novi 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Bosna i Hercegovina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bih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Novi 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Crna Gora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Novi 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Švajcarska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410199"/>
            <a:ext cx="8229600" cy="990601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Kako je formirana ova tabela?</a:t>
            </a:r>
            <a:endParaRPr lang="en-US" dirty="0" smtClean="0"/>
          </a:p>
          <a:p>
            <a:r>
              <a:rPr lang="en-US" dirty="0" smtClean="0"/>
              <a:t>Koji </a:t>
            </a:r>
            <a:r>
              <a:rPr lang="en-US" dirty="0" err="1" smtClean="0"/>
              <a:t>slogovi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smisla</a:t>
            </a:r>
            <a:r>
              <a:rPr lang="en-US" dirty="0" smtClean="0"/>
              <a:t>?</a:t>
            </a:r>
            <a:r>
              <a:rPr lang="sr-Latn-RS" dirty="0" smtClean="0"/>
              <a:t> 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Kada hoćemo da </a:t>
            </a:r>
            <a:r>
              <a:rPr lang="sr-Latn-RS" b="1" dirty="0" smtClean="0"/>
              <a:t>ograničimo</a:t>
            </a:r>
            <a:r>
              <a:rPr lang="sr-Latn-RS" dirty="0" smtClean="0"/>
              <a:t> rezultate selekcije na podskup Dekartovog proizvoda skupova (velike tabele iz prošlog primer</a:t>
            </a:r>
            <a:r>
              <a:rPr lang="en-US" dirty="0" smtClean="0"/>
              <a:t>a</a:t>
            </a:r>
            <a:r>
              <a:rPr lang="sr-Latn-RS" dirty="0" smtClean="0"/>
              <a:t>) koristimo klauzulu </a:t>
            </a:r>
            <a:r>
              <a:rPr lang="sr-Latn-RS" b="1" dirty="0" smtClean="0"/>
              <a:t>ON</a:t>
            </a:r>
            <a:r>
              <a:rPr lang="sr-Latn-RS" dirty="0" smtClean="0"/>
              <a:t>: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Place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Place.Country_id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Country.id;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2386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62416"/>
              </p:ext>
            </p:extLst>
          </p:nvPr>
        </p:nvGraphicFramePr>
        <p:xfrm>
          <a:off x="685800" y="1447800"/>
          <a:ext cx="7784694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9474"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zip_code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Country_id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code</a:t>
                      </a:r>
                      <a:endParaRPr lang="en-GB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Novi 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79"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Kragujevac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Niš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Sarajevo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Bosna i Hercegovina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bih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990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 smtClean="0"/>
              <a:t>Sada je svaki grad selektovan zajedno sa </a:t>
            </a:r>
            <a:r>
              <a:rPr lang="sr-Latn-RS" sz="2400" b="1" dirty="0" smtClean="0"/>
              <a:t>svojom</a:t>
            </a:r>
            <a:r>
              <a:rPr lang="sr-Latn-RS" sz="2400" dirty="0" smtClean="0"/>
              <a:t> državom, ali </a:t>
            </a:r>
            <a:r>
              <a:rPr lang="sr-Latn-RS" sz="2400" dirty="0"/>
              <a:t>nisu prikazani </a:t>
            </a:r>
            <a:r>
              <a:rPr lang="sr-Latn-RS" sz="2400" b="1" dirty="0"/>
              <a:t>svi </a:t>
            </a:r>
            <a:r>
              <a:rPr lang="sr-Latn-RS" sz="2400" dirty="0" smtClean="0"/>
              <a:t>gradovi, već samo oni </a:t>
            </a:r>
            <a:r>
              <a:rPr lang="sr-Latn-RS" sz="2400" dirty="0"/>
              <a:t>koji </a:t>
            </a:r>
            <a:r>
              <a:rPr lang="sr-Latn-RS" sz="2400" dirty="0" smtClean="0"/>
              <a:t>imaju popunjenu kolonu </a:t>
            </a:r>
            <a:r>
              <a:rPr lang="sr-Latn-RS" sz="2400" i="1" dirty="0" smtClean="0"/>
              <a:t>Country</a:t>
            </a:r>
            <a:r>
              <a:rPr lang="en-US" sz="2400" i="1" dirty="0" smtClean="0"/>
              <a:t>_id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sr-Latn-RS" dirty="0">
                <a:solidFill>
                  <a:schemeClr val="accent1"/>
                </a:solidFill>
              </a:rPr>
              <a:t>Transakcije</a:t>
            </a:r>
          </a:p>
          <a:p>
            <a:pPr marL="385763" indent="-385763">
              <a:buFont typeface="+mj-lt"/>
              <a:buAutoNum type="arabicPeriod"/>
            </a:pPr>
            <a:r>
              <a:rPr lang="sr-Latn-RS" dirty="0"/>
              <a:t>Povezivanje podataka</a:t>
            </a:r>
            <a:endParaRPr lang="en-US" dirty="0"/>
          </a:p>
          <a:p>
            <a:pPr marL="400050" lvl="1" indent="0">
              <a:buNone/>
            </a:pPr>
            <a:r>
              <a:rPr lang="sr-Latn-RS" dirty="0"/>
              <a:t>2.1. JOIN upiti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Data Access Layer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Slo</a:t>
            </a:r>
            <a:r>
              <a:rPr lang="sr-Latn-RS" dirty="0"/>
              <a:t>ženi SQL upiti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23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INNER JOIN</a:t>
            </a:r>
          </a:p>
          <a:p>
            <a:pPr marL="0" indent="0">
              <a:buNone/>
            </a:pPr>
            <a:r>
              <a:rPr lang="sr-Latn-RS" sz="2400" dirty="0" smtClean="0"/>
              <a:t>Klauzula </a:t>
            </a:r>
            <a:r>
              <a:rPr lang="sr-Latn-RS" sz="2400" dirty="0" smtClean="0">
                <a:cs typeface="Courier New" panose="02070309020205020404" pitchFamily="49" charset="0"/>
              </a:rPr>
              <a:t>JOIN</a:t>
            </a:r>
            <a:r>
              <a:rPr lang="sr-Latn-RS" sz="2400" dirty="0" smtClean="0"/>
              <a:t> je sinonim za </a:t>
            </a:r>
            <a:r>
              <a:rPr lang="sr-Latn-RS" sz="2400" dirty="0"/>
              <a:t>INNER </a:t>
            </a:r>
            <a:r>
              <a:rPr lang="sr-Latn-RS" sz="2400" dirty="0" smtClean="0"/>
              <a:t>JOIN. Selektuju se svi redovi iz obe tabele za koje je zadovoljena </a:t>
            </a:r>
            <a:r>
              <a:rPr lang="sr-Latn-RS" sz="2400" dirty="0" smtClean="0">
                <a:cs typeface="Courier New" panose="02070309020205020404" pitchFamily="49" charset="0"/>
              </a:rPr>
              <a:t>ON</a:t>
            </a:r>
            <a:r>
              <a:rPr lang="sr-Latn-RS" sz="2400" dirty="0" smtClean="0"/>
              <a:t> klauzula u obe tabele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819400" cy="288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6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3500" dirty="0" smtClean="0"/>
              <a:t>LEFT JOIN</a:t>
            </a:r>
          </a:p>
          <a:p>
            <a:r>
              <a:rPr lang="sr-Latn-RS" sz="2600" dirty="0" smtClean="0"/>
              <a:t>Selektuju se svi redovi iz leve tabele, sa svojim odgovarajućim redovima iz desne tabele</a:t>
            </a:r>
          </a:p>
          <a:p>
            <a:r>
              <a:rPr lang="sr-Latn-RS" sz="2600" dirty="0" smtClean="0"/>
              <a:t>Ako u desnoj tabeli ne postoji red za red u levoj tabeli, vraća se NULL</a:t>
            </a:r>
            <a:endParaRPr lang="en-GB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2743200" cy="280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3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9675"/>
              </p:ext>
            </p:extLst>
          </p:nvPr>
        </p:nvGraphicFramePr>
        <p:xfrm>
          <a:off x="685800" y="3048000"/>
          <a:ext cx="8094256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9474"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zip_code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Country_id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code</a:t>
                      </a:r>
                      <a:endParaRPr lang="en-GB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Novi 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79"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Kragujevac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Niš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Sarajevo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Bosna i Hercegovina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bih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Bjeljina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76300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600" dirty="0" smtClean="0"/>
              <a:t>LEFT JOIN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Place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 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Place.Country_id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Country.id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4100" dirty="0" smtClean="0"/>
              <a:t>RIGHT JOIN</a:t>
            </a:r>
          </a:p>
          <a:p>
            <a:r>
              <a:rPr lang="sr-Latn-RS" dirty="0" smtClean="0"/>
              <a:t>Selektuju </a:t>
            </a:r>
            <a:r>
              <a:rPr lang="sr-Latn-RS" dirty="0"/>
              <a:t>se svi redovi iz </a:t>
            </a:r>
            <a:r>
              <a:rPr lang="sr-Latn-RS" dirty="0" smtClean="0"/>
              <a:t>desne </a:t>
            </a:r>
            <a:r>
              <a:rPr lang="sr-Latn-RS" dirty="0"/>
              <a:t>tabele, sa svojim odgovarajućim redovima iz </a:t>
            </a:r>
            <a:r>
              <a:rPr lang="sr-Latn-RS" dirty="0" smtClean="0"/>
              <a:t>leve </a:t>
            </a:r>
            <a:r>
              <a:rPr lang="sr-Latn-RS" dirty="0"/>
              <a:t>tabele</a:t>
            </a:r>
          </a:p>
          <a:p>
            <a:r>
              <a:rPr lang="sr-Latn-RS" dirty="0"/>
              <a:t>Ako u </a:t>
            </a:r>
            <a:r>
              <a:rPr lang="sr-Latn-RS" dirty="0" smtClean="0"/>
              <a:t>levoj </a:t>
            </a:r>
            <a:r>
              <a:rPr lang="sr-Latn-RS" dirty="0"/>
              <a:t>tabeli ne postoji red za red u </a:t>
            </a:r>
            <a:r>
              <a:rPr lang="sr-Latn-RS" dirty="0" smtClean="0"/>
              <a:t>desnoj tabeli</a:t>
            </a:r>
            <a:r>
              <a:rPr lang="sr-Latn-RS" dirty="0"/>
              <a:t>, vraća se NULL</a:t>
            </a:r>
            <a:endParaRPr lang="en-GB" dirty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57984"/>
            <a:ext cx="2514600" cy="263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3400" y="3276600"/>
          <a:ext cx="8410168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2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9474"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zip_code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Country_id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id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name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b="1" dirty="0" smtClean="0"/>
                        <a:t>code</a:t>
                      </a:r>
                      <a:endParaRPr lang="en-GB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Slovenija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si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79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Novi 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Kragujevac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Niš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Srbija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Sarajevo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Bosna i Hercegovina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bih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74"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r-Latn-RS" sz="8000" dirty="0"/>
              <a:t>RIGHT JOIN</a:t>
            </a:r>
            <a:endParaRPr lang="sr-Latn-R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Place</a:t>
            </a:r>
            <a:endParaRPr lang="sr-Latn-R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 ON </a:t>
            </a:r>
            <a:r>
              <a:rPr lang="en-GB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Place.Country_id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Country.id;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val="11070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FULL OUTER JOIN</a:t>
            </a:r>
          </a:p>
          <a:p>
            <a:r>
              <a:rPr lang="sr-Latn-RS" sz="2400" dirty="0"/>
              <a:t>Nije podržan u MySQL</a:t>
            </a:r>
          </a:p>
          <a:p>
            <a:r>
              <a:rPr lang="sr-Latn-RS" sz="2400" dirty="0"/>
              <a:t>Može da se emulira</a:t>
            </a: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429832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35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/>
              <a:t>Kada pravimo upite sa JOIN klauzulama, nismo ograničeni na spajanje dve tabele, već možemo spojiti više tabela:</a:t>
            </a:r>
          </a:p>
          <a:p>
            <a:pPr marL="0" indent="0">
              <a:buNone/>
            </a:pPr>
            <a:endParaRPr lang="sr-Latn-RS" sz="2400" dirty="0" smtClean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Place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address.Place_id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place.id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Place.Country_id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Country.id;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sz="2400" dirty="0" smtClean="0"/>
          </a:p>
          <a:p>
            <a:r>
              <a:rPr lang="sr-Latn-RS" sz="2000" dirty="0" smtClean="0"/>
              <a:t>Selektovali smo sve adrese iz baze.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319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5" y="1355719"/>
            <a:ext cx="8229600" cy="7016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0" y="2369896"/>
            <a:ext cx="3972479" cy="94310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76355" y="2581481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0980" y="2574265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6" idx="2"/>
            <a:endCxn id="7" idx="6"/>
          </p:cNvCxnSpPr>
          <p:nvPr/>
        </p:nvCxnSpPr>
        <p:spPr>
          <a:xfrm flipH="1" flipV="1">
            <a:off x="553367" y="2656961"/>
            <a:ext cx="922988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96887" y="2577873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33580" y="2570657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>
            <a:stCxn id="14" idx="2"/>
            <a:endCxn id="15" idx="6"/>
          </p:cNvCxnSpPr>
          <p:nvPr/>
        </p:nvCxnSpPr>
        <p:spPr>
          <a:xfrm flipH="1" flipV="1">
            <a:off x="2305967" y="2653353"/>
            <a:ext cx="490920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96887" y="2727566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33580" y="2720350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>
            <a:stCxn id="21" idx="2"/>
            <a:endCxn id="22" idx="6"/>
          </p:cNvCxnSpPr>
          <p:nvPr/>
        </p:nvCxnSpPr>
        <p:spPr>
          <a:xfrm flipH="1" flipV="1">
            <a:off x="2305967" y="2803046"/>
            <a:ext cx="490920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76355" y="2875762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0980" y="2868546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>
            <a:stCxn id="24" idx="2"/>
            <a:endCxn id="25" idx="6"/>
          </p:cNvCxnSpPr>
          <p:nvPr/>
        </p:nvCxnSpPr>
        <p:spPr>
          <a:xfrm flipH="1" flipV="1">
            <a:off x="553367" y="2951242"/>
            <a:ext cx="922988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74903" y="2736049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9528" y="2728833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 flipV="1">
            <a:off x="551915" y="2811529"/>
            <a:ext cx="922988" cy="36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796887" y="2882134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33580" y="2874918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>
            <a:stCxn id="27" idx="2"/>
            <a:endCxn id="28" idx="6"/>
          </p:cNvCxnSpPr>
          <p:nvPr/>
        </p:nvCxnSpPr>
        <p:spPr>
          <a:xfrm flipH="1" flipV="1">
            <a:off x="2305967" y="2957614"/>
            <a:ext cx="490920" cy="36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96887" y="3016676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33580" y="3009460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>
            <a:stCxn id="30" idx="2"/>
            <a:endCxn id="31" idx="6"/>
          </p:cNvCxnSpPr>
          <p:nvPr/>
        </p:nvCxnSpPr>
        <p:spPr>
          <a:xfrm flipH="1" flipV="1">
            <a:off x="2305967" y="3092156"/>
            <a:ext cx="490920" cy="36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82113" y="3011952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86738" y="3004736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>
            <a:stCxn id="33" idx="2"/>
            <a:endCxn id="34" idx="6"/>
          </p:cNvCxnSpPr>
          <p:nvPr/>
        </p:nvCxnSpPr>
        <p:spPr>
          <a:xfrm flipH="1" flipV="1">
            <a:off x="559125" y="3087432"/>
            <a:ext cx="922988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6738" y="3147177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>
            <a:stCxn id="36" idx="6"/>
          </p:cNvCxnSpPr>
          <p:nvPr/>
        </p:nvCxnSpPr>
        <p:spPr>
          <a:xfrm>
            <a:off x="564020" y="3226265"/>
            <a:ext cx="1655753" cy="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138085" y="3147748"/>
            <a:ext cx="198162" cy="20505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39" y="2241497"/>
            <a:ext cx="2934109" cy="22863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39" y="3019378"/>
            <a:ext cx="4201111" cy="33342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6" y="3555164"/>
            <a:ext cx="6363588" cy="2267266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>
            <a:off x="66676" y="2811529"/>
            <a:ext cx="238124" cy="3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675" y="2660569"/>
            <a:ext cx="0" cy="154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675" y="2660569"/>
            <a:ext cx="2381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390206" y="3810000"/>
            <a:ext cx="417239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24400" y="2443716"/>
            <a:ext cx="10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5943600"/>
            <a:ext cx="880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studenti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umno</a:t>
            </a: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žavaju i ovo se mora rešiti!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4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sr-Latn-RS" dirty="0"/>
              <a:t>JOIN upiti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4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5" y="1355719"/>
            <a:ext cx="8229600" cy="701681"/>
          </a:xfr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0" y="2369896"/>
            <a:ext cx="3972479" cy="943107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1476355" y="2581481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0980" y="2574265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Connector 46"/>
          <p:cNvCxnSpPr>
            <a:stCxn id="45" idx="2"/>
            <a:endCxn id="46" idx="6"/>
          </p:cNvCxnSpPr>
          <p:nvPr/>
        </p:nvCxnSpPr>
        <p:spPr>
          <a:xfrm flipH="1" flipV="1">
            <a:off x="553367" y="2656961"/>
            <a:ext cx="922988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96887" y="2577873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133580" y="2570657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Connector 49"/>
          <p:cNvCxnSpPr>
            <a:stCxn id="48" idx="2"/>
            <a:endCxn id="49" idx="6"/>
          </p:cNvCxnSpPr>
          <p:nvPr/>
        </p:nvCxnSpPr>
        <p:spPr>
          <a:xfrm flipH="1" flipV="1">
            <a:off x="2305967" y="2653353"/>
            <a:ext cx="490920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796887" y="2727566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33580" y="2720350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>
            <a:stCxn id="51" idx="2"/>
            <a:endCxn id="52" idx="6"/>
          </p:cNvCxnSpPr>
          <p:nvPr/>
        </p:nvCxnSpPr>
        <p:spPr>
          <a:xfrm flipH="1" flipV="1">
            <a:off x="2305967" y="2803046"/>
            <a:ext cx="490920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76355" y="2875762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0980" y="2868546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>
            <a:stCxn id="54" idx="2"/>
            <a:endCxn id="55" idx="6"/>
          </p:cNvCxnSpPr>
          <p:nvPr/>
        </p:nvCxnSpPr>
        <p:spPr>
          <a:xfrm flipH="1" flipV="1">
            <a:off x="553367" y="2951242"/>
            <a:ext cx="922988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474903" y="2736049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79528" y="2728833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Straight Connector 58"/>
          <p:cNvCxnSpPr>
            <a:stCxn id="57" idx="2"/>
            <a:endCxn id="58" idx="6"/>
          </p:cNvCxnSpPr>
          <p:nvPr/>
        </p:nvCxnSpPr>
        <p:spPr>
          <a:xfrm flipH="1" flipV="1">
            <a:off x="551915" y="2811529"/>
            <a:ext cx="922988" cy="36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96887" y="2882134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133580" y="2874918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>
            <a:stCxn id="60" idx="2"/>
            <a:endCxn id="61" idx="6"/>
          </p:cNvCxnSpPr>
          <p:nvPr/>
        </p:nvCxnSpPr>
        <p:spPr>
          <a:xfrm flipH="1" flipV="1">
            <a:off x="2305967" y="2957614"/>
            <a:ext cx="490920" cy="36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796887" y="3016676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133580" y="3009460"/>
            <a:ext cx="172387" cy="16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>
            <a:stCxn id="63" idx="2"/>
            <a:endCxn id="64" idx="6"/>
          </p:cNvCxnSpPr>
          <p:nvPr/>
        </p:nvCxnSpPr>
        <p:spPr>
          <a:xfrm flipH="1" flipV="1">
            <a:off x="2305967" y="3092156"/>
            <a:ext cx="490920" cy="36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482113" y="3011952"/>
            <a:ext cx="177282" cy="1581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86738" y="3004736"/>
            <a:ext cx="172387" cy="165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>
            <a:stCxn id="66" idx="2"/>
            <a:endCxn id="67" idx="6"/>
          </p:cNvCxnSpPr>
          <p:nvPr/>
        </p:nvCxnSpPr>
        <p:spPr>
          <a:xfrm flipH="1" flipV="1">
            <a:off x="559125" y="3087432"/>
            <a:ext cx="922988" cy="36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86738" y="3147177"/>
            <a:ext cx="177282" cy="15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>
            <a:stCxn id="69" idx="6"/>
          </p:cNvCxnSpPr>
          <p:nvPr/>
        </p:nvCxnSpPr>
        <p:spPr>
          <a:xfrm>
            <a:off x="564020" y="3226265"/>
            <a:ext cx="1655753" cy="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ultiply 70"/>
          <p:cNvSpPr/>
          <p:nvPr/>
        </p:nvSpPr>
        <p:spPr>
          <a:xfrm>
            <a:off x="2138085" y="3147748"/>
            <a:ext cx="198162" cy="20505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66676" y="2811529"/>
            <a:ext cx="238124" cy="3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675" y="2660569"/>
            <a:ext cx="0" cy="154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675" y="2660569"/>
            <a:ext cx="2381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24400" y="2443716"/>
            <a:ext cx="10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5" y="3962123"/>
            <a:ext cx="6335009" cy="198147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39" y="2268484"/>
            <a:ext cx="3715268" cy="181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39" y="3004736"/>
            <a:ext cx="3934374" cy="77163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390206" y="4244059"/>
            <a:ext cx="4172394" cy="1581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1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JOIN upiti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primer02</a:t>
            </a:r>
          </a:p>
        </p:txBody>
      </p:sp>
    </p:spTree>
    <p:extLst>
      <p:ext uri="{BB962C8B-B14F-4D97-AF65-F5344CB8AC3E}">
        <p14:creationId xmlns:p14="http://schemas.microsoft.com/office/powerpoint/2010/main" val="201407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Ako je potrebno prebaciti novac sa jednog bankovnog računa na drugi</a:t>
            </a:r>
          </a:p>
          <a:p>
            <a:r>
              <a:rPr lang="sr-Latn-RS" smtClean="0"/>
              <a:t>Imamo dva upita na bazu podataka</a:t>
            </a:r>
          </a:p>
          <a:p>
            <a:r>
              <a:rPr lang="sr-Latn-RS" smtClean="0"/>
              <a:t>Prvi upit skida novac sa izvornog računa</a:t>
            </a:r>
          </a:p>
          <a:p>
            <a:r>
              <a:rPr lang="sr-Latn-RS" smtClean="0"/>
              <a:t>Drugi upit dodaje novac na ciljni račun</a:t>
            </a:r>
          </a:p>
          <a:p>
            <a:r>
              <a:rPr lang="sr-Latn-RS" smtClean="0"/>
              <a:t>Ako se drugi upit ne izvrši zbog greške ili otkaza baze, ostaće nevalidni podaci</a:t>
            </a:r>
            <a:endParaRPr lang="en-GB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sr-Latn-RS" dirty="0" smtClean="0"/>
              <a:t>Transakcije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4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Povezivanje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dirty="0"/>
              <a:t>U slučaju da u nekom algoritmu treba po jednakosti porediti objekte koji predstavljaju isti slog u nekoj tabeli baze a koji su nastali:</a:t>
            </a:r>
          </a:p>
          <a:p>
            <a:r>
              <a:rPr lang="sr-Latn-RS" dirty="0"/>
              <a:t>u istom upitu, pri čitanju povezanih entiteta, ili</a:t>
            </a:r>
          </a:p>
          <a:p>
            <a:r>
              <a:rPr lang="sr-Latn-RS" dirty="0"/>
              <a:t>u različitim upitima, pa su privremeno postojali u memoriji aplikacije, </a:t>
            </a:r>
          </a:p>
          <a:p>
            <a:pPr marL="0" indent="0">
              <a:buNone/>
            </a:pPr>
            <a:r>
              <a:rPr lang="sr-Latn-RS" dirty="0"/>
              <a:t>tada takvi objekti imaju različite adrese, pa poređenje </a:t>
            </a:r>
            <a:r>
              <a:rPr lang="sr-Latn-RS" i="1" dirty="0"/>
              <a:t>equals</a:t>
            </a:r>
            <a:r>
              <a:rPr lang="sr-Latn-RS" dirty="0"/>
              <a:t> metodom neće dati potvrdan rezultat, onda kada bi nam to možda odgovaralo. U tom slučaju je korisno redefinisati </a:t>
            </a:r>
            <a:r>
              <a:rPr lang="sr-Latn-RS" i="1" dirty="0"/>
              <a:t>equals</a:t>
            </a:r>
            <a:r>
              <a:rPr lang="sr-Latn-RS" dirty="0"/>
              <a:t> metodu: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08" y="5257800"/>
            <a:ext cx="328658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12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sr-Latn-RS" dirty="0"/>
              <a:t>Transakcije</a:t>
            </a:r>
          </a:p>
          <a:p>
            <a:pPr marL="385763" indent="-385763">
              <a:buFont typeface="+mj-lt"/>
              <a:buAutoNum type="arabicPeriod"/>
            </a:pPr>
            <a:r>
              <a:rPr lang="sr-Latn-RS" dirty="0"/>
              <a:t>Povezivanje podataka</a:t>
            </a:r>
            <a:endParaRPr lang="en-US" dirty="0"/>
          </a:p>
          <a:p>
            <a:pPr marL="400050" lvl="1" indent="0">
              <a:buNone/>
            </a:pPr>
            <a:r>
              <a:rPr lang="sr-Latn-RS" dirty="0"/>
              <a:t>2.1. JOIN upiti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Data Access Layer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Slo</a:t>
            </a:r>
            <a:r>
              <a:rPr lang="sr-Latn-RS" dirty="0"/>
              <a:t>ženi SQL upiti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315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1417638"/>
            <a:ext cx="1828800" cy="513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Data Access Layer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1927677" cy="513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3450" y="2076602"/>
            <a:ext cx="11811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ApplicationUI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33450" y="3352800"/>
            <a:ext cx="11811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StudentUI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933450" y="4648200"/>
            <a:ext cx="11811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PredmetUI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34917" y="3024470"/>
            <a:ext cx="1423283" cy="1828800"/>
            <a:chOff x="6934199" y="3124200"/>
            <a:chExt cx="1423283" cy="1828800"/>
          </a:xfrm>
        </p:grpSpPr>
        <p:sp>
          <p:nvSpPr>
            <p:cNvPr id="6" name="Rectangle 5"/>
            <p:cNvSpPr/>
            <p:nvPr/>
          </p:nvSpPr>
          <p:spPr>
            <a:xfrm>
              <a:off x="6934199" y="3124200"/>
              <a:ext cx="1423283" cy="1828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Database</a:t>
              </a: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7162800" y="3505200"/>
              <a:ext cx="9906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38455" y="2209800"/>
            <a:ext cx="1181100" cy="1743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StudentDAO</a:t>
            </a:r>
            <a:endParaRPr lang="en-US" sz="1400" dirty="0" smtClean="0"/>
          </a:p>
          <a:p>
            <a:pPr algn="ctr"/>
            <a:endParaRPr lang="en-US" sz="1400" dirty="0"/>
          </a:p>
          <a:p>
            <a:r>
              <a:rPr lang="en-US" sz="1400" dirty="0"/>
              <a:t>g</a:t>
            </a:r>
            <a:r>
              <a:rPr lang="en-US" sz="1400" dirty="0" smtClean="0"/>
              <a:t>et(…)</a:t>
            </a:r>
          </a:p>
          <a:p>
            <a:r>
              <a:rPr lang="en-US" sz="1400" dirty="0" err="1" smtClean="0"/>
              <a:t>getAll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add(…)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538455" y="4038600"/>
            <a:ext cx="1181100" cy="1778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PredmetDAO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r>
              <a:rPr lang="en-US" sz="1400" dirty="0"/>
              <a:t>get(…)</a:t>
            </a:r>
          </a:p>
          <a:p>
            <a:r>
              <a:rPr lang="en-US" sz="1400" dirty="0" err="1"/>
              <a:t>getAll</a:t>
            </a:r>
            <a:r>
              <a:rPr lang="en-US" sz="1400" dirty="0" smtClean="0"/>
              <a:t>()</a:t>
            </a:r>
            <a:endParaRPr lang="en-US" sz="1400" dirty="0"/>
          </a:p>
          <a:p>
            <a:r>
              <a:rPr lang="en-US" sz="1400" dirty="0"/>
              <a:t>add(…)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pPr algn="ctr"/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431634" y="5791200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sz="1200" b="1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5833" y="5791200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5" name="Straight Arrow Connector 24"/>
          <p:cNvCxnSpPr>
            <a:stCxn id="13" idx="3"/>
            <a:endCxn id="11" idx="2"/>
          </p:cNvCxnSpPr>
          <p:nvPr/>
        </p:nvCxnSpPr>
        <p:spPr>
          <a:xfrm>
            <a:off x="5719555" y="3081772"/>
            <a:ext cx="1543963" cy="971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1" idx="2"/>
          </p:cNvCxnSpPr>
          <p:nvPr/>
        </p:nvCxnSpPr>
        <p:spPr>
          <a:xfrm flipV="1">
            <a:off x="5719555" y="4053170"/>
            <a:ext cx="1543963" cy="874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62250" y="2895600"/>
            <a:ext cx="827101" cy="90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Student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946040" y="3168724"/>
            <a:ext cx="827101" cy="90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Predmet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09655" y="1417638"/>
            <a:ext cx="11661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b</a:t>
            </a:r>
            <a:r>
              <a:rPr lang="en-US" sz="1400" dirty="0" err="1" smtClean="0">
                <a:solidFill>
                  <a:schemeClr val="accent2"/>
                </a:solidFill>
              </a:rPr>
              <a:t>oolean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i</a:t>
            </a:r>
            <a:r>
              <a:rPr lang="en-US" sz="1400" dirty="0" err="1" smtClean="0">
                <a:solidFill>
                  <a:schemeClr val="accent2"/>
                </a:solidFill>
              </a:rPr>
              <a:t>nt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double</a:t>
            </a:r>
          </a:p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6212" y="4953000"/>
            <a:ext cx="1558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List&lt;</a:t>
            </a:r>
            <a:r>
              <a:rPr lang="en-US" sz="1400" dirty="0" smtClean="0"/>
              <a:t>Student</a:t>
            </a:r>
            <a:r>
              <a:rPr lang="en-US" sz="1400" dirty="0" smtClean="0">
                <a:solidFill>
                  <a:schemeClr val="accent2"/>
                </a:solidFill>
              </a:rPr>
              <a:t>&gt;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List&lt;</a:t>
            </a:r>
            <a:r>
              <a:rPr lang="en-US" sz="1400" dirty="0" err="1" smtClean="0"/>
              <a:t>Predmet</a:t>
            </a:r>
            <a:r>
              <a:rPr lang="en-US" sz="1400" dirty="0" smtClean="0">
                <a:solidFill>
                  <a:schemeClr val="accent2"/>
                </a:solidFill>
              </a:rPr>
              <a:t>&gt;</a:t>
            </a:r>
          </a:p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1706" y="4069217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sz="1200" b="1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38" name="Straight Arrow Connector 37"/>
          <p:cNvCxnSpPr>
            <a:stCxn id="8" idx="3"/>
            <a:endCxn id="13" idx="1"/>
          </p:cNvCxnSpPr>
          <p:nvPr/>
        </p:nvCxnSpPr>
        <p:spPr>
          <a:xfrm flipV="1">
            <a:off x="2114550" y="3081772"/>
            <a:ext cx="2423905" cy="84252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4" idx="1"/>
          </p:cNvCxnSpPr>
          <p:nvPr/>
        </p:nvCxnSpPr>
        <p:spPr>
          <a:xfrm flipV="1">
            <a:off x="2114550" y="4927733"/>
            <a:ext cx="2423905" cy="291967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14" idx="1"/>
          </p:cNvCxnSpPr>
          <p:nvPr/>
        </p:nvCxnSpPr>
        <p:spPr>
          <a:xfrm>
            <a:off x="2114550" y="3924300"/>
            <a:ext cx="2423905" cy="100343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</p:cNvCxnSpPr>
          <p:nvPr/>
        </p:nvCxnSpPr>
        <p:spPr>
          <a:xfrm flipH="1">
            <a:off x="2114550" y="3081772"/>
            <a:ext cx="2423905" cy="213792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719556" y="3733800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66749" y="3733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719556" y="4267200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32046" y="3842766"/>
            <a:ext cx="116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SQL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28649" y="3009554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28649" y="3009554"/>
            <a:ext cx="0" cy="5334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719556" y="5257800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966748" y="5257800"/>
            <a:ext cx="1" cy="22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719555" y="5486308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719554" y="2378163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66746" y="2378163"/>
            <a:ext cx="1" cy="22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719553" y="2606671"/>
            <a:ext cx="2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28649" y="3540289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28649" y="4267200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8649" y="4267200"/>
            <a:ext cx="0" cy="5334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8649" y="4797935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28649" y="3834815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8649" y="3826383"/>
            <a:ext cx="0" cy="19583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649" y="4021554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28649" y="2599232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8649" y="2590800"/>
            <a:ext cx="0" cy="19583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28649" y="2785971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649" y="5020768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8649" y="5020768"/>
            <a:ext cx="0" cy="19583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28649" y="5215939"/>
            <a:ext cx="3048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6077" y="2378163"/>
            <a:ext cx="0" cy="309555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56077" y="2378163"/>
            <a:ext cx="377373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6076" y="5473718"/>
            <a:ext cx="377373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36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</a:rPr>
              <a:t>Prezentacioni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>
                <a:solidFill>
                  <a:schemeClr val="accent3"/>
                </a:solidFill>
              </a:rPr>
              <a:t>sloj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(u </a:t>
            </a:r>
            <a:r>
              <a:rPr lang="en-US" sz="2400" dirty="0" err="1"/>
              <a:t>domenu</a:t>
            </a:r>
            <a:r>
              <a:rPr lang="en-US" sz="2400" dirty="0"/>
              <a:t> </a:t>
            </a:r>
            <a:r>
              <a:rPr lang="en-US" sz="2400" dirty="0" err="1"/>
              <a:t>konzolne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) </a:t>
            </a:r>
            <a:r>
              <a:rPr lang="en-US" sz="2400" dirty="0" err="1"/>
              <a:t>obuhvata</a:t>
            </a:r>
            <a:r>
              <a:rPr lang="en-US" sz="2400" dirty="0"/>
              <a:t>:</a:t>
            </a:r>
          </a:p>
          <a:p>
            <a:r>
              <a:rPr lang="sr-Latn-RS" sz="2400" dirty="0"/>
              <a:t>i</a:t>
            </a:r>
            <a:r>
              <a:rPr lang="en-US" sz="2400" dirty="0" err="1"/>
              <a:t>nterakciju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korisnikom</a:t>
            </a:r>
            <a:r>
              <a:rPr lang="en-US" sz="2400" dirty="0"/>
              <a:t> u </a:t>
            </a:r>
            <a:r>
              <a:rPr lang="en-US" sz="2400" dirty="0" err="1"/>
              <a:t>vidu</a:t>
            </a:r>
            <a:r>
              <a:rPr lang="en-US" sz="2400" dirty="0"/>
              <a:t> </a:t>
            </a:r>
            <a:r>
              <a:rPr lang="en-US" sz="2400" dirty="0" err="1"/>
              <a:t>unosa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ispisa</a:t>
            </a:r>
            <a:endParaRPr lang="en-US" sz="2400" dirty="0"/>
          </a:p>
          <a:p>
            <a:r>
              <a:rPr lang="sr-Latn-RS" sz="2400" dirty="0"/>
              <a:t>k</a:t>
            </a:r>
            <a:r>
              <a:rPr lang="en-US" sz="2400" dirty="0" err="1"/>
              <a:t>ontrolu</a:t>
            </a:r>
            <a:r>
              <a:rPr lang="en-US" sz="2400" dirty="0"/>
              <a:t> </a:t>
            </a:r>
            <a:r>
              <a:rPr lang="en-US" sz="2400" dirty="0" err="1"/>
              <a:t>toka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sr-Latn-RS" sz="2400" dirty="0"/>
              <a:t> u vidu</a:t>
            </a:r>
            <a:r>
              <a:rPr lang="en-US" sz="2400" dirty="0"/>
              <a:t>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400" dirty="0" err="1"/>
              <a:t>menij</a:t>
            </a:r>
            <a:r>
              <a:rPr lang="sr-Latn-RS" sz="2400" dirty="0"/>
              <a:t>a</a:t>
            </a:r>
            <a:endParaRPr lang="en-US" sz="2400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sr-Latn-RS" sz="2400" dirty="0"/>
              <a:t>funkcija aplikacije koje </a:t>
            </a:r>
            <a:r>
              <a:rPr lang="en-US" sz="2400" dirty="0"/>
              <a:t>se </a:t>
            </a:r>
            <a:r>
              <a:rPr lang="en-US" sz="2400" dirty="0" err="1"/>
              <a:t>sastoje</a:t>
            </a:r>
            <a:r>
              <a:rPr lang="en-US" sz="2400" dirty="0"/>
              <a:t> od </a:t>
            </a:r>
            <a:r>
              <a:rPr lang="en-US" sz="2400" dirty="0" err="1"/>
              <a:t>interakcije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korisnikom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inerakcije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sr-Latn-RS" sz="2400" dirty="0">
                <a:solidFill>
                  <a:schemeClr val="accent1"/>
                </a:solidFill>
              </a:rPr>
              <a:t>DAL (Data Access Layer) slojem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takvih</a:t>
            </a:r>
            <a:r>
              <a:rPr lang="en-US" sz="2400" dirty="0"/>
              <a:t> </a:t>
            </a:r>
            <a:r>
              <a:rPr lang="sr-Latn-RS" sz="2400" dirty="0"/>
              <a:t>poziva može biti više u okviru iste funkcije)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accent1"/>
                </a:solidFill>
              </a:rPr>
              <a:t>DAL sloj </a:t>
            </a:r>
            <a:r>
              <a:rPr lang="sr-Latn-RS" sz="2400" dirty="0"/>
              <a:t>(u domenu relacionih baza podataka) obuhvata:</a:t>
            </a:r>
          </a:p>
          <a:p>
            <a:r>
              <a:rPr lang="sr-Latn-RS" sz="2400" dirty="0"/>
              <a:t>atomičke procedure koje izvršavaju SQL upite nad bazom podataka (tipično CRUD operacije)</a:t>
            </a:r>
          </a:p>
          <a:p>
            <a:r>
              <a:rPr lang="sr-Latn-RS" sz="2400" dirty="0"/>
              <a:t>složene procedure koje okupljaju više atomičkih procedura u jednu celinu (tipično transakciju</a:t>
            </a:r>
            <a:r>
              <a:rPr lang="sr-Latn-RS" sz="2400" dirty="0" smtClean="0"/>
              <a:t>)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650863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2800" dirty="0"/>
              <a:t>Parametri i povratne vrednosti funkcija klasa </a:t>
            </a:r>
            <a:r>
              <a:rPr lang="sr-Latn-RS" sz="2800" dirty="0">
                <a:solidFill>
                  <a:schemeClr val="accent1"/>
                </a:solidFill>
              </a:rPr>
              <a:t>DAL sloja </a:t>
            </a:r>
            <a:r>
              <a:rPr lang="sr-Latn-RS" sz="2800" dirty="0"/>
              <a:t>mogu biti: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primitivni tipovi (boolean, int, double i sl.), odnosno objekti standardnih Java tipova (Date i sl.)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objekti klasa modela podataka aplikacije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kolekcije prethodna dva</a:t>
            </a:r>
          </a:p>
          <a:p>
            <a:r>
              <a:rPr lang="sr-Latn-RS" sz="2800" dirty="0"/>
              <a:t>funkcije klasa </a:t>
            </a:r>
            <a:r>
              <a:rPr lang="sr-Latn-RS" sz="2800" dirty="0">
                <a:solidFill>
                  <a:schemeClr val="accent3"/>
                </a:solidFill>
              </a:rPr>
              <a:t>prezentacionog sloja </a:t>
            </a:r>
            <a:r>
              <a:rPr lang="sr-Latn-RS" sz="2800" dirty="0"/>
              <a:t>smeju da pozivaju druge funkcije klasa </a:t>
            </a:r>
            <a:r>
              <a:rPr lang="sr-Latn-RS" sz="2800" dirty="0">
                <a:solidFill>
                  <a:schemeClr val="accent3"/>
                </a:solidFill>
              </a:rPr>
              <a:t>istog sloja </a:t>
            </a:r>
            <a:r>
              <a:rPr lang="sr-Latn-RS" sz="2800" dirty="0"/>
              <a:t>(u istoj ili drugoj klasi)</a:t>
            </a:r>
          </a:p>
          <a:p>
            <a:r>
              <a:rPr lang="sr-Latn-RS" sz="2800" dirty="0"/>
              <a:t>funkcije klasa </a:t>
            </a:r>
            <a:r>
              <a:rPr lang="sr-Latn-RS" sz="2800" dirty="0">
                <a:solidFill>
                  <a:schemeClr val="accent1"/>
                </a:solidFill>
              </a:rPr>
              <a:t>DAL sloja </a:t>
            </a:r>
            <a:r>
              <a:rPr lang="sr-Latn-RS" sz="2800" dirty="0"/>
              <a:t>smeju da pozivaju druge funkcije klasa </a:t>
            </a:r>
            <a:r>
              <a:rPr lang="sr-Latn-RS" sz="2800" dirty="0">
                <a:solidFill>
                  <a:schemeClr val="accent1"/>
                </a:solidFill>
              </a:rPr>
              <a:t>istog sloja </a:t>
            </a:r>
            <a:r>
              <a:rPr lang="sr-Latn-RS" sz="2800" dirty="0"/>
              <a:t>(u istoj ili drugoj klasi)</a:t>
            </a:r>
          </a:p>
          <a:p>
            <a:r>
              <a:rPr lang="sr-Latn-RS" sz="2800" dirty="0"/>
              <a:t>funkcije klasa </a:t>
            </a:r>
            <a:r>
              <a:rPr lang="sr-Latn-RS" sz="2800" dirty="0">
                <a:solidFill>
                  <a:schemeClr val="accent3"/>
                </a:solidFill>
              </a:rPr>
              <a:t>prezentacionog sloja </a:t>
            </a:r>
            <a:r>
              <a:rPr lang="sr-Latn-RS" sz="2800" dirty="0"/>
              <a:t>smeju da pozivaju funkcije klasa </a:t>
            </a:r>
            <a:r>
              <a:rPr lang="sr-Latn-RS" sz="2800" dirty="0">
                <a:solidFill>
                  <a:schemeClr val="accent1"/>
                </a:solidFill>
              </a:rPr>
              <a:t>DAL sloja</a:t>
            </a:r>
            <a:r>
              <a:rPr lang="sr-Latn-RS" sz="2800" dirty="0"/>
              <a:t>, ali </a:t>
            </a:r>
            <a:r>
              <a:rPr lang="sr-Latn-RS" sz="2800" dirty="0">
                <a:solidFill>
                  <a:srgbClr val="FF0000"/>
                </a:solidFill>
              </a:rPr>
              <a:t>ne i obrnuto</a:t>
            </a:r>
            <a:r>
              <a:rPr lang="sr-Latn-R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148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2800" dirty="0"/>
              <a:t>Prednosti raslojavanja aplikacije su:</a:t>
            </a:r>
          </a:p>
          <a:p>
            <a:r>
              <a:rPr lang="sr-Latn-RS" sz="2800" dirty="0"/>
              <a:t>mogućnost jednostavne i kompletne zamene, bez uticaja na ostale slojeve, npr: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/>
              <a:t>zamenom </a:t>
            </a:r>
            <a:r>
              <a:rPr lang="sr-Latn-RS" sz="2400" dirty="0">
                <a:solidFill>
                  <a:schemeClr val="accent3"/>
                </a:solidFill>
              </a:rPr>
              <a:t>prezentacionog sloja</a:t>
            </a:r>
            <a:r>
              <a:rPr lang="sr-Latn-RS" sz="2400" dirty="0"/>
              <a:t>, konzolna aplikacija može da postane GUI ili Web aplikacija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/>
              <a:t>zamenom </a:t>
            </a:r>
            <a:r>
              <a:rPr lang="sr-Latn-RS" sz="2400" dirty="0">
                <a:solidFill>
                  <a:schemeClr val="accent1"/>
                </a:solidFill>
              </a:rPr>
              <a:t>DAL sloja</a:t>
            </a:r>
            <a:r>
              <a:rPr lang="sr-Latn-RS" sz="2400" dirty="0"/>
              <a:t>, izvor podataka ne mora više da bude relaciona baza, već baza nekog drugog tipa, ili se podaci mogu slati i prihvatati sa udaljenog računara na mreži, ili izvor podataka može biti datoteka tekstualnog tipa i sl.</a:t>
            </a:r>
          </a:p>
          <a:p>
            <a:r>
              <a:rPr lang="sr-Latn-RS" sz="2800" dirty="0"/>
              <a:t>lakše održavanje (dopuna, izmena) aplikacije zbog podele odgovornosti među slojevima</a:t>
            </a:r>
          </a:p>
          <a:p>
            <a:r>
              <a:rPr lang="sr-Latn-RS" sz="2800" dirty="0"/>
              <a:t>efikasnija podela posla u timskom radu, itd</a:t>
            </a:r>
            <a:r>
              <a:rPr lang="sr-Latn-RS" sz="2800" dirty="0" smtClean="0"/>
              <a:t>.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01872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primer03</a:t>
            </a:r>
          </a:p>
        </p:txBody>
      </p:sp>
    </p:spTree>
    <p:extLst>
      <p:ext uri="{BB962C8B-B14F-4D97-AF65-F5344CB8AC3E}">
        <p14:creationId xmlns:p14="http://schemas.microsoft.com/office/powerpoint/2010/main" val="2296104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sr-Latn-RS" dirty="0"/>
              <a:t>Transakcije</a:t>
            </a:r>
          </a:p>
          <a:p>
            <a:pPr marL="385763" indent="-385763">
              <a:buFont typeface="+mj-lt"/>
              <a:buAutoNum type="arabicPeriod"/>
            </a:pPr>
            <a:r>
              <a:rPr lang="sr-Latn-RS" dirty="0"/>
              <a:t>Povezivanje podataka</a:t>
            </a:r>
            <a:endParaRPr lang="en-US" dirty="0"/>
          </a:p>
          <a:p>
            <a:pPr marL="400050" lvl="1" indent="0">
              <a:buNone/>
            </a:pPr>
            <a:r>
              <a:rPr lang="sr-Latn-RS" dirty="0"/>
              <a:t>2.1. JOIN upiti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Data Access Layer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Agregatne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funkcije</a:t>
            </a:r>
            <a:endParaRPr lang="en-US" dirty="0">
              <a:solidFill>
                <a:schemeClr val="accent1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Slo</a:t>
            </a:r>
            <a:r>
              <a:rPr lang="sr-Latn-RS" dirty="0"/>
              <a:t>ženi SQL upiti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517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Agregatne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Omogu</a:t>
            </a:r>
            <a:r>
              <a:rPr lang="sr-Latn-RS" dirty="0" smtClean="0"/>
              <a:t>ćuju izračunavanja nad određenom kolonom</a:t>
            </a:r>
          </a:p>
          <a:p>
            <a:r>
              <a:rPr lang="sr-Latn-RS" dirty="0" smtClean="0"/>
              <a:t>SELECT </a:t>
            </a:r>
            <a:r>
              <a:rPr lang="sr-Latn-RS" i="1" dirty="0" smtClean="0"/>
              <a:t>FUNKCIJA</a:t>
            </a:r>
            <a:r>
              <a:rPr lang="sr-Latn-RS" dirty="0" smtClean="0"/>
              <a:t>(</a:t>
            </a:r>
            <a:r>
              <a:rPr lang="en-US" i="1" dirty="0" err="1" smtClean="0"/>
              <a:t>kolona</a:t>
            </a:r>
            <a:r>
              <a:rPr lang="sr-Latn-RS" dirty="0" smtClean="0"/>
              <a:t>) FROM </a:t>
            </a:r>
            <a:r>
              <a:rPr lang="en-US" i="1" dirty="0" err="1" smtClean="0"/>
              <a:t>tabela</a:t>
            </a:r>
            <a:r>
              <a:rPr lang="sr-Latn-RS" dirty="0" smtClean="0"/>
              <a:t>;</a:t>
            </a:r>
          </a:p>
          <a:p>
            <a:r>
              <a:rPr lang="sr-Latn-RS" dirty="0" smtClean="0"/>
              <a:t>Podržane funkcije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COUNT – broj vrednosti u koloni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SUM – suma vrednosti u koloni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MIN – najmanja vrednost u koloni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MAX – maksimalna vrednost u koloni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AVG – prosečna vrednost u koloni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2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GROUP BY</a:t>
            </a:r>
          </a:p>
          <a:p>
            <a:r>
              <a:rPr lang="sr-Latn-RS" dirty="0" smtClean="0"/>
              <a:t>Agregatne funkcije se izračunavaju nad grupama slogova</a:t>
            </a:r>
          </a:p>
          <a:p>
            <a:r>
              <a:rPr lang="sr-Latn-RS" dirty="0" smtClean="0"/>
              <a:t>Ako se grupa ne specificira, svi slogovi su jedna grupa</a:t>
            </a:r>
          </a:p>
          <a:p>
            <a:r>
              <a:rPr lang="sr-Latn-RS" dirty="0" smtClean="0"/>
              <a:t>Grupa se određuje sa </a:t>
            </a:r>
            <a:r>
              <a:rPr lang="en-US" dirty="0" smtClean="0">
                <a:cs typeface="Courier New" pitchFamily="49" charset="0"/>
              </a:rPr>
              <a:t>GROUP BY </a:t>
            </a:r>
            <a:r>
              <a:rPr lang="sr-Latn-RS" dirty="0" smtClean="0">
                <a:cs typeface="Courier New" pitchFamily="49" charset="0"/>
              </a:rPr>
              <a:t>kolona</a:t>
            </a:r>
          </a:p>
          <a:p>
            <a:r>
              <a:rPr lang="sr-Latn-RS" dirty="0" smtClean="0">
                <a:cs typeface="Courier New" pitchFamily="49" charset="0"/>
              </a:rPr>
              <a:t>U </a:t>
            </a:r>
            <a:r>
              <a:rPr lang="en-US" dirty="0" err="1" smtClean="0">
                <a:cs typeface="Courier New" pitchFamily="49" charset="0"/>
              </a:rPr>
              <a:t>svakoj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sr-Latn-RS" dirty="0" smtClean="0">
                <a:cs typeface="Courier New" pitchFamily="49" charset="0"/>
              </a:rPr>
              <a:t>grupi će se naći oni slogovi koji imaju istu vrednost te kolone</a:t>
            </a: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Skup operacija koje se izvršavaju kao jedna logička celina</a:t>
            </a:r>
          </a:p>
          <a:p>
            <a:r>
              <a:rPr lang="sr-Latn-RS" dirty="0" smtClean="0"/>
              <a:t>Ova logička celina </a:t>
            </a:r>
            <a:r>
              <a:rPr lang="en-US" dirty="0" smtClean="0"/>
              <a:t>je </a:t>
            </a:r>
            <a:r>
              <a:rPr lang="en-US" dirty="0" err="1" smtClean="0"/>
              <a:t>okarakterisana</a:t>
            </a:r>
            <a:r>
              <a:rPr lang="en-US" dirty="0" smtClean="0"/>
              <a:t> </a:t>
            </a:r>
            <a:r>
              <a:rPr lang="en-US" dirty="0" err="1" smtClean="0"/>
              <a:t>slede</a:t>
            </a:r>
            <a:r>
              <a:rPr lang="sr-Latn-RS" dirty="0" smtClean="0"/>
              <a:t>ćim ACID karakteristikama: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A – Atomicity – izvršiće se sve ili nijedna od operacija iz skupa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C – Consistency – transakcija će prevesti bazu iz jednog validnog stanja u drugo (ostaviće bazu u konzistentnom stanju)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I – Isolation – kako će druge transakcije koje pristupaju istim podacima uticati na rezultat transakcije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D – Durability – Jednom potvrđena (commited) transakcija će trajno uskladištiti podatke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sr-Latn-RS" dirty="0" smtClean="0"/>
              <a:t>Transakcije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8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80" y="1691916"/>
            <a:ext cx="1009791" cy="4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79" y="2987380"/>
            <a:ext cx="7163800" cy="68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44" y="3673276"/>
            <a:ext cx="1543265" cy="743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" y="5029200"/>
            <a:ext cx="8383170" cy="638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14" y="1365622"/>
            <a:ext cx="4096322" cy="31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44" y="5658672"/>
            <a:ext cx="155279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40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sr-Latn-RS" dirty="0"/>
              <a:t>Transakcije</a:t>
            </a:r>
          </a:p>
          <a:p>
            <a:pPr marL="385763" indent="-385763">
              <a:buFont typeface="+mj-lt"/>
              <a:buAutoNum type="arabicPeriod"/>
            </a:pPr>
            <a:r>
              <a:rPr lang="sr-Latn-RS" dirty="0"/>
              <a:t>Povezivanje podataka</a:t>
            </a:r>
            <a:endParaRPr lang="en-US" dirty="0"/>
          </a:p>
          <a:p>
            <a:pPr marL="400050" lvl="1" indent="0">
              <a:buNone/>
            </a:pPr>
            <a:r>
              <a:rPr lang="sr-Latn-RS" dirty="0"/>
              <a:t>2.1. JOIN upiti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Data Access Layer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Slo</a:t>
            </a:r>
            <a:r>
              <a:rPr lang="sr-Latn-RS" dirty="0">
                <a:solidFill>
                  <a:schemeClr val="accent1"/>
                </a:solidFill>
              </a:rPr>
              <a:t>ženi SQL upiti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266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Slo</a:t>
            </a:r>
            <a:r>
              <a:rPr lang="sr-Latn-RS" dirty="0" smtClean="0"/>
              <a:t>ženi SQL upiti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P</a:t>
            </a:r>
            <a:r>
              <a:rPr lang="sr-Latn-RS" dirty="0" smtClean="0"/>
              <a:t>ronaći sv</a:t>
            </a:r>
            <a:r>
              <a:rPr lang="en-US" dirty="0" smtClean="0"/>
              <a:t>e </a:t>
            </a:r>
            <a:r>
              <a:rPr lang="en-US" dirty="0" err="1" smtClean="0"/>
              <a:t>dr</a:t>
            </a:r>
            <a:r>
              <a:rPr lang="sr-Latn-RS" dirty="0" smtClean="0"/>
              <a:t>žave čija je ukupna populacija manja od 2.000.000.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" y="3429000"/>
            <a:ext cx="8468907" cy="151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0" y="4943686"/>
            <a:ext cx="156231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0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 err="1" smtClean="0"/>
              <a:t>Transakcije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JDBC </a:t>
            </a:r>
            <a:r>
              <a:rPr lang="en-US" altLang="en-US" dirty="0" err="1" smtClean="0"/>
              <a:t>konekcija</a:t>
            </a:r>
            <a:r>
              <a:rPr lang="en-US" altLang="en-US" dirty="0" smtClean="0"/>
              <a:t> je </a:t>
            </a:r>
            <a:r>
              <a:rPr lang="en-US" altLang="en-US" dirty="0" err="1" smtClean="0"/>
              <a:t>po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definiciji</a:t>
            </a:r>
            <a:r>
              <a:rPr lang="en-US" altLang="en-US" dirty="0" smtClean="0"/>
              <a:t> u </a:t>
            </a:r>
            <a:r>
              <a:rPr lang="en-US" altLang="en-US" i="1" dirty="0" smtClean="0"/>
              <a:t>auto-commit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modu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Ako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konekcija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podesi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ru</a:t>
            </a:r>
            <a:r>
              <a:rPr lang="sr-Latn-C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commit</a:t>
            </a:r>
            <a:r>
              <a:rPr lang="sr-Latn-CS" altLang="en-US" dirty="0" smtClean="0"/>
              <a:t> mod (</a:t>
            </a:r>
            <a:r>
              <a:rPr lang="sr-Latn-CS" altLang="en-US" sz="2400" b="1" dirty="0" smtClean="0">
                <a:latin typeface="Courier New" pitchFamily="49" charset="0"/>
                <a:cs typeface="Courier New" pitchFamily="49" charset="0"/>
              </a:rPr>
              <a:t>conn.setAutoCommit(false)</a:t>
            </a:r>
            <a:r>
              <a:rPr lang="sr-Latn-CS" altLang="en-US" dirty="0" smtClean="0"/>
              <a:t>), onda se: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sr-Latn-CS" altLang="en-US" dirty="0" smtClean="0"/>
              <a:t>transakcija potvrđuje sa conn.commit()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sr-Latn-CS" altLang="en-US" dirty="0" smtClean="0"/>
              <a:t>transakcija  se opoziva sa conn.rollback()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1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 err="1" smtClean="0"/>
              <a:t>Transakcije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JDBC </a:t>
            </a:r>
            <a:r>
              <a:rPr lang="en-US" altLang="en-US" dirty="0" err="1" smtClean="0"/>
              <a:t>konekcija</a:t>
            </a:r>
            <a:r>
              <a:rPr lang="en-US" altLang="en-US" dirty="0" smtClean="0"/>
              <a:t> je </a:t>
            </a:r>
            <a:r>
              <a:rPr lang="en-US" altLang="en-US" dirty="0" err="1" smtClean="0"/>
              <a:t>po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definiciji</a:t>
            </a:r>
            <a:r>
              <a:rPr lang="en-US" altLang="en-US" dirty="0" smtClean="0"/>
              <a:t> u </a:t>
            </a:r>
            <a:r>
              <a:rPr lang="en-US" altLang="en-US" i="1" dirty="0" smtClean="0"/>
              <a:t>auto-commit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modu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Ako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konekcija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podesi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ru</a:t>
            </a:r>
            <a:r>
              <a:rPr lang="sr-Latn-C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commit</a:t>
            </a:r>
            <a:r>
              <a:rPr lang="sr-Latn-CS" altLang="en-US" dirty="0" smtClean="0"/>
              <a:t> mod (</a:t>
            </a:r>
            <a:r>
              <a:rPr lang="sr-Latn-CS" altLang="en-US" sz="2400" b="1" dirty="0" smtClean="0">
                <a:latin typeface="Courier New" pitchFamily="49" charset="0"/>
                <a:cs typeface="Courier New" pitchFamily="49" charset="0"/>
              </a:rPr>
              <a:t>conn.setAutoCommit(false)</a:t>
            </a:r>
            <a:r>
              <a:rPr lang="sr-Latn-CS" altLang="en-US" dirty="0" smtClean="0"/>
              <a:t>), onda se: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sr-Latn-CS" altLang="en-US" dirty="0" smtClean="0"/>
              <a:t>transakcija potvrđuje sa conn.commit()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sr-Latn-CS" altLang="en-US" dirty="0" smtClean="0"/>
              <a:t>transakcija  se opoziva sa conn.rollback()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5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err="1"/>
              <a:t>Transakcije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primer01</a:t>
            </a:r>
          </a:p>
        </p:txBody>
      </p:sp>
    </p:spTree>
    <p:extLst>
      <p:ext uri="{BB962C8B-B14F-4D97-AF65-F5344CB8AC3E}">
        <p14:creationId xmlns:p14="http://schemas.microsoft.com/office/powerpoint/2010/main" val="353398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sr-Latn-RS" dirty="0"/>
              <a:t>Transakcije</a:t>
            </a:r>
          </a:p>
          <a:p>
            <a:pPr marL="385763" indent="-385763">
              <a:buFont typeface="+mj-lt"/>
              <a:buAutoNum type="arabicPeriod"/>
            </a:pPr>
            <a:r>
              <a:rPr lang="sr-Latn-RS" dirty="0">
                <a:solidFill>
                  <a:schemeClr val="accent1"/>
                </a:solidFill>
              </a:rPr>
              <a:t>Povezivanje podataka</a:t>
            </a:r>
            <a:endParaRPr lang="en-US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sr-Latn-RS" dirty="0"/>
              <a:t>2.1. JOIN upiti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Data Access Layer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Agregatne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Slo</a:t>
            </a:r>
            <a:r>
              <a:rPr lang="sr-Latn-RS" dirty="0"/>
              <a:t>ženi SQL upiti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348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2026</Words>
  <Application>Microsoft Office PowerPoint</Application>
  <PresentationFormat>On-screen Show (4:3)</PresentationFormat>
  <Paragraphs>791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Wingdings</vt:lpstr>
      <vt:lpstr>Office Theme</vt:lpstr>
      <vt:lpstr>Java Web Development</vt:lpstr>
      <vt:lpstr>Sadržaj:</vt:lpstr>
      <vt:lpstr>PowerPoint Presentation</vt:lpstr>
      <vt:lpstr>Transakcije</vt:lpstr>
      <vt:lpstr>Transakcije</vt:lpstr>
      <vt:lpstr>Transakcije</vt:lpstr>
      <vt:lpstr>Transakcije</vt:lpstr>
      <vt:lpstr>Transakcije</vt:lpstr>
      <vt:lpstr>PowerPoint Presentation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Povezivanje podataka</vt:lpstr>
      <vt:lpstr>PowerPoint Presentation</vt:lpstr>
      <vt:lpstr>JOIN upiti</vt:lpstr>
      <vt:lpstr>JOIN upiti</vt:lpstr>
      <vt:lpstr>JOIN upiti</vt:lpstr>
      <vt:lpstr>JOIN upiti</vt:lpstr>
      <vt:lpstr>JOIN upiti</vt:lpstr>
      <vt:lpstr>JOIN upiti</vt:lpstr>
      <vt:lpstr>JOIN upiti</vt:lpstr>
      <vt:lpstr>JOIN upiti</vt:lpstr>
      <vt:lpstr>JOIN upiti</vt:lpstr>
      <vt:lpstr>JOIN upiti</vt:lpstr>
      <vt:lpstr>JOIN upiti</vt:lpstr>
      <vt:lpstr>JOIN upiti</vt:lpstr>
      <vt:lpstr>PowerPoint Presentation</vt:lpstr>
      <vt:lpstr>JOIN upiti</vt:lpstr>
      <vt:lpstr>Povezivanje podataka</vt:lpstr>
      <vt:lpstr>PowerPoint Presentation</vt:lpstr>
      <vt:lpstr>Data Access Layer</vt:lpstr>
      <vt:lpstr>Data Access Layer</vt:lpstr>
      <vt:lpstr>Data Access Layer</vt:lpstr>
      <vt:lpstr>Data Access Layer</vt:lpstr>
      <vt:lpstr>Data Access Layer</vt:lpstr>
      <vt:lpstr>PowerPoint Presentation</vt:lpstr>
      <vt:lpstr>Agregatne funkcije</vt:lpstr>
      <vt:lpstr>Agregatne funkcije</vt:lpstr>
      <vt:lpstr>Agregatne funkcije</vt:lpstr>
      <vt:lpstr>PowerPoint Presentation</vt:lpstr>
      <vt:lpstr>Složeni SQL upiti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milansegedinac</dc:creator>
  <cp:lastModifiedBy>Windows User</cp:lastModifiedBy>
  <cp:revision>149</cp:revision>
  <dcterms:created xsi:type="dcterms:W3CDTF">2006-08-16T00:00:00Z</dcterms:created>
  <dcterms:modified xsi:type="dcterms:W3CDTF">2019-03-03T18:00:27Z</dcterms:modified>
</cp:coreProperties>
</file>