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21" r:id="rId4"/>
    <p:sldId id="306" r:id="rId5"/>
    <p:sldId id="307" r:id="rId6"/>
    <p:sldId id="320" r:id="rId7"/>
    <p:sldId id="305" r:id="rId8"/>
    <p:sldId id="304" r:id="rId9"/>
    <p:sldId id="322" r:id="rId10"/>
    <p:sldId id="308" r:id="rId11"/>
    <p:sldId id="323" r:id="rId12"/>
    <p:sldId id="309" r:id="rId13"/>
    <p:sldId id="311" r:id="rId14"/>
    <p:sldId id="312" r:id="rId15"/>
    <p:sldId id="310" r:id="rId16"/>
    <p:sldId id="324" r:id="rId17"/>
    <p:sldId id="314" r:id="rId18"/>
    <p:sldId id="315" r:id="rId19"/>
    <p:sldId id="316" r:id="rId20"/>
    <p:sldId id="317" r:id="rId21"/>
    <p:sldId id="318" r:id="rId22"/>
    <p:sldId id="319" r:id="rId23"/>
    <p:sldId id="32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69EA-0905-4E3E-80DC-46E08540BF09}" type="datetimeFigureOut">
              <a:rPr lang="en-US" smtClean="0"/>
              <a:t>21-Oct-19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82C4-D203-4394-9CEC-7BF5F215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5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69EA-0905-4E3E-80DC-46E08540BF09}" type="datetimeFigureOut">
              <a:rPr lang="en-US" smtClean="0"/>
              <a:t>21-Oct-19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82C4-D203-4394-9CEC-7BF5F215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1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69EA-0905-4E3E-80DC-46E08540BF09}" type="datetimeFigureOut">
              <a:rPr lang="en-US" smtClean="0"/>
              <a:t>21-Oct-19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82C4-D203-4394-9CEC-7BF5F215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3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69EA-0905-4E3E-80DC-46E08540BF09}" type="datetimeFigureOut">
              <a:rPr lang="en-US" smtClean="0"/>
              <a:t>21-Oct-19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82C4-D203-4394-9CEC-7BF5F215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69EA-0905-4E3E-80DC-46E08540BF09}" type="datetimeFigureOut">
              <a:rPr lang="en-US" smtClean="0"/>
              <a:t>21-Oct-19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82C4-D203-4394-9CEC-7BF5F215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6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69EA-0905-4E3E-80DC-46E08540BF09}" type="datetimeFigureOut">
              <a:rPr lang="en-US" smtClean="0"/>
              <a:t>21-Oct-19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82C4-D203-4394-9CEC-7BF5F215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4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69EA-0905-4E3E-80DC-46E08540BF09}" type="datetimeFigureOut">
              <a:rPr lang="en-US" smtClean="0"/>
              <a:t>21-Oct-19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82C4-D203-4394-9CEC-7BF5F215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83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69EA-0905-4E3E-80DC-46E08540BF09}" type="datetimeFigureOut">
              <a:rPr lang="en-US" smtClean="0"/>
              <a:t>21-Oct-19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82C4-D203-4394-9CEC-7BF5F215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40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69EA-0905-4E3E-80DC-46E08540BF09}" type="datetimeFigureOut">
              <a:rPr lang="en-US" smtClean="0"/>
              <a:t>21-Oct-19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82C4-D203-4394-9CEC-7BF5F215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86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69EA-0905-4E3E-80DC-46E08540BF09}" type="datetimeFigureOut">
              <a:rPr lang="en-US" smtClean="0"/>
              <a:t>21-Oct-19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82C4-D203-4394-9CEC-7BF5F215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1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69EA-0905-4E3E-80DC-46E08540BF09}" type="datetimeFigureOut">
              <a:rPr lang="en-US" smtClean="0"/>
              <a:t>21-Oct-19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82C4-D203-4394-9CEC-7BF5F215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8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569EA-0905-4E3E-80DC-46E08540BF09}" type="datetimeFigureOut">
              <a:rPr lang="en-US" smtClean="0"/>
              <a:t>21-Oct-19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282C4-D203-4394-9CEC-7BF5F215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62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Web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Ve</a:t>
            </a:r>
            <a:r>
              <a:rPr lang="sr-Latn-RS" dirty="0" smtClean="0">
                <a:solidFill>
                  <a:schemeClr val="accent1"/>
                </a:solidFill>
              </a:rPr>
              <a:t>žbe</a:t>
            </a:r>
            <a:r>
              <a:rPr lang="en-US" dirty="0" smtClean="0">
                <a:solidFill>
                  <a:schemeClr val="accent1"/>
                </a:solidFill>
              </a:rPr>
              <a:t> 06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42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Organizacija projektnog </a:t>
            </a:r>
            <a:r>
              <a:rPr lang="sr-Latn-RS" dirty="0" smtClean="0"/>
              <a:t>direktorijuma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6689" y="4106620"/>
            <a:ext cx="26048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i="1" dirty="0" smtClean="0">
                <a:solidFill>
                  <a:schemeClr val="accent6"/>
                </a:solidFill>
              </a:rPr>
              <a:t>JDBC driver </a:t>
            </a:r>
            <a:r>
              <a:rPr lang="sr-Latn-RS" dirty="0" smtClean="0">
                <a:solidFill>
                  <a:schemeClr val="accent6"/>
                </a:solidFill>
              </a:rPr>
              <a:t>mora da se kopira u </a:t>
            </a:r>
            <a:r>
              <a:rPr lang="sr-Latn-RS" i="1" dirty="0" smtClean="0">
                <a:solidFill>
                  <a:schemeClr val="accent6"/>
                </a:solidFill>
              </a:rPr>
              <a:t>lib</a:t>
            </a:r>
            <a:r>
              <a:rPr lang="sr-Latn-RS" dirty="0" smtClean="0">
                <a:solidFill>
                  <a:schemeClr val="accent6"/>
                </a:solidFill>
              </a:rPr>
              <a:t> poddirektoriju </a:t>
            </a:r>
            <a:r>
              <a:rPr lang="sr-Latn-RS" i="1" dirty="0" smtClean="0">
                <a:solidFill>
                  <a:schemeClr val="accent6"/>
                </a:solidFill>
              </a:rPr>
              <a:t>WebContent </a:t>
            </a:r>
            <a:r>
              <a:rPr lang="sr-Latn-RS" dirty="0" smtClean="0">
                <a:solidFill>
                  <a:schemeClr val="accent6"/>
                </a:solidFill>
              </a:rPr>
              <a:t>direktorijuma</a:t>
            </a:r>
          </a:p>
          <a:p>
            <a:pPr algn="ctr"/>
            <a:r>
              <a:rPr lang="sr-Latn-RS" dirty="0" smtClean="0">
                <a:solidFill>
                  <a:schemeClr val="accent6"/>
                </a:solidFill>
              </a:rPr>
              <a:t>(</a:t>
            </a:r>
            <a:r>
              <a:rPr lang="sr-Latn-RS" i="1" dirty="0" smtClean="0">
                <a:solidFill>
                  <a:schemeClr val="accent6"/>
                </a:solidFill>
              </a:rPr>
              <a:t>web server </a:t>
            </a:r>
            <a:r>
              <a:rPr lang="sr-Latn-RS" dirty="0" smtClean="0">
                <a:solidFill>
                  <a:schemeClr val="accent6"/>
                </a:solidFill>
              </a:rPr>
              <a:t>sve </a:t>
            </a:r>
            <a:r>
              <a:rPr lang="sr-Latn-RS" i="1" dirty="0" smtClean="0">
                <a:solidFill>
                  <a:schemeClr val="accent6"/>
                </a:solidFill>
              </a:rPr>
              <a:t>3rd-party</a:t>
            </a:r>
            <a:r>
              <a:rPr lang="sr-Latn-RS" dirty="0" smtClean="0">
                <a:solidFill>
                  <a:schemeClr val="accent6"/>
                </a:solidFill>
              </a:rPr>
              <a:t> biblioteke traži u tom direktorijumu)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088" y="1825625"/>
            <a:ext cx="3219823" cy="4351338"/>
          </a:xfrm>
        </p:spPr>
      </p:pic>
      <p:cxnSp>
        <p:nvCxnSpPr>
          <p:cNvPr id="6" name="Straight Arrow Connector 5"/>
          <p:cNvCxnSpPr>
            <a:stCxn id="7" idx="3"/>
          </p:cNvCxnSpPr>
          <p:nvPr/>
        </p:nvCxnSpPr>
        <p:spPr>
          <a:xfrm>
            <a:off x="3441582" y="5122283"/>
            <a:ext cx="1564527" cy="82593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832436" y="4572199"/>
            <a:ext cx="3521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 smtClean="0">
                <a:solidFill>
                  <a:schemeClr val="accent1"/>
                </a:solidFill>
              </a:rPr>
              <a:t>SQL skripa za kreiranje/reinicijalizaciju šeme baze po konvenciji treba da stoji u </a:t>
            </a:r>
            <a:r>
              <a:rPr lang="sr-Latn-RS" i="1" dirty="0" smtClean="0">
                <a:solidFill>
                  <a:schemeClr val="accent1"/>
                </a:solidFill>
              </a:rPr>
              <a:t>sql</a:t>
            </a:r>
            <a:r>
              <a:rPr lang="sr-Latn-RS" dirty="0" smtClean="0">
                <a:solidFill>
                  <a:schemeClr val="accent1"/>
                </a:solidFill>
              </a:rPr>
              <a:t> direktorijumu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745018" y="5172363"/>
            <a:ext cx="2087418" cy="2771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248073" y="2733496"/>
            <a:ext cx="2937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>
                <a:solidFill>
                  <a:srgbClr val="7030A0"/>
                </a:solidFill>
              </a:rPr>
              <a:t>k</a:t>
            </a:r>
            <a:r>
              <a:rPr lang="sr-Latn-RS" dirty="0" smtClean="0">
                <a:solidFill>
                  <a:srgbClr val="7030A0"/>
                </a:solidFill>
              </a:rPr>
              <a:t>lase DAL sloja po konvenciji treba da stoje u </a:t>
            </a:r>
            <a:r>
              <a:rPr lang="sr-Latn-RS" i="1" dirty="0" smtClean="0">
                <a:solidFill>
                  <a:srgbClr val="7030A0"/>
                </a:solidFill>
              </a:rPr>
              <a:t>dao</a:t>
            </a:r>
            <a:r>
              <a:rPr lang="sr-Latn-RS" dirty="0" smtClean="0">
                <a:solidFill>
                  <a:srgbClr val="7030A0"/>
                </a:solidFill>
              </a:rPr>
              <a:t> paketu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26" name="Straight Arrow Connector 25"/>
          <p:cNvCxnSpPr>
            <a:stCxn id="25" idx="1"/>
          </p:cNvCxnSpPr>
          <p:nvPr/>
        </p:nvCxnSpPr>
        <p:spPr>
          <a:xfrm flipH="1">
            <a:off x="6493164" y="3056662"/>
            <a:ext cx="1754909" cy="30463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38200" y="2816046"/>
            <a:ext cx="2676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i="1" dirty="0" smtClean="0">
                <a:solidFill>
                  <a:schemeClr val="accent2"/>
                </a:solidFill>
              </a:rPr>
              <a:t>JDBC driver</a:t>
            </a:r>
            <a:r>
              <a:rPr lang="sr-Latn-RS" dirty="0">
                <a:solidFill>
                  <a:schemeClr val="accent2"/>
                </a:solidFill>
              </a:rPr>
              <a:t> </a:t>
            </a:r>
            <a:r>
              <a:rPr lang="sr-Latn-RS" u="sng" dirty="0" smtClean="0">
                <a:solidFill>
                  <a:schemeClr val="accent2"/>
                </a:solidFill>
              </a:rPr>
              <a:t>ne</a:t>
            </a:r>
            <a:r>
              <a:rPr lang="sr-Latn-RS" dirty="0" smtClean="0">
                <a:solidFill>
                  <a:schemeClr val="accent2"/>
                </a:solidFill>
              </a:rPr>
              <a:t> treba da se dodaje u </a:t>
            </a:r>
            <a:r>
              <a:rPr lang="sr-Latn-RS" i="1" dirty="0" smtClean="0">
                <a:solidFill>
                  <a:schemeClr val="accent2"/>
                </a:solidFill>
              </a:rPr>
              <a:t>build path</a:t>
            </a:r>
            <a:r>
              <a:rPr lang="sr-Latn-RS" dirty="0" smtClean="0">
                <a:solidFill>
                  <a:schemeClr val="accent2"/>
                </a:solidFill>
              </a:rPr>
              <a:t>, već to biva automatski obavljeno</a:t>
            </a:r>
            <a:endParaRPr lang="en-US" i="1" dirty="0">
              <a:solidFill>
                <a:schemeClr val="accent2"/>
              </a:solidFill>
            </a:endParaRP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3514437" y="3277711"/>
            <a:ext cx="1491672" cy="116498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69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Sadr</a:t>
            </a:r>
            <a:r>
              <a:rPr lang="sr-Latn-RS" dirty="0" smtClean="0"/>
              <a:t>žaj: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Web aplikacije i baze</a:t>
            </a:r>
            <a:endParaRPr lang="sr-Latn-RS" dirty="0"/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DAL sloj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Organizacija projektnog direktorijuma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>
                <a:solidFill>
                  <a:schemeClr val="accent1"/>
                </a:solidFill>
              </a:rPr>
              <a:t>Povezivanje sa bazom</a:t>
            </a:r>
          </a:p>
          <a:p>
            <a:pPr marL="0" indent="0">
              <a:buNone/>
            </a:pPr>
            <a:endParaRPr lang="sr-Latn-R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dirty="0" err="1" smtClean="0"/>
              <a:t>Primeri</a:t>
            </a: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dirty="0" err="1" smtClean="0"/>
              <a:t>Ve</a:t>
            </a:r>
            <a:r>
              <a:rPr lang="sr-Latn-RS" dirty="0" smtClean="0"/>
              <a:t>žbanje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72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Povezivanje sa bazom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4557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sr-Latn-RS" sz="2400" dirty="0">
                <a:solidFill>
                  <a:schemeClr val="accent1"/>
                </a:solidFill>
              </a:rPr>
              <a:t>p</a:t>
            </a:r>
            <a:r>
              <a:rPr lang="sr-Latn-RS" sz="2400" dirty="0" smtClean="0">
                <a:solidFill>
                  <a:schemeClr val="accent1"/>
                </a:solidFill>
              </a:rPr>
              <a:t>re prvog pokretanja </a:t>
            </a:r>
            <a:r>
              <a:rPr lang="sr-Latn-RS" sz="2400" dirty="0" smtClean="0"/>
              <a:t>web server-a, potrebno je u </a:t>
            </a:r>
            <a:r>
              <a:rPr lang="sr-Latn-RS" sz="2400" i="1" dirty="0" smtClean="0"/>
              <a:t>MySQL Workbench</a:t>
            </a:r>
            <a:r>
              <a:rPr lang="sr-Latn-RS" sz="2400" dirty="0" smtClean="0"/>
              <a:t>-u izvršiti skrptu za kreiranje/reinicijalizaciju šeme baze</a:t>
            </a:r>
            <a:endParaRPr lang="sr-Latn-RS" sz="2400" dirty="0" smtClean="0">
              <a:solidFill>
                <a:schemeClr val="accent1"/>
              </a:solidFill>
            </a:endParaRPr>
          </a:p>
          <a:p>
            <a:pPr marL="742950" indent="-742950">
              <a:buFont typeface="+mj-lt"/>
              <a:buAutoNum type="arabicPeriod" startAt="2"/>
            </a:pPr>
            <a:r>
              <a:rPr lang="en-US" sz="2400" dirty="0"/>
              <a:t>p</a:t>
            </a:r>
            <a:r>
              <a:rPr lang="sr-Latn-RS" sz="2400" dirty="0"/>
              <a:t>otrebno je povezati se bazom pri </a:t>
            </a:r>
            <a:r>
              <a:rPr lang="sr-Latn-RS" sz="2400" dirty="0">
                <a:solidFill>
                  <a:schemeClr val="accent1"/>
                </a:solidFill>
              </a:rPr>
              <a:t>svakom pokretanju </a:t>
            </a:r>
            <a:r>
              <a:rPr lang="sr-Latn-RS" sz="2400" i="1" dirty="0"/>
              <a:t>web server</a:t>
            </a:r>
            <a:r>
              <a:rPr lang="sr-Latn-RS" sz="2400" dirty="0"/>
              <a:t>-a i svaki put kada se web aplikacija unutar </a:t>
            </a:r>
            <a:r>
              <a:rPr lang="sr-Latn-RS" sz="2400" i="1" dirty="0"/>
              <a:t>web server</a:t>
            </a:r>
            <a:r>
              <a:rPr lang="en-US" sz="2400" dirty="0"/>
              <a:t>-</a:t>
            </a:r>
            <a:r>
              <a:rPr lang="sr-Latn-RS" sz="2400" dirty="0"/>
              <a:t>a ponovo učita (pri </a:t>
            </a:r>
            <a:r>
              <a:rPr lang="sr-Latn-RS" sz="2400" dirty="0" smtClean="0"/>
              <a:t>izmenama)</a:t>
            </a:r>
            <a:endParaRPr lang="en-US" sz="2400" dirty="0" smtClean="0"/>
          </a:p>
          <a:p>
            <a:pPr marL="740664" lvl="1" indent="0">
              <a:buNone/>
            </a:pPr>
            <a:r>
              <a:rPr lang="sr-Latn-RS" dirty="0" smtClean="0"/>
              <a:t>Na ovaj događaj se reaguje implementiranjem </a:t>
            </a:r>
            <a:r>
              <a:rPr lang="sr-Latn-RS" i="1" dirty="0" smtClean="0"/>
              <a:t>ServletContextListener </a:t>
            </a:r>
            <a:r>
              <a:rPr lang="sr-Latn-RS" dirty="0" smtClean="0"/>
              <a:t>interfejsa: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372" y="4110182"/>
            <a:ext cx="5373255" cy="250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67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Povezivanje sa bazom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4557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sr-Latn-RS" sz="2400" dirty="0">
                <a:solidFill>
                  <a:schemeClr val="accent1"/>
                </a:solidFill>
              </a:rPr>
              <a:t>p</a:t>
            </a:r>
            <a:r>
              <a:rPr lang="sr-Latn-RS" sz="2400" dirty="0" smtClean="0">
                <a:solidFill>
                  <a:schemeClr val="accent1"/>
                </a:solidFill>
              </a:rPr>
              <a:t>re prvog pokretanja </a:t>
            </a:r>
            <a:r>
              <a:rPr lang="sr-Latn-RS" sz="2400" dirty="0" smtClean="0"/>
              <a:t>web server-a, potrebno je u </a:t>
            </a:r>
            <a:r>
              <a:rPr lang="sr-Latn-RS" sz="2400" i="1" dirty="0" smtClean="0"/>
              <a:t>MySQL Workbench</a:t>
            </a:r>
            <a:r>
              <a:rPr lang="sr-Latn-RS" sz="2400" dirty="0" smtClean="0"/>
              <a:t>-u izvršiti skrptu za kreiranje/reinicijalizaciju šeme baze</a:t>
            </a:r>
            <a:endParaRPr lang="sr-Latn-RS" sz="2400" dirty="0" smtClean="0">
              <a:solidFill>
                <a:schemeClr val="accent1"/>
              </a:solidFill>
            </a:endParaRPr>
          </a:p>
          <a:p>
            <a:pPr marL="742950" indent="-742950">
              <a:buFont typeface="+mj-lt"/>
              <a:buAutoNum type="arabicPeriod" startAt="2"/>
            </a:pPr>
            <a:r>
              <a:rPr lang="en-US" sz="2400" dirty="0"/>
              <a:t>p</a:t>
            </a:r>
            <a:r>
              <a:rPr lang="sr-Latn-RS" sz="2400" dirty="0"/>
              <a:t>otrebno je povezati se bazom pri </a:t>
            </a:r>
            <a:r>
              <a:rPr lang="sr-Latn-RS" sz="2400" dirty="0">
                <a:solidFill>
                  <a:schemeClr val="accent1"/>
                </a:solidFill>
              </a:rPr>
              <a:t>svakom pokretanju </a:t>
            </a:r>
            <a:r>
              <a:rPr lang="sr-Latn-RS" sz="2400" i="1" dirty="0"/>
              <a:t>web server</a:t>
            </a:r>
            <a:r>
              <a:rPr lang="sr-Latn-RS" sz="2400" dirty="0"/>
              <a:t>-a i svaki put kada se web aplikacija unutar </a:t>
            </a:r>
            <a:r>
              <a:rPr lang="sr-Latn-RS" sz="2400" i="1" dirty="0"/>
              <a:t>web server</a:t>
            </a:r>
            <a:r>
              <a:rPr lang="en-US" sz="2400" dirty="0"/>
              <a:t>-</a:t>
            </a:r>
            <a:r>
              <a:rPr lang="sr-Latn-RS" sz="2400" dirty="0"/>
              <a:t>a ponovo učita (pri </a:t>
            </a:r>
            <a:r>
              <a:rPr lang="sr-Latn-RS" sz="2400" dirty="0" smtClean="0"/>
              <a:t>izmenama)</a:t>
            </a:r>
            <a:endParaRPr lang="en-US" sz="2400" dirty="0" smtClean="0"/>
          </a:p>
          <a:p>
            <a:pPr marL="740664" lvl="1" indent="0">
              <a:buNone/>
            </a:pPr>
            <a:r>
              <a:rPr lang="sr-Latn-RS" dirty="0" smtClean="0"/>
              <a:t>Na ovaj događaj se reaguje implementiranjem </a:t>
            </a:r>
            <a:r>
              <a:rPr lang="sr-Latn-RS" i="1" dirty="0" smtClean="0"/>
              <a:t>ServletContextListener </a:t>
            </a:r>
            <a:r>
              <a:rPr lang="sr-Latn-RS" dirty="0" smtClean="0"/>
              <a:t>interfejsa: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10182"/>
            <a:ext cx="5373255" cy="25055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583" y="4510349"/>
            <a:ext cx="4782217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Povezivanje sa bazom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4557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sr-Latn-RS" sz="2400" dirty="0">
                <a:solidFill>
                  <a:schemeClr val="accent1"/>
                </a:solidFill>
              </a:rPr>
              <a:t>p</a:t>
            </a:r>
            <a:r>
              <a:rPr lang="sr-Latn-RS" sz="2400" dirty="0" smtClean="0">
                <a:solidFill>
                  <a:schemeClr val="accent1"/>
                </a:solidFill>
              </a:rPr>
              <a:t>re prvog pokretanja </a:t>
            </a:r>
            <a:r>
              <a:rPr lang="sr-Latn-RS" sz="2400" dirty="0" smtClean="0"/>
              <a:t>web server-a, potrebno je u </a:t>
            </a:r>
            <a:r>
              <a:rPr lang="sr-Latn-RS" sz="2400" i="1" dirty="0" smtClean="0"/>
              <a:t>MySQL Workbench</a:t>
            </a:r>
            <a:r>
              <a:rPr lang="sr-Latn-RS" sz="2400" dirty="0" smtClean="0"/>
              <a:t>-u izvršiti skrptu za kreiranje/reinicijalizaciju šeme baze</a:t>
            </a:r>
            <a:endParaRPr lang="sr-Latn-RS" sz="2400" dirty="0" smtClean="0">
              <a:solidFill>
                <a:schemeClr val="accent1"/>
              </a:solidFill>
            </a:endParaRPr>
          </a:p>
          <a:p>
            <a:pPr marL="742950" indent="-742950">
              <a:buFont typeface="+mj-lt"/>
              <a:buAutoNum type="arabicPeriod" startAt="2"/>
            </a:pPr>
            <a:r>
              <a:rPr lang="en-US" sz="2400" dirty="0"/>
              <a:t>p</a:t>
            </a:r>
            <a:r>
              <a:rPr lang="sr-Latn-RS" sz="2400" dirty="0"/>
              <a:t>otrebno je povezati se bazom pri </a:t>
            </a:r>
            <a:r>
              <a:rPr lang="sr-Latn-RS" sz="2400" dirty="0">
                <a:solidFill>
                  <a:schemeClr val="accent1"/>
                </a:solidFill>
              </a:rPr>
              <a:t>svakom pokretanju </a:t>
            </a:r>
            <a:r>
              <a:rPr lang="sr-Latn-RS" sz="2400" i="1" dirty="0"/>
              <a:t>web server</a:t>
            </a:r>
            <a:r>
              <a:rPr lang="sr-Latn-RS" sz="2400" dirty="0"/>
              <a:t>-a i svaki put kada se web aplikacija unutar </a:t>
            </a:r>
            <a:r>
              <a:rPr lang="sr-Latn-RS" sz="2400" i="1" dirty="0"/>
              <a:t>web server</a:t>
            </a:r>
            <a:r>
              <a:rPr lang="en-US" sz="2400" dirty="0"/>
              <a:t>-</a:t>
            </a:r>
            <a:r>
              <a:rPr lang="sr-Latn-RS" sz="2400" dirty="0"/>
              <a:t>a ponovo učita (pri </a:t>
            </a:r>
            <a:r>
              <a:rPr lang="sr-Latn-RS" sz="2400" dirty="0" smtClean="0"/>
              <a:t>izmenama)</a:t>
            </a:r>
            <a:endParaRPr lang="en-US" sz="2400" dirty="0" smtClean="0"/>
          </a:p>
          <a:p>
            <a:pPr marL="740664" lvl="1" indent="0">
              <a:buNone/>
            </a:pPr>
            <a:r>
              <a:rPr lang="sr-Latn-RS" dirty="0" smtClean="0"/>
              <a:t>Na ovaj događaj se reaguje implementiranjem </a:t>
            </a:r>
            <a:r>
              <a:rPr lang="sr-Latn-RS" i="1" dirty="0" smtClean="0"/>
              <a:t>ServletContextListener </a:t>
            </a:r>
            <a:r>
              <a:rPr lang="sr-Latn-RS" dirty="0" smtClean="0"/>
              <a:t>interfejsa: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443" y="4655901"/>
            <a:ext cx="5649113" cy="131463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445164" y="5634182"/>
            <a:ext cx="5475392" cy="1662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236363" y="4747813"/>
            <a:ext cx="254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400" dirty="0">
                <a:solidFill>
                  <a:srgbClr val="FF0000"/>
                </a:solidFill>
              </a:rPr>
              <a:t>u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i="1" dirty="0" smtClean="0">
                <a:solidFill>
                  <a:srgbClr val="FF0000"/>
                </a:solidFill>
              </a:rPr>
              <a:t>web.xml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datoteci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nastaje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unos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koji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registruje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oslu</a:t>
            </a:r>
            <a:r>
              <a:rPr lang="sr-Latn-RS" sz="2400" dirty="0" smtClean="0">
                <a:solidFill>
                  <a:srgbClr val="FF0000"/>
                </a:solidFill>
              </a:rPr>
              <a:t>škivač </a:t>
            </a:r>
            <a:r>
              <a:rPr lang="sr-Latn-RS" sz="2400" i="1" dirty="0" smtClean="0">
                <a:solidFill>
                  <a:srgbClr val="FF0000"/>
                </a:solidFill>
              </a:rPr>
              <a:t>web server-u</a:t>
            </a:r>
            <a:endParaRPr 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42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Povezivanje sa bazom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09939"/>
          </a:xfrm>
        </p:spPr>
        <p:txBody>
          <a:bodyPr>
            <a:normAutofit fontScale="92500" lnSpcReduction="20000"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en-US" dirty="0"/>
              <a:t>p</a:t>
            </a:r>
            <a:r>
              <a:rPr lang="sr-Latn-RS" dirty="0"/>
              <a:t>otrebno je povezati se bazom pri </a:t>
            </a:r>
            <a:r>
              <a:rPr lang="sr-Latn-RS" dirty="0">
                <a:solidFill>
                  <a:schemeClr val="accent1"/>
                </a:solidFill>
              </a:rPr>
              <a:t>svakom pokretanju </a:t>
            </a:r>
            <a:r>
              <a:rPr lang="sr-Latn-RS" i="1" dirty="0"/>
              <a:t>web server</a:t>
            </a:r>
            <a:r>
              <a:rPr lang="sr-Latn-RS" dirty="0"/>
              <a:t>-a i svaki put kada se web aplikacija unutar </a:t>
            </a:r>
            <a:r>
              <a:rPr lang="sr-Latn-RS" i="1" dirty="0"/>
              <a:t>web server</a:t>
            </a:r>
            <a:r>
              <a:rPr lang="en-US" dirty="0"/>
              <a:t>-</a:t>
            </a:r>
            <a:r>
              <a:rPr lang="sr-Latn-RS" dirty="0"/>
              <a:t>a ponovo učita (pri izmenama)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477" y="3076759"/>
            <a:ext cx="4820323" cy="3048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615" y="3798293"/>
            <a:ext cx="4353533" cy="274358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717964" y="3546764"/>
            <a:ext cx="2161309" cy="170872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998690" y="3546764"/>
            <a:ext cx="1136074" cy="62452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8114145" y="3546764"/>
            <a:ext cx="1020619" cy="170872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285018" y="3513861"/>
            <a:ext cx="43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85018" y="4143063"/>
            <a:ext cx="43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72666"/>
            <a:ext cx="4667901" cy="30484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189018" y="2706527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pokretanje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04547" y="2706527"/>
            <a:ext cx="2078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err="1">
                <a:solidFill>
                  <a:srgbClr val="FF0000"/>
                </a:solidFill>
              </a:rPr>
              <a:t>p</a:t>
            </a:r>
            <a:r>
              <a:rPr lang="en-US" dirty="0" err="1" smtClean="0">
                <a:solidFill>
                  <a:srgbClr val="FF0000"/>
                </a:solidFill>
              </a:rPr>
              <a:t>onovno</a:t>
            </a:r>
            <a:r>
              <a:rPr lang="en-US" dirty="0" smtClean="0">
                <a:solidFill>
                  <a:srgbClr val="FF0000"/>
                </a:solidFill>
              </a:rPr>
              <a:t> u</a:t>
            </a:r>
            <a:r>
              <a:rPr lang="sr-Latn-RS" dirty="0" smtClean="0">
                <a:solidFill>
                  <a:srgbClr val="FF0000"/>
                </a:solidFill>
              </a:rPr>
              <a:t>čitavanje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5311" y="4846918"/>
            <a:ext cx="1145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 smtClean="0">
                <a:solidFill>
                  <a:srgbClr val="FF0000"/>
                </a:solidFill>
              </a:rPr>
              <a:t>otvaranje</a:t>
            </a:r>
          </a:p>
          <a:p>
            <a:pPr algn="ctr"/>
            <a:r>
              <a:rPr lang="sr-Latn-RS" dirty="0" smtClean="0">
                <a:solidFill>
                  <a:srgbClr val="FF0000"/>
                </a:solidFill>
              </a:rPr>
              <a:t>konekcije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661236" y="4569918"/>
            <a:ext cx="1155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 smtClean="0">
                <a:solidFill>
                  <a:srgbClr val="FF0000"/>
                </a:solidFill>
              </a:rPr>
              <a:t>zatvaranje i ponovno otvaranje konekcije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7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Sadr</a:t>
            </a:r>
            <a:r>
              <a:rPr lang="sr-Latn-RS" dirty="0" smtClean="0"/>
              <a:t>žaj: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Web aplikacije i baze</a:t>
            </a:r>
            <a:endParaRPr lang="sr-Latn-RS" dirty="0"/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DAL sloj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Organizacija projektnog direktorijuma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Povezivanje sa bazom</a:t>
            </a:r>
          </a:p>
          <a:p>
            <a:pPr marL="0" indent="0">
              <a:buNone/>
            </a:pPr>
            <a:endParaRPr lang="sr-Latn-R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dirty="0" err="1" smtClean="0">
                <a:solidFill>
                  <a:schemeClr val="accent1"/>
                </a:solidFill>
              </a:rPr>
              <a:t>Primeri</a:t>
            </a:r>
            <a:endParaRPr lang="en-US" dirty="0" smtClean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 startAt="5"/>
            </a:pPr>
            <a:r>
              <a:rPr lang="en-US" dirty="0" err="1" smtClean="0"/>
              <a:t>Ve</a:t>
            </a:r>
            <a:r>
              <a:rPr lang="sr-Latn-RS" dirty="0" smtClean="0"/>
              <a:t>žbanje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Primeri</a:t>
            </a:r>
            <a:r>
              <a:rPr lang="en-US" dirty="0" smtClean="0"/>
              <a:t>: 01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220164" cy="1686160"/>
          </a:xfrm>
          <a:ln w="2540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76" y="4702411"/>
            <a:ext cx="5544324" cy="752580"/>
          </a:xfrm>
          <a:prstGeom prst="rect">
            <a:avLst/>
          </a:prstGeom>
          <a:ln w="25400">
            <a:solidFill>
              <a:schemeClr val="accent6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114" y="1691121"/>
            <a:ext cx="5182323" cy="451548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cxnSp>
        <p:nvCxnSpPr>
          <p:cNvPr id="8" name="Elbow Connector 7"/>
          <p:cNvCxnSpPr/>
          <p:nvPr/>
        </p:nvCxnSpPr>
        <p:spPr>
          <a:xfrm>
            <a:off x="1671782" y="3053937"/>
            <a:ext cx="2059709" cy="1933700"/>
          </a:xfrm>
          <a:prstGeom prst="bentConnector3">
            <a:avLst>
              <a:gd name="adj1" fmla="val 100224"/>
            </a:avLst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19927" y="2684605"/>
            <a:ext cx="56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chemeClr val="accent6"/>
                </a:solidFill>
              </a:rPr>
              <a:t>GET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18" name="Elbow Connector 17"/>
          <p:cNvCxnSpPr/>
          <p:nvPr/>
        </p:nvCxnSpPr>
        <p:spPr>
          <a:xfrm rot="5400000" flipH="1" flipV="1">
            <a:off x="5063287" y="3557766"/>
            <a:ext cx="2957403" cy="604317"/>
          </a:xfrm>
          <a:prstGeom prst="bentConnector3">
            <a:avLst>
              <a:gd name="adj1" fmla="val 9997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978400" y="5338622"/>
            <a:ext cx="126142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10800000">
            <a:off x="4955313" y="5392945"/>
            <a:ext cx="2119742" cy="564511"/>
          </a:xfrm>
          <a:prstGeom prst="bentConnector3">
            <a:avLst>
              <a:gd name="adj1" fmla="val 39542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921164" y="4965098"/>
            <a:ext cx="314036" cy="193963"/>
          </a:xfrm>
          <a:prstGeom prst="ellipse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21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Primeri</a:t>
            </a:r>
            <a:r>
              <a:rPr lang="en-US" dirty="0" smtClean="0"/>
              <a:t>: </a:t>
            </a:r>
            <a:r>
              <a:rPr lang="en-US" dirty="0"/>
              <a:t>01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710645" cy="4351338"/>
          </a:xfrm>
          <a:ln w="25400">
            <a:solidFill>
              <a:schemeClr val="accent6"/>
            </a:solidFill>
          </a:ln>
        </p:spPr>
      </p:pic>
      <p:cxnSp>
        <p:nvCxnSpPr>
          <p:cNvPr id="12" name="Elbow Connector 11"/>
          <p:cNvCxnSpPr/>
          <p:nvPr/>
        </p:nvCxnSpPr>
        <p:spPr>
          <a:xfrm flipV="1">
            <a:off x="2757488" y="2081213"/>
            <a:ext cx="2390775" cy="228600"/>
          </a:xfrm>
          <a:prstGeom prst="bentConnector3">
            <a:avLst>
              <a:gd name="adj1" fmla="val 99203"/>
            </a:avLst>
          </a:prstGeom>
          <a:ln w="254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767013" y="2309813"/>
            <a:ext cx="0" cy="104775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122546" y="213360"/>
            <a:ext cx="0" cy="169830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477" y="365125"/>
            <a:ext cx="5363323" cy="234347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cxnSp>
        <p:nvCxnSpPr>
          <p:cNvPr id="28" name="Elbow Connector 27"/>
          <p:cNvCxnSpPr/>
          <p:nvPr/>
        </p:nvCxnSpPr>
        <p:spPr>
          <a:xfrm>
            <a:off x="5122546" y="213360"/>
            <a:ext cx="5527357" cy="571500"/>
          </a:xfrm>
          <a:prstGeom prst="bentConnector3">
            <a:avLst>
              <a:gd name="adj1" fmla="val 99905"/>
            </a:avLst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174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071508"/>
            <a:ext cx="8145012" cy="885949"/>
          </a:xfrm>
          <a:prstGeom prst="rect">
            <a:avLst/>
          </a:prstGeom>
          <a:ln w="25400">
            <a:solidFill>
              <a:schemeClr val="accent6"/>
            </a:solidFill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780" y="1747970"/>
            <a:ext cx="5144218" cy="3915321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Primeri</a:t>
            </a:r>
            <a:r>
              <a:rPr lang="en-US" dirty="0" smtClean="0"/>
              <a:t>: 02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419927" y="2684605"/>
            <a:ext cx="56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chemeClr val="accent6"/>
                </a:solidFill>
              </a:rPr>
              <a:t>GET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18" name="Elbow Connector 17"/>
          <p:cNvCxnSpPr/>
          <p:nvPr/>
        </p:nvCxnSpPr>
        <p:spPr>
          <a:xfrm rot="5400000" flipH="1" flipV="1">
            <a:off x="4716567" y="3658094"/>
            <a:ext cx="3724460" cy="617883"/>
          </a:xfrm>
          <a:prstGeom prst="bentConnector3">
            <a:avLst>
              <a:gd name="adj1" fmla="val 9987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781358" y="5829264"/>
            <a:ext cx="148849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10800000" flipV="1">
            <a:off x="4766820" y="5388470"/>
            <a:ext cx="2400492" cy="504892"/>
          </a:xfrm>
          <a:prstGeom prst="bentConnector3">
            <a:avLst>
              <a:gd name="adj1" fmla="val 34525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192175" y="5305488"/>
            <a:ext cx="314036" cy="193963"/>
          </a:xfrm>
          <a:prstGeom prst="ellipse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7274"/>
            <a:ext cx="4966301" cy="2833713"/>
          </a:xfrm>
          <a:ln w="25400">
            <a:solidFill>
              <a:schemeClr val="tx1"/>
            </a:solidFill>
          </a:ln>
        </p:spPr>
      </p:pic>
      <p:cxnSp>
        <p:nvCxnSpPr>
          <p:cNvPr id="8" name="Elbow Connector 7"/>
          <p:cNvCxnSpPr/>
          <p:nvPr/>
        </p:nvCxnSpPr>
        <p:spPr>
          <a:xfrm>
            <a:off x="1543050" y="3053937"/>
            <a:ext cx="2447925" cy="2242026"/>
          </a:xfrm>
          <a:prstGeom prst="bentConnector3">
            <a:avLst>
              <a:gd name="adj1" fmla="val 99805"/>
            </a:avLst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31544" y="2684605"/>
            <a:ext cx="56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chemeClr val="accent6"/>
                </a:solidFill>
              </a:rPr>
              <a:t>GET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264982" y="4286250"/>
            <a:ext cx="378287" cy="28975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678957" y="5556764"/>
            <a:ext cx="378287" cy="28975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21436" y="5373894"/>
            <a:ext cx="247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89577" y="5846516"/>
            <a:ext cx="247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49213" y="1766251"/>
            <a:ext cx="247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1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73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Sadr</a:t>
            </a:r>
            <a:r>
              <a:rPr lang="sr-Latn-RS" dirty="0" smtClean="0"/>
              <a:t>žaj: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Web aplikacije i baze</a:t>
            </a:r>
            <a:endParaRPr lang="sr-Latn-RS" dirty="0"/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DAL sloj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Organizacija projektnog direktorijuma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Povezivanje sa bazom</a:t>
            </a:r>
          </a:p>
          <a:p>
            <a:pPr marL="0" indent="0">
              <a:buNone/>
            </a:pPr>
            <a:endParaRPr lang="sr-Latn-R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dirty="0" err="1" smtClean="0"/>
              <a:t>Primeri</a:t>
            </a: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dirty="0" err="1" smtClean="0"/>
              <a:t>Ve</a:t>
            </a:r>
            <a:r>
              <a:rPr lang="sr-Latn-RS" dirty="0" smtClean="0"/>
              <a:t>žbanje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71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780783" cy="4351338"/>
          </a:xfrm>
          <a:ln w="25400">
            <a:solidFill>
              <a:schemeClr val="accent6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Primeri</a:t>
            </a:r>
            <a:r>
              <a:rPr lang="en-US" dirty="0" smtClean="0"/>
              <a:t>: </a:t>
            </a:r>
            <a:r>
              <a:rPr lang="en-US" dirty="0"/>
              <a:t>02</a:t>
            </a:r>
          </a:p>
        </p:txBody>
      </p:sp>
      <p:cxnSp>
        <p:nvCxnSpPr>
          <p:cNvPr id="12" name="Elbow Connector 11"/>
          <p:cNvCxnSpPr/>
          <p:nvPr/>
        </p:nvCxnSpPr>
        <p:spPr>
          <a:xfrm flipV="1">
            <a:off x="2605088" y="2109449"/>
            <a:ext cx="2212658" cy="247989"/>
          </a:xfrm>
          <a:prstGeom prst="bentConnector3">
            <a:avLst>
              <a:gd name="adj1" fmla="val 99935"/>
            </a:avLst>
          </a:prstGeom>
          <a:ln w="254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614613" y="2357438"/>
            <a:ext cx="0" cy="104775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817746" y="213360"/>
            <a:ext cx="0" cy="169830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055" y="732879"/>
            <a:ext cx="5877745" cy="199100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cxnSp>
        <p:nvCxnSpPr>
          <p:cNvPr id="28" name="Elbow Connector 27"/>
          <p:cNvCxnSpPr/>
          <p:nvPr/>
        </p:nvCxnSpPr>
        <p:spPr>
          <a:xfrm>
            <a:off x="4817746" y="213360"/>
            <a:ext cx="5535929" cy="929640"/>
          </a:xfrm>
          <a:prstGeom prst="bentConnector3">
            <a:avLst>
              <a:gd name="adj1" fmla="val 99897"/>
            </a:avLst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81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66149"/>
            <a:ext cx="8211696" cy="1438476"/>
          </a:xfrm>
          <a:prstGeom prst="rect">
            <a:avLst/>
          </a:prstGeom>
          <a:ln w="25400">
            <a:solidFill>
              <a:schemeClr val="accent6"/>
            </a:solidFill>
          </a:ln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82786"/>
            <a:ext cx="5410955" cy="1733792"/>
          </a:xfrm>
          <a:ln w="254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Primeri</a:t>
            </a:r>
            <a:r>
              <a:rPr lang="en-US" dirty="0" smtClean="0"/>
              <a:t>: 03</a:t>
            </a:r>
            <a:endParaRPr lang="en-US" dirty="0"/>
          </a:p>
        </p:txBody>
      </p:sp>
      <p:cxnSp>
        <p:nvCxnSpPr>
          <p:cNvPr id="8" name="Elbow Connector 7"/>
          <p:cNvCxnSpPr/>
          <p:nvPr/>
        </p:nvCxnSpPr>
        <p:spPr>
          <a:xfrm rot="16200000" flipH="1">
            <a:off x="1949272" y="3211154"/>
            <a:ext cx="2287614" cy="1882008"/>
          </a:xfrm>
          <a:prstGeom prst="bentConnector3">
            <a:avLst>
              <a:gd name="adj1" fmla="val -469"/>
            </a:avLst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93887" y="3047246"/>
            <a:ext cx="695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POST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3682620" y="6077508"/>
            <a:ext cx="255721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225963" y="5295963"/>
            <a:ext cx="350981" cy="190437"/>
          </a:xfrm>
          <a:prstGeom prst="ellipse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726" y="1682786"/>
            <a:ext cx="5163271" cy="304842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22" name="Oval 21"/>
          <p:cNvSpPr/>
          <p:nvPr/>
        </p:nvSpPr>
        <p:spPr>
          <a:xfrm>
            <a:off x="1409980" y="2614468"/>
            <a:ext cx="557365" cy="28975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21972" y="5052627"/>
            <a:ext cx="806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tehnika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123826" y="3813604"/>
            <a:ext cx="806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tehnika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091767" y="5338622"/>
            <a:ext cx="783215" cy="1467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10123826" y="3694545"/>
            <a:ext cx="156247" cy="19396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5400000" flipH="1" flipV="1">
            <a:off x="4770184" y="4082310"/>
            <a:ext cx="3464845" cy="525553"/>
          </a:xfrm>
          <a:prstGeom prst="bentConnector3">
            <a:avLst>
              <a:gd name="adj1" fmla="val 100116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10800000" flipV="1">
            <a:off x="3654912" y="4036291"/>
            <a:ext cx="3614106" cy="2112896"/>
          </a:xfrm>
          <a:prstGeom prst="bentConnector3">
            <a:avLst>
              <a:gd name="adj1" fmla="val 26488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62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Primeri</a:t>
            </a:r>
            <a:r>
              <a:rPr lang="en-US" dirty="0"/>
              <a:t>: 03</a:t>
            </a:r>
          </a:p>
        </p:txBody>
      </p:sp>
      <p:cxnSp>
        <p:nvCxnSpPr>
          <p:cNvPr id="12" name="Elbow Connector 11"/>
          <p:cNvCxnSpPr/>
          <p:nvPr/>
        </p:nvCxnSpPr>
        <p:spPr>
          <a:xfrm flipV="1">
            <a:off x="2605088" y="2109449"/>
            <a:ext cx="2212658" cy="247989"/>
          </a:xfrm>
          <a:prstGeom prst="bentConnector3">
            <a:avLst>
              <a:gd name="adj1" fmla="val 99935"/>
            </a:avLst>
          </a:prstGeom>
          <a:ln w="254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614613" y="2357438"/>
            <a:ext cx="0" cy="104775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066973"/>
            <a:ext cx="8221222" cy="628738"/>
          </a:xfrm>
          <a:ln w="25400">
            <a:solidFill>
              <a:schemeClr val="accent6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2735"/>
            <a:ext cx="8211696" cy="2305372"/>
          </a:xfrm>
          <a:prstGeom prst="rect">
            <a:avLst/>
          </a:prstGeom>
          <a:ln w="25400">
            <a:solidFill>
              <a:schemeClr val="accent6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339" y="3868107"/>
            <a:ext cx="5372850" cy="260068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075" y="709135"/>
            <a:ext cx="1190934" cy="1190934"/>
          </a:xfrm>
          <a:prstGeom prst="rect">
            <a:avLst/>
          </a:prstGeom>
        </p:spPr>
      </p:pic>
      <p:cxnSp>
        <p:nvCxnSpPr>
          <p:cNvPr id="17" name="Elbow Connector 16"/>
          <p:cNvCxnSpPr/>
          <p:nvPr/>
        </p:nvCxnSpPr>
        <p:spPr>
          <a:xfrm flipV="1">
            <a:off x="1893888" y="2322028"/>
            <a:ext cx="4091276" cy="680256"/>
          </a:xfrm>
          <a:prstGeom prst="bentConnector3">
            <a:avLst>
              <a:gd name="adj1" fmla="val 99892"/>
            </a:avLst>
          </a:prstGeom>
          <a:ln w="254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903413" y="3002283"/>
            <a:ext cx="0" cy="104775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72292" y="365125"/>
            <a:ext cx="0" cy="169830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endCxn id="13" idx="0"/>
          </p:cNvCxnSpPr>
          <p:nvPr/>
        </p:nvCxnSpPr>
        <p:spPr>
          <a:xfrm>
            <a:off x="5972292" y="374500"/>
            <a:ext cx="4463250" cy="334635"/>
          </a:xfrm>
          <a:prstGeom prst="bentConnector2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57442" y="444494"/>
            <a:ext cx="54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302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25" name="Elbow Connector 24"/>
          <p:cNvCxnSpPr/>
          <p:nvPr/>
        </p:nvCxnSpPr>
        <p:spPr>
          <a:xfrm rot="10800000" flipV="1">
            <a:off x="4017819" y="3500581"/>
            <a:ext cx="2364509" cy="1967345"/>
          </a:xfrm>
          <a:prstGeom prst="bentConnector3">
            <a:avLst>
              <a:gd name="adj1" fmla="val 99609"/>
            </a:avLst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13" idx="2"/>
          </p:cNvCxnSpPr>
          <p:nvPr/>
        </p:nvCxnSpPr>
        <p:spPr>
          <a:xfrm flipV="1">
            <a:off x="6382328" y="1900069"/>
            <a:ext cx="4053214" cy="1600512"/>
          </a:xfrm>
          <a:prstGeom prst="bentConnector2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>
            <a:off x="5972292" y="3658726"/>
            <a:ext cx="5277599" cy="582126"/>
          </a:xfrm>
          <a:prstGeom prst="bentConnector3">
            <a:avLst>
              <a:gd name="adj1" fmla="val 100053"/>
            </a:avLst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985164" y="3658726"/>
            <a:ext cx="0" cy="1809202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709237" y="2954059"/>
            <a:ext cx="63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GET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3066472" y="3019679"/>
            <a:ext cx="1551257" cy="303712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613234" y="5116673"/>
            <a:ext cx="1551257" cy="303712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0487134" y="4228399"/>
            <a:ext cx="1334055" cy="303712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494522" y="5981037"/>
            <a:ext cx="617479" cy="24014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882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Sadr</a:t>
            </a:r>
            <a:r>
              <a:rPr lang="sr-Latn-RS" dirty="0" smtClean="0"/>
              <a:t>žaj: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Web aplikacije i baze</a:t>
            </a:r>
            <a:endParaRPr lang="sr-Latn-RS" dirty="0"/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DAL sloj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Organizacija projektnog direktorijuma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Povezivanje sa bazom</a:t>
            </a:r>
          </a:p>
          <a:p>
            <a:pPr marL="0" indent="0">
              <a:buNone/>
            </a:pPr>
            <a:endParaRPr lang="sr-Latn-R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dirty="0" err="1" smtClean="0"/>
              <a:t>Primeri</a:t>
            </a: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dirty="0" err="1" smtClean="0">
                <a:solidFill>
                  <a:schemeClr val="accent1"/>
                </a:solidFill>
              </a:rPr>
              <a:t>Ve</a:t>
            </a:r>
            <a:r>
              <a:rPr lang="sr-Latn-RS" dirty="0" smtClean="0">
                <a:solidFill>
                  <a:schemeClr val="accent1"/>
                </a:solidFill>
              </a:rPr>
              <a:t>žbanje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45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Sadr</a:t>
            </a:r>
            <a:r>
              <a:rPr lang="sr-Latn-RS" dirty="0" smtClean="0"/>
              <a:t>žaj: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r-Latn-RS" dirty="0" smtClean="0">
                <a:solidFill>
                  <a:schemeClr val="accent1"/>
                </a:solidFill>
              </a:rPr>
              <a:t>Web aplikacije i baze</a:t>
            </a:r>
            <a:endParaRPr lang="sr-Latn-RS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DAL sloj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Organizacija projektnog direktorijuma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Povezivanje sa bazom</a:t>
            </a:r>
          </a:p>
          <a:p>
            <a:pPr marL="0" indent="0">
              <a:buNone/>
            </a:pPr>
            <a:endParaRPr lang="sr-Latn-R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dirty="0" err="1" smtClean="0"/>
              <a:t>Primeri</a:t>
            </a: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dirty="0" err="1" smtClean="0"/>
              <a:t>Ve</a:t>
            </a:r>
            <a:r>
              <a:rPr lang="sr-Latn-RS" dirty="0" smtClean="0"/>
              <a:t>žbanje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6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Web aplikacije i baze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619" y="1736455"/>
            <a:ext cx="1306946" cy="13069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19237" y="4284258"/>
            <a:ext cx="1306946" cy="1280160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User</a:t>
            </a:r>
          </a:p>
          <a:p>
            <a:pPr algn="ctr"/>
            <a:r>
              <a:rPr lang="sr-Latn-RS" dirty="0" smtClean="0"/>
              <a:t>Application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83265" y="1386563"/>
            <a:ext cx="1969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MySQL Workbench</a:t>
            </a:r>
            <a:endParaRPr lang="en-US" i="1" dirty="0"/>
          </a:p>
        </p:txBody>
      </p:sp>
      <p:sp>
        <p:nvSpPr>
          <p:cNvPr id="10" name="Can 9"/>
          <p:cNvSpPr/>
          <p:nvPr/>
        </p:nvSpPr>
        <p:spPr>
          <a:xfrm>
            <a:off x="8932948" y="3572145"/>
            <a:ext cx="1105594" cy="12322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Database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86618" y="2993877"/>
            <a:ext cx="2198255" cy="21151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MySQL Server</a:t>
            </a: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618" y="1525651"/>
            <a:ext cx="2198255" cy="1430748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stCxn id="4" idx="3"/>
            <a:endCxn id="11" idx="1"/>
          </p:cNvCxnSpPr>
          <p:nvPr/>
        </p:nvCxnSpPr>
        <p:spPr>
          <a:xfrm>
            <a:off x="5121565" y="2389928"/>
            <a:ext cx="3265053" cy="166151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11" idx="1"/>
          </p:cNvCxnSpPr>
          <p:nvPr/>
        </p:nvCxnSpPr>
        <p:spPr>
          <a:xfrm flipV="1">
            <a:off x="5126183" y="4051441"/>
            <a:ext cx="3260435" cy="872897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207492" y="3398260"/>
            <a:ext cx="3052156" cy="305215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r-Latn-RS" sz="3200" dirty="0" smtClean="0">
                <a:solidFill>
                  <a:schemeClr val="tx1"/>
                </a:solidFill>
              </a:rPr>
              <a:t>Apache Tomcat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855" y="4473246"/>
            <a:ext cx="1265019" cy="90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2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Web aplikacije i baze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3600" dirty="0"/>
              <a:t>p</a:t>
            </a:r>
            <a:r>
              <a:rPr lang="sr-Latn-RS" sz="3600" dirty="0" smtClean="0"/>
              <a:t>oput konzolne, i </a:t>
            </a:r>
            <a:r>
              <a:rPr lang="sr-Latn-RS" sz="3600" i="1" dirty="0" smtClean="0"/>
              <a:t>web</a:t>
            </a:r>
            <a:r>
              <a:rPr lang="sr-Latn-RS" sz="3600" dirty="0" smtClean="0"/>
              <a:t> aplikacija može da komunicira sa RDMBS upotrebom </a:t>
            </a:r>
            <a:r>
              <a:rPr lang="sr-Latn-RS" sz="3600" dirty="0" smtClean="0">
                <a:solidFill>
                  <a:schemeClr val="accent1"/>
                </a:solidFill>
              </a:rPr>
              <a:t>JDBC API-a</a:t>
            </a:r>
          </a:p>
          <a:p>
            <a:r>
              <a:rPr lang="sr-Latn-RS" sz="3600" dirty="0"/>
              <a:t>j</a:t>
            </a:r>
            <a:r>
              <a:rPr lang="sr-Latn-RS" sz="3600" dirty="0" smtClean="0"/>
              <a:t>edina </a:t>
            </a:r>
            <a:r>
              <a:rPr lang="sr-Latn-RS" sz="3600" dirty="0" smtClean="0">
                <a:solidFill>
                  <a:schemeClr val="accent1"/>
                </a:solidFill>
              </a:rPr>
              <a:t>razlika</a:t>
            </a:r>
            <a:r>
              <a:rPr lang="sr-Latn-RS" sz="3600" dirty="0" smtClean="0"/>
              <a:t> je u tome što se konzolna aplikacija izvršava samostalno, dok se </a:t>
            </a:r>
            <a:r>
              <a:rPr lang="sr-Latn-RS" sz="3600" i="1" dirty="0" smtClean="0"/>
              <a:t>web</a:t>
            </a:r>
            <a:r>
              <a:rPr lang="sr-Latn-RS" sz="3600" dirty="0" smtClean="0"/>
              <a:t> aplikacija izvršava u </a:t>
            </a:r>
            <a:r>
              <a:rPr lang="sr-Latn-RS" sz="3600" i="1" dirty="0" smtClean="0"/>
              <a:t>web</a:t>
            </a:r>
            <a:r>
              <a:rPr lang="sr-Latn-RS" sz="3600" dirty="0" smtClean="0"/>
              <a:t> serveru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6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Sadr</a:t>
            </a:r>
            <a:r>
              <a:rPr lang="sr-Latn-RS" dirty="0" smtClean="0"/>
              <a:t>žaj: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Web aplikacije i baze</a:t>
            </a:r>
            <a:endParaRPr lang="sr-Latn-RS" dirty="0"/>
          </a:p>
          <a:p>
            <a:pPr marL="514350" indent="-514350">
              <a:buFont typeface="+mj-lt"/>
              <a:buAutoNum type="arabicPeriod"/>
            </a:pPr>
            <a:r>
              <a:rPr lang="sr-Latn-RS" dirty="0" smtClean="0">
                <a:solidFill>
                  <a:schemeClr val="accent1"/>
                </a:solidFill>
              </a:rPr>
              <a:t>DAL sloj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Organizacija projektnog direktorijuma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Povezivanje sa bazom</a:t>
            </a:r>
          </a:p>
          <a:p>
            <a:pPr marL="0" indent="0">
              <a:buNone/>
            </a:pPr>
            <a:endParaRPr lang="sr-Latn-R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dirty="0" err="1" smtClean="0"/>
              <a:t>Primeri</a:t>
            </a: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dirty="0" err="1" smtClean="0"/>
              <a:t>Ve</a:t>
            </a:r>
            <a:r>
              <a:rPr lang="sr-Latn-RS" dirty="0" smtClean="0"/>
              <a:t>žbanje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35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85029" y="1099010"/>
            <a:ext cx="1828800" cy="5135562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/>
              <a:t>Data Access Layer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41262" y="365125"/>
            <a:ext cx="1927677" cy="6188075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Presentation Layer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765964" y="709622"/>
            <a:ext cx="1650646" cy="1143000"/>
          </a:xfrm>
          <a:prstGeom prst="rect">
            <a:avLst/>
          </a:prstGeom>
          <a:ln w="254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sr-Latn-RS" sz="1600" dirty="0" smtClean="0"/>
              <a:t>SveKategorije</a:t>
            </a:r>
          </a:p>
          <a:p>
            <a:pPr algn="ctr"/>
            <a:r>
              <a:rPr lang="sr-Latn-RS" sz="1600" dirty="0" smtClean="0"/>
              <a:t>Servlet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4765964" y="1985820"/>
            <a:ext cx="1650643" cy="1143000"/>
          </a:xfrm>
          <a:prstGeom prst="rect">
            <a:avLst/>
          </a:prstGeom>
          <a:ln w="254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sr-Latn-RS" sz="1600" dirty="0" smtClean="0"/>
              <a:t>DodajKategoriju</a:t>
            </a:r>
          </a:p>
          <a:p>
            <a:pPr algn="ctr"/>
            <a:r>
              <a:rPr lang="sr-Latn-RS" sz="1600" dirty="0" smtClean="0"/>
              <a:t>Servlet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765963" y="3669145"/>
            <a:ext cx="1649203" cy="1143000"/>
          </a:xfrm>
          <a:prstGeom prst="rect">
            <a:avLst/>
          </a:prstGeom>
          <a:ln w="254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sr-Latn-RS" sz="1600" dirty="0" smtClean="0"/>
              <a:t>SviProizvodi</a:t>
            </a:r>
          </a:p>
          <a:p>
            <a:pPr algn="ctr"/>
            <a:r>
              <a:rPr lang="sr-Latn-RS" sz="1600" dirty="0" smtClean="0"/>
              <a:t>Servlet</a:t>
            </a:r>
            <a:endParaRPr lang="en-US" sz="16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0483283" y="2752391"/>
            <a:ext cx="1423283" cy="1828800"/>
            <a:chOff x="6934199" y="3124200"/>
            <a:chExt cx="1423283" cy="1828800"/>
          </a:xfrm>
        </p:grpSpPr>
        <p:sp>
          <p:nvSpPr>
            <p:cNvPr id="6" name="Rectangle 5"/>
            <p:cNvSpPr/>
            <p:nvPr/>
          </p:nvSpPr>
          <p:spPr>
            <a:xfrm>
              <a:off x="6934199" y="3124200"/>
              <a:ext cx="1423283" cy="1828800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Database</a:t>
              </a:r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7162800" y="3505200"/>
              <a:ext cx="990600" cy="1295400"/>
            </a:xfrm>
            <a:prstGeom prst="flowChartMagneticDisk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8732484" y="1891173"/>
            <a:ext cx="1181100" cy="1743943"/>
          </a:xfrm>
          <a:prstGeom prst="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sr-Latn-RS" sz="1200" dirty="0" smtClean="0"/>
              <a:t>Kategorija</a:t>
            </a:r>
            <a:r>
              <a:rPr lang="en-US" sz="1200" dirty="0" smtClean="0"/>
              <a:t>DAO</a:t>
            </a:r>
            <a:endParaRPr lang="en-US" sz="1200" dirty="0"/>
          </a:p>
          <a:p>
            <a:pPr algn="ctr"/>
            <a:endParaRPr lang="en-US" sz="1400" dirty="0"/>
          </a:p>
          <a:p>
            <a:r>
              <a:rPr lang="en-US" sz="1400" dirty="0"/>
              <a:t>get(…)</a:t>
            </a:r>
          </a:p>
          <a:p>
            <a:r>
              <a:rPr lang="en-US" sz="1400" dirty="0" err="1"/>
              <a:t>getAll</a:t>
            </a:r>
            <a:r>
              <a:rPr lang="en-US" sz="1400" dirty="0"/>
              <a:t>()</a:t>
            </a:r>
          </a:p>
          <a:p>
            <a:r>
              <a:rPr lang="en-US" sz="1400" dirty="0"/>
              <a:t>add(…)</a:t>
            </a:r>
          </a:p>
          <a:p>
            <a:r>
              <a:rPr lang="en-US" sz="1200" dirty="0"/>
              <a:t>.</a:t>
            </a:r>
          </a:p>
          <a:p>
            <a:r>
              <a:rPr lang="en-US" sz="1200" dirty="0"/>
              <a:t>.</a:t>
            </a:r>
          </a:p>
          <a:p>
            <a:r>
              <a:rPr lang="en-US" sz="1200" dirty="0"/>
              <a:t>.</a:t>
            </a:r>
          </a:p>
          <a:p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8732484" y="3719972"/>
            <a:ext cx="1181100" cy="1778266"/>
          </a:xfrm>
          <a:prstGeom prst="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sr-Latn-RS" sz="1200" dirty="0" smtClean="0"/>
              <a:t>ProizvodDAO</a:t>
            </a:r>
            <a:endParaRPr lang="en-US" sz="1200" dirty="0"/>
          </a:p>
          <a:p>
            <a:pPr algn="ctr"/>
            <a:endParaRPr lang="en-US" sz="1400" dirty="0"/>
          </a:p>
          <a:p>
            <a:r>
              <a:rPr lang="en-US" sz="1400" dirty="0"/>
              <a:t>get(…)</a:t>
            </a:r>
          </a:p>
          <a:p>
            <a:r>
              <a:rPr lang="en-US" sz="1400" dirty="0" err="1"/>
              <a:t>getAll</a:t>
            </a:r>
            <a:r>
              <a:rPr lang="en-US" sz="1400" dirty="0"/>
              <a:t>()</a:t>
            </a:r>
          </a:p>
          <a:p>
            <a:r>
              <a:rPr lang="en-US" sz="1400" dirty="0"/>
              <a:t>add(…)</a:t>
            </a:r>
          </a:p>
          <a:p>
            <a:r>
              <a:rPr lang="en-US" sz="1200" dirty="0"/>
              <a:t>.</a:t>
            </a:r>
          </a:p>
          <a:p>
            <a:r>
              <a:rPr lang="en-US" sz="1200" dirty="0"/>
              <a:t>.</a:t>
            </a:r>
          </a:p>
          <a:p>
            <a:r>
              <a:rPr lang="en-US" sz="1200" dirty="0"/>
              <a:t>.</a:t>
            </a:r>
          </a:p>
          <a:p>
            <a:pPr algn="ctr"/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483852" y="3065986"/>
            <a:ext cx="226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</a:rPr>
              <a:t>.</a:t>
            </a:r>
          </a:p>
          <a:p>
            <a:r>
              <a:rPr lang="en-US" sz="1200" b="1" dirty="0">
                <a:solidFill>
                  <a:schemeClr val="accent6"/>
                </a:solidFill>
              </a:rPr>
              <a:t>.</a:t>
            </a:r>
          </a:p>
          <a:p>
            <a:r>
              <a:rPr lang="en-US" sz="1200" b="1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09862" y="5472573"/>
            <a:ext cx="226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.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.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5" name="Straight Arrow Connector 24"/>
          <p:cNvCxnSpPr>
            <a:endCxn id="11" idx="2"/>
          </p:cNvCxnSpPr>
          <p:nvPr/>
        </p:nvCxnSpPr>
        <p:spPr>
          <a:xfrm>
            <a:off x="9932550" y="2775875"/>
            <a:ext cx="779334" cy="1005216"/>
          </a:xfrm>
          <a:prstGeom prst="straightConnector1">
            <a:avLst/>
          </a:prstGeom>
          <a:ln w="95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3"/>
            <a:endCxn id="11" idx="2"/>
          </p:cNvCxnSpPr>
          <p:nvPr/>
        </p:nvCxnSpPr>
        <p:spPr>
          <a:xfrm flipV="1">
            <a:off x="9913584" y="3781091"/>
            <a:ext cx="798300" cy="828014"/>
          </a:xfrm>
          <a:prstGeom prst="straightConnector1">
            <a:avLst/>
          </a:prstGeom>
          <a:ln w="95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946312" y="2895601"/>
            <a:ext cx="827101" cy="900493"/>
          </a:xfrm>
          <a:prstGeom prst="rect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sr-Latn-RS" sz="1200" dirty="0" smtClean="0"/>
              <a:t>Kategorija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7130102" y="3168725"/>
            <a:ext cx="827101" cy="900493"/>
          </a:xfrm>
          <a:prstGeom prst="rect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sr-Latn-RS" sz="1200" dirty="0" smtClean="0"/>
              <a:t>Proizvod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893717" y="1417638"/>
            <a:ext cx="116610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2"/>
                </a:solidFill>
              </a:rPr>
              <a:t>boolean</a:t>
            </a:r>
            <a:endParaRPr lang="en-US" sz="1400" dirty="0">
              <a:solidFill>
                <a:schemeClr val="accent2"/>
              </a:solidFill>
            </a:endParaRPr>
          </a:p>
          <a:p>
            <a:pPr algn="ctr"/>
            <a:r>
              <a:rPr lang="en-US" sz="1400" dirty="0" err="1">
                <a:solidFill>
                  <a:schemeClr val="accent2"/>
                </a:solidFill>
              </a:rPr>
              <a:t>int</a:t>
            </a:r>
            <a:endParaRPr lang="en-US" sz="1400" dirty="0">
              <a:solidFill>
                <a:schemeClr val="accent2"/>
              </a:solidFill>
            </a:endParaRPr>
          </a:p>
          <a:p>
            <a:pPr algn="ctr"/>
            <a:r>
              <a:rPr lang="en-US" sz="1400" dirty="0">
                <a:solidFill>
                  <a:schemeClr val="accent2"/>
                </a:solidFill>
              </a:rPr>
              <a:t>double</a:t>
            </a:r>
          </a:p>
          <a:p>
            <a:pPr algn="ctr"/>
            <a:r>
              <a:rPr lang="en-US" sz="1200" dirty="0">
                <a:solidFill>
                  <a:schemeClr val="accent2"/>
                </a:solidFill>
              </a:rPr>
              <a:t>.</a:t>
            </a:r>
          </a:p>
          <a:p>
            <a:pPr algn="ctr"/>
            <a:r>
              <a:rPr lang="en-US" sz="1200" dirty="0">
                <a:solidFill>
                  <a:schemeClr val="accent2"/>
                </a:solidFill>
              </a:rPr>
              <a:t>.</a:t>
            </a:r>
          </a:p>
          <a:p>
            <a:pPr algn="ctr"/>
            <a:r>
              <a:rPr lang="en-US" sz="1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40273" y="4953000"/>
            <a:ext cx="15585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2"/>
                </a:solidFill>
              </a:rPr>
              <a:t>List&lt;</a:t>
            </a:r>
            <a:r>
              <a:rPr lang="sr-Latn-RS" sz="1400" dirty="0" smtClean="0"/>
              <a:t>Kategorija</a:t>
            </a:r>
            <a:r>
              <a:rPr lang="en-US" sz="1400" dirty="0" smtClean="0">
                <a:solidFill>
                  <a:schemeClr val="accent2"/>
                </a:solidFill>
              </a:rPr>
              <a:t>&gt;</a:t>
            </a:r>
            <a:endParaRPr lang="en-US" sz="1400" dirty="0">
              <a:solidFill>
                <a:schemeClr val="accent2"/>
              </a:solidFill>
            </a:endParaRPr>
          </a:p>
          <a:p>
            <a:pPr algn="ctr"/>
            <a:r>
              <a:rPr lang="en-US" sz="1400" dirty="0" smtClean="0">
                <a:solidFill>
                  <a:schemeClr val="accent2"/>
                </a:solidFill>
              </a:rPr>
              <a:t>List&lt;</a:t>
            </a:r>
            <a:r>
              <a:rPr lang="sr-Latn-RS" sz="1400" dirty="0" smtClean="0"/>
              <a:t>Proizvod</a:t>
            </a:r>
            <a:r>
              <a:rPr lang="en-US" sz="1400" dirty="0" smtClean="0">
                <a:solidFill>
                  <a:schemeClr val="accent2"/>
                </a:solidFill>
              </a:rPr>
              <a:t>&gt;</a:t>
            </a:r>
            <a:endParaRPr lang="en-US" sz="1400" dirty="0">
              <a:solidFill>
                <a:schemeClr val="accent2"/>
              </a:solidFill>
            </a:endParaRPr>
          </a:p>
          <a:p>
            <a:pPr algn="ctr"/>
            <a:r>
              <a:rPr lang="en-US" sz="1200" dirty="0">
                <a:solidFill>
                  <a:schemeClr val="accent2"/>
                </a:solidFill>
              </a:rPr>
              <a:t>.</a:t>
            </a:r>
          </a:p>
          <a:p>
            <a:pPr algn="ctr"/>
            <a:r>
              <a:rPr lang="en-US" sz="1200" dirty="0">
                <a:solidFill>
                  <a:schemeClr val="accent2"/>
                </a:solidFill>
              </a:rPr>
              <a:t>.</a:t>
            </a:r>
          </a:p>
          <a:p>
            <a:pPr algn="ctr"/>
            <a:r>
              <a:rPr lang="en-US" sz="1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405767" y="4069218"/>
            <a:ext cx="226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200" b="1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200" b="1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38" name="Straight Arrow Connector 37"/>
          <p:cNvCxnSpPr>
            <a:stCxn id="7" idx="3"/>
            <a:endCxn id="13" idx="1"/>
          </p:cNvCxnSpPr>
          <p:nvPr/>
        </p:nvCxnSpPr>
        <p:spPr>
          <a:xfrm>
            <a:off x="6416610" y="1281122"/>
            <a:ext cx="2315874" cy="1482023"/>
          </a:xfrm>
          <a:prstGeom prst="straightConnector1">
            <a:avLst/>
          </a:prstGeom>
          <a:ln w="952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3"/>
            <a:endCxn id="13" idx="1"/>
          </p:cNvCxnSpPr>
          <p:nvPr/>
        </p:nvCxnSpPr>
        <p:spPr>
          <a:xfrm>
            <a:off x="6416607" y="2557320"/>
            <a:ext cx="2315877" cy="205825"/>
          </a:xfrm>
          <a:prstGeom prst="straightConnector1">
            <a:avLst/>
          </a:prstGeom>
          <a:ln w="952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4" idx="1"/>
            <a:endCxn id="55" idx="3"/>
          </p:cNvCxnSpPr>
          <p:nvPr/>
        </p:nvCxnSpPr>
        <p:spPr>
          <a:xfrm flipH="1">
            <a:off x="6415167" y="4609105"/>
            <a:ext cx="2317317" cy="910264"/>
          </a:xfrm>
          <a:prstGeom prst="straightConnector1">
            <a:avLst/>
          </a:prstGeom>
          <a:ln w="952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9913586" y="3415172"/>
            <a:ext cx="247193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0160778" y="3415172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9913586" y="3948572"/>
            <a:ext cx="247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773951" y="3604184"/>
            <a:ext cx="1166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SQL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9913586" y="4939172"/>
            <a:ext cx="247193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10160778" y="4939172"/>
            <a:ext cx="1" cy="228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9913585" y="5167680"/>
            <a:ext cx="247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9913584" y="2059535"/>
            <a:ext cx="247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10160776" y="2059535"/>
            <a:ext cx="1" cy="228508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9913583" y="2288043"/>
            <a:ext cx="247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765963" y="4947869"/>
            <a:ext cx="1649204" cy="1143000"/>
          </a:xfrm>
          <a:prstGeom prst="rect">
            <a:avLst/>
          </a:prstGeom>
          <a:ln w="254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sr-Latn-RS" sz="1600" dirty="0" smtClean="0"/>
              <a:t>DodajProizvod</a:t>
            </a:r>
          </a:p>
          <a:p>
            <a:pPr algn="ctr"/>
            <a:r>
              <a:rPr lang="sr-Latn-RS" sz="1600" dirty="0" smtClean="0"/>
              <a:t>Servlet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Data Access Layer</a:t>
            </a:r>
            <a:endParaRPr lang="en-US" sz="3600" dirty="0"/>
          </a:p>
        </p:txBody>
      </p:sp>
      <p:sp>
        <p:nvSpPr>
          <p:cNvPr id="60" name="TextBox 59"/>
          <p:cNvSpPr txBox="1"/>
          <p:nvPr/>
        </p:nvSpPr>
        <p:spPr>
          <a:xfrm>
            <a:off x="5492712" y="5982337"/>
            <a:ext cx="226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</a:rPr>
              <a:t>.</a:t>
            </a:r>
          </a:p>
          <a:p>
            <a:r>
              <a:rPr lang="en-US" sz="1200" b="1" dirty="0">
                <a:solidFill>
                  <a:schemeClr val="accent6"/>
                </a:solidFill>
              </a:rPr>
              <a:t>.</a:t>
            </a:r>
          </a:p>
          <a:p>
            <a:r>
              <a:rPr lang="en-US" sz="1200" b="1" dirty="0">
                <a:solidFill>
                  <a:schemeClr val="accent6"/>
                </a:solidFill>
              </a:rPr>
              <a:t>.</a:t>
            </a:r>
          </a:p>
        </p:txBody>
      </p:sp>
      <p:cxnSp>
        <p:nvCxnSpPr>
          <p:cNvPr id="73" name="Straight Arrow Connector 72"/>
          <p:cNvCxnSpPr>
            <a:stCxn id="14" idx="1"/>
            <a:endCxn id="9" idx="3"/>
          </p:cNvCxnSpPr>
          <p:nvPr/>
        </p:nvCxnSpPr>
        <p:spPr>
          <a:xfrm flipH="1" flipV="1">
            <a:off x="6415166" y="4240645"/>
            <a:ext cx="2317318" cy="368460"/>
          </a:xfrm>
          <a:prstGeom prst="straightConnector1">
            <a:avLst/>
          </a:prstGeom>
          <a:ln w="952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798" y="3161695"/>
            <a:ext cx="1190934" cy="1190934"/>
          </a:xfrm>
          <a:prstGeom prst="rect">
            <a:avLst/>
          </a:prstGeom>
        </p:spPr>
      </p:pic>
      <p:cxnSp>
        <p:nvCxnSpPr>
          <p:cNvPr id="48" name="Straight Arrow Connector 47"/>
          <p:cNvCxnSpPr>
            <a:stCxn id="46" idx="3"/>
            <a:endCxn id="7" idx="1"/>
          </p:cNvCxnSpPr>
          <p:nvPr/>
        </p:nvCxnSpPr>
        <p:spPr>
          <a:xfrm flipV="1">
            <a:off x="2716732" y="1281122"/>
            <a:ext cx="2049232" cy="2476040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6" idx="3"/>
            <a:endCxn id="8" idx="1"/>
          </p:cNvCxnSpPr>
          <p:nvPr/>
        </p:nvCxnSpPr>
        <p:spPr>
          <a:xfrm flipV="1">
            <a:off x="2716732" y="2557320"/>
            <a:ext cx="2049232" cy="1199842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6" idx="3"/>
            <a:endCxn id="9" idx="1"/>
          </p:cNvCxnSpPr>
          <p:nvPr/>
        </p:nvCxnSpPr>
        <p:spPr>
          <a:xfrm>
            <a:off x="2716732" y="3757162"/>
            <a:ext cx="2049231" cy="483483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6" idx="3"/>
            <a:endCxn id="55" idx="1"/>
          </p:cNvCxnSpPr>
          <p:nvPr/>
        </p:nvCxnSpPr>
        <p:spPr>
          <a:xfrm>
            <a:off x="2716732" y="3757162"/>
            <a:ext cx="2049231" cy="1762207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606277" y="3373351"/>
            <a:ext cx="840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 smtClean="0">
                <a:solidFill>
                  <a:schemeClr val="accent6"/>
                </a:solidFill>
              </a:rPr>
              <a:t>HTTP</a:t>
            </a:r>
            <a:endParaRPr lang="en-US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81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Access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3200" dirty="0"/>
              <a:t>funkcije </a:t>
            </a:r>
            <a:r>
              <a:rPr lang="sr-Latn-RS" sz="3200" i="1" dirty="0" smtClean="0">
                <a:solidFill>
                  <a:schemeClr val="accent6"/>
                </a:solidFill>
              </a:rPr>
              <a:t>servlet</a:t>
            </a:r>
            <a:r>
              <a:rPr lang="sr-Latn-RS" sz="3200" dirty="0" smtClean="0">
                <a:solidFill>
                  <a:schemeClr val="accent6"/>
                </a:solidFill>
              </a:rPr>
              <a:t>-a</a:t>
            </a:r>
            <a:r>
              <a:rPr lang="sr-Latn-RS" sz="3200" dirty="0" smtClean="0"/>
              <a:t> obrađuju HTTP zahtev i kao odgovor:</a:t>
            </a:r>
          </a:p>
          <a:p>
            <a:pPr lvl="1"/>
            <a:r>
              <a:rPr lang="sr-Latn-RS" sz="3200" dirty="0"/>
              <a:t>v</a:t>
            </a:r>
            <a:r>
              <a:rPr lang="sr-Latn-RS" sz="3200" dirty="0" smtClean="0"/>
              <a:t>raćaju HTML ispis, ili</a:t>
            </a:r>
          </a:p>
          <a:p>
            <a:pPr lvl="1"/>
            <a:r>
              <a:rPr lang="sr-Latn-RS" sz="3200" dirty="0"/>
              <a:t>v</a:t>
            </a:r>
            <a:r>
              <a:rPr lang="sr-Latn-RS" sz="3200" dirty="0" smtClean="0"/>
              <a:t>rše kontrolu toka (redirekcija i sl.)</a:t>
            </a:r>
            <a:endParaRPr lang="sr-Latn-RS" sz="3200" dirty="0">
              <a:solidFill>
                <a:schemeClr val="accent6"/>
              </a:solidFill>
            </a:endParaRPr>
          </a:p>
          <a:p>
            <a:r>
              <a:rPr lang="sr-Latn-RS" sz="3200" dirty="0" smtClean="0"/>
              <a:t>funkcije </a:t>
            </a:r>
            <a:r>
              <a:rPr lang="sr-Latn-RS" sz="3200" dirty="0"/>
              <a:t>klasa </a:t>
            </a:r>
            <a:r>
              <a:rPr lang="sr-Latn-RS" sz="3200" dirty="0">
                <a:solidFill>
                  <a:schemeClr val="accent1"/>
                </a:solidFill>
              </a:rPr>
              <a:t>DAL sloja </a:t>
            </a:r>
            <a:r>
              <a:rPr lang="sr-Latn-RS" sz="3200" dirty="0" smtClean="0"/>
              <a:t>komuniciraju sa bazom na zahtev funkcija </a:t>
            </a:r>
            <a:r>
              <a:rPr lang="sr-Latn-RS" sz="3200" i="1" dirty="0" smtClean="0">
                <a:solidFill>
                  <a:schemeClr val="accent6"/>
                </a:solidFill>
              </a:rPr>
              <a:t>servlet</a:t>
            </a:r>
            <a:r>
              <a:rPr lang="sr-Latn-RS" sz="3200" dirty="0" smtClean="0">
                <a:solidFill>
                  <a:schemeClr val="accent6"/>
                </a:solidFill>
              </a:rPr>
              <a:t>-a</a:t>
            </a:r>
            <a:r>
              <a:rPr lang="sr-Latn-RS" sz="3200" dirty="0" smtClean="0"/>
              <a:t> i čitaju podatke iz nje ili ih u nju upisuju</a:t>
            </a:r>
          </a:p>
          <a:p>
            <a:r>
              <a:rPr lang="sr-Latn-RS" sz="3200" dirty="0" smtClean="0"/>
              <a:t>funkcije </a:t>
            </a:r>
            <a:r>
              <a:rPr lang="sr-Latn-RS" sz="3200" i="1" dirty="0" smtClean="0">
                <a:solidFill>
                  <a:schemeClr val="accent6"/>
                </a:solidFill>
              </a:rPr>
              <a:t>servlet</a:t>
            </a:r>
            <a:r>
              <a:rPr lang="sr-Latn-RS" sz="3200" dirty="0" smtClean="0">
                <a:solidFill>
                  <a:schemeClr val="accent6"/>
                </a:solidFill>
              </a:rPr>
              <a:t>-a</a:t>
            </a:r>
            <a:r>
              <a:rPr lang="sr-Latn-RS" sz="3200" dirty="0" smtClean="0"/>
              <a:t> smeju </a:t>
            </a:r>
            <a:r>
              <a:rPr lang="sr-Latn-RS" sz="3200" dirty="0"/>
              <a:t>da pozivaju funkcije klasa </a:t>
            </a:r>
            <a:r>
              <a:rPr lang="sr-Latn-RS" sz="3200" dirty="0">
                <a:solidFill>
                  <a:schemeClr val="accent1"/>
                </a:solidFill>
              </a:rPr>
              <a:t>DAL sloja</a:t>
            </a:r>
            <a:r>
              <a:rPr lang="sr-Latn-RS" sz="3200" dirty="0"/>
              <a:t>, ali </a:t>
            </a:r>
            <a:r>
              <a:rPr lang="sr-Latn-RS" sz="3200" dirty="0">
                <a:solidFill>
                  <a:srgbClr val="FF0000"/>
                </a:solidFill>
              </a:rPr>
              <a:t>ne i obrnuto</a:t>
            </a:r>
            <a:r>
              <a:rPr lang="sr-Latn-RS" sz="3200" dirty="0"/>
              <a:t>!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9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Sadr</a:t>
            </a:r>
            <a:r>
              <a:rPr lang="sr-Latn-RS" dirty="0" smtClean="0"/>
              <a:t>žaj: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Web aplikacije i baze</a:t>
            </a:r>
            <a:endParaRPr lang="sr-Latn-RS" dirty="0"/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DAL sloj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>
                <a:solidFill>
                  <a:schemeClr val="accent1"/>
                </a:solidFill>
              </a:rPr>
              <a:t>Organizacija projektnog direktorijuma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Povezivanje sa bazom</a:t>
            </a:r>
          </a:p>
          <a:p>
            <a:pPr marL="0" indent="0">
              <a:buNone/>
            </a:pPr>
            <a:endParaRPr lang="sr-Latn-R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dirty="0" err="1" smtClean="0"/>
              <a:t>Primeri</a:t>
            </a: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dirty="0" err="1" smtClean="0"/>
              <a:t>Ve</a:t>
            </a:r>
            <a:r>
              <a:rPr lang="sr-Latn-RS" dirty="0" smtClean="0"/>
              <a:t>žbanje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44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641</Words>
  <Application>Microsoft Office PowerPoint</Application>
  <PresentationFormat>Widescreen</PresentationFormat>
  <Paragraphs>174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Java Web Development</vt:lpstr>
      <vt:lpstr>Sadržaj:</vt:lpstr>
      <vt:lpstr>Sadržaj:</vt:lpstr>
      <vt:lpstr>Web aplikacije i baze</vt:lpstr>
      <vt:lpstr>Web aplikacije i baze</vt:lpstr>
      <vt:lpstr>Sadržaj:</vt:lpstr>
      <vt:lpstr>Data Access Layer</vt:lpstr>
      <vt:lpstr>Data Access Layer</vt:lpstr>
      <vt:lpstr>Sadržaj:</vt:lpstr>
      <vt:lpstr>Organizacija projektnog direktorijuma</vt:lpstr>
      <vt:lpstr>Sadržaj:</vt:lpstr>
      <vt:lpstr>Povezivanje sa bazom</vt:lpstr>
      <vt:lpstr>Povezivanje sa bazom</vt:lpstr>
      <vt:lpstr>Povezivanje sa bazom</vt:lpstr>
      <vt:lpstr>Povezivanje sa bazom</vt:lpstr>
      <vt:lpstr>Sadržaj:</vt:lpstr>
      <vt:lpstr>Primeri: 01</vt:lpstr>
      <vt:lpstr>Primeri: 01</vt:lpstr>
      <vt:lpstr>Primeri: 02</vt:lpstr>
      <vt:lpstr>Primeri: 02</vt:lpstr>
      <vt:lpstr>Primeri: 03</vt:lpstr>
      <vt:lpstr>Primeri: 03</vt:lpstr>
      <vt:lpstr>Sadržaj: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Web Development</dc:title>
  <dc:creator>Windows User</dc:creator>
  <cp:lastModifiedBy>Windows User</cp:lastModifiedBy>
  <cp:revision>137</cp:revision>
  <dcterms:created xsi:type="dcterms:W3CDTF">2018-09-14T17:03:44Z</dcterms:created>
  <dcterms:modified xsi:type="dcterms:W3CDTF">2019-10-21T20:30:29Z</dcterms:modified>
</cp:coreProperties>
</file>