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52" r:id="rId4"/>
    <p:sldId id="326" r:id="rId5"/>
    <p:sldId id="353" r:id="rId6"/>
    <p:sldId id="327" r:id="rId7"/>
    <p:sldId id="328" r:id="rId8"/>
    <p:sldId id="329" r:id="rId9"/>
    <p:sldId id="330" r:id="rId10"/>
    <p:sldId id="333" r:id="rId11"/>
    <p:sldId id="331" r:id="rId12"/>
    <p:sldId id="344" r:id="rId13"/>
    <p:sldId id="336" r:id="rId14"/>
    <p:sldId id="337" r:id="rId15"/>
    <p:sldId id="338" r:id="rId16"/>
    <p:sldId id="339" r:id="rId17"/>
    <p:sldId id="334" r:id="rId18"/>
    <p:sldId id="341" r:id="rId19"/>
    <p:sldId id="340" r:id="rId20"/>
    <p:sldId id="342" r:id="rId21"/>
    <p:sldId id="343" r:id="rId22"/>
    <p:sldId id="345" r:id="rId23"/>
    <p:sldId id="346" r:id="rId24"/>
    <p:sldId id="347" r:id="rId25"/>
    <p:sldId id="348" r:id="rId26"/>
    <p:sldId id="349" r:id="rId27"/>
    <p:sldId id="351" r:id="rId28"/>
    <p:sldId id="350" r:id="rId29"/>
    <p:sldId id="35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1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3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8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8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1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8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569EA-0905-4E3E-80DC-46E08540BF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6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Ve</a:t>
            </a:r>
            <a:r>
              <a:rPr lang="sr-Latn-RS" dirty="0" smtClean="0">
                <a:solidFill>
                  <a:schemeClr val="accent1"/>
                </a:solidFill>
              </a:rPr>
              <a:t>žbe</a:t>
            </a:r>
            <a:r>
              <a:rPr lang="en-US" dirty="0" smtClean="0">
                <a:solidFill>
                  <a:schemeClr val="accent1"/>
                </a:solidFill>
              </a:rPr>
              <a:t> 07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JSP</a:t>
            </a:r>
            <a:r>
              <a:rPr lang="sr-Latn-RS" dirty="0"/>
              <a:t> (</a:t>
            </a:r>
            <a:r>
              <a:rPr lang="sr-Latn-RS" i="1" dirty="0"/>
              <a:t>Java Server Pages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Na </a:t>
            </a:r>
            <a:r>
              <a:rPr lang="en-US" sz="3200" dirty="0" err="1" smtClean="0"/>
              <a:t>osnovu</a:t>
            </a:r>
            <a:r>
              <a:rPr lang="en-US" sz="3200" dirty="0" smtClean="0"/>
              <a:t> </a:t>
            </a:r>
            <a:r>
              <a:rPr lang="en-US" sz="3200" i="1" dirty="0" smtClean="0"/>
              <a:t>.</a:t>
            </a:r>
            <a:r>
              <a:rPr lang="en-US" sz="3200" i="1" dirty="0" err="1" smtClean="0"/>
              <a:t>jsp</a:t>
            </a:r>
            <a:r>
              <a:rPr lang="en-US" sz="3200" dirty="0" smtClean="0"/>
              <a:t> </a:t>
            </a:r>
            <a:r>
              <a:rPr lang="en-US" sz="3200" dirty="0" err="1" smtClean="0"/>
              <a:t>stranice</a:t>
            </a:r>
            <a:r>
              <a:rPr lang="en-US" sz="3200" dirty="0" smtClean="0"/>
              <a:t>…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46" y="2442642"/>
            <a:ext cx="846890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2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99591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… </a:t>
            </a:r>
            <a:r>
              <a:rPr lang="en-US" sz="3200" dirty="0" err="1" smtClean="0"/>
              <a:t>generi</a:t>
            </a:r>
            <a:r>
              <a:rPr lang="sr-Latn-RS" sz="3200" dirty="0" smtClean="0"/>
              <a:t>še se </a:t>
            </a:r>
            <a:r>
              <a:rPr lang="en-US" sz="3200" dirty="0" smtClean="0"/>
              <a:t>“</a:t>
            </a:r>
            <a:r>
              <a:rPr lang="en-US" sz="3200" dirty="0" smtClean="0">
                <a:solidFill>
                  <a:srgbClr val="00B050"/>
                </a:solidFill>
              </a:rPr>
              <a:t>servlet</a:t>
            </a:r>
            <a:r>
              <a:rPr lang="en-US" sz="3200" dirty="0" smtClean="0"/>
              <a:t>”</a:t>
            </a:r>
            <a:r>
              <a:rPr lang="sr-Latn-RS" sz="3200" dirty="0" smtClean="0"/>
              <a:t> kome </a:t>
            </a:r>
            <a:r>
              <a:rPr lang="en-US" sz="3200" dirty="0" smtClean="0"/>
              <a:t>se </a:t>
            </a:r>
            <a:r>
              <a:rPr lang="en-US" sz="3200" dirty="0" err="1" smtClean="0"/>
              <a:t>prosle</a:t>
            </a:r>
            <a:r>
              <a:rPr lang="sr-Latn-RS" sz="3200" dirty="0" smtClean="0"/>
              <a:t>đuju svi </a:t>
            </a:r>
            <a:r>
              <a:rPr lang="sr-Latn-RS" sz="3200" dirty="0" smtClean="0">
                <a:solidFill>
                  <a:schemeClr val="accent1"/>
                </a:solidFill>
              </a:rPr>
              <a:t>zahtevi</a:t>
            </a:r>
            <a:r>
              <a:rPr lang="sr-Latn-RS" sz="3200" dirty="0" smtClean="0"/>
              <a:t> ka </a:t>
            </a:r>
            <a:r>
              <a:rPr lang="sr-Latn-RS" sz="3200" i="1" dirty="0" smtClean="0"/>
              <a:t>.jsp</a:t>
            </a:r>
            <a:r>
              <a:rPr lang="sr-Latn-RS" sz="3200" dirty="0" smtClean="0"/>
              <a:t> stranici, a on u </a:t>
            </a:r>
            <a:r>
              <a:rPr lang="sr-Latn-RS" sz="3200" dirty="0" smtClean="0">
                <a:solidFill>
                  <a:srgbClr val="7030A0"/>
                </a:solidFill>
              </a:rPr>
              <a:t>odgovoru</a:t>
            </a:r>
            <a:r>
              <a:rPr lang="sr-Latn-RS" sz="3200" dirty="0" smtClean="0"/>
              <a:t> vraća upravo onakav ispis kakav je specificiran</a:t>
            </a:r>
            <a:r>
              <a:rPr lang="en-US" sz="3200" dirty="0" smtClean="0"/>
              <a:t> </a:t>
            </a:r>
            <a:r>
              <a:rPr lang="sr-Latn-RS" sz="3200" i="1" dirty="0" smtClean="0"/>
              <a:t>.jsp</a:t>
            </a:r>
            <a:r>
              <a:rPr lang="sr-Latn-RS" sz="3200" dirty="0" smtClean="0"/>
              <a:t> stranicom</a:t>
            </a:r>
            <a:r>
              <a:rPr lang="en-US" sz="3200" dirty="0" smtClean="0"/>
              <a:t>!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20" y="275785"/>
            <a:ext cx="6516009" cy="630643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420100" y="1065238"/>
            <a:ext cx="542925" cy="249211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353675" y="1084300"/>
            <a:ext cx="590550" cy="249211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57136" y="570646"/>
            <a:ext cx="257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p</a:t>
            </a:r>
            <a:r>
              <a:rPr lang="en-US" sz="2000" dirty="0" err="1" smtClean="0">
                <a:solidFill>
                  <a:srgbClr val="00B050"/>
                </a:solidFill>
              </a:rPr>
              <a:t>osebna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vrsta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i="1" dirty="0" smtClean="0">
                <a:solidFill>
                  <a:srgbClr val="00B050"/>
                </a:solidFill>
              </a:rPr>
              <a:t>servlet</a:t>
            </a:r>
            <a:r>
              <a:rPr lang="en-US" sz="2000" dirty="0" smtClean="0">
                <a:solidFill>
                  <a:srgbClr val="00B050"/>
                </a:solidFill>
              </a:rPr>
              <a:t>-a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28430" y="770701"/>
            <a:ext cx="324305" cy="82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81873" y="1005131"/>
            <a:ext cx="3280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p</a:t>
            </a:r>
            <a:r>
              <a:rPr lang="en-US" sz="2000" dirty="0" err="1" smtClean="0">
                <a:solidFill>
                  <a:srgbClr val="00B050"/>
                </a:solidFill>
              </a:rPr>
              <a:t>oseduje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samo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sr-Latn-RS" sz="2000" dirty="0" smtClean="0">
                <a:solidFill>
                  <a:srgbClr val="00B050"/>
                </a:solidFill>
              </a:rPr>
              <a:t>jednu </a:t>
            </a:r>
            <a:r>
              <a:rPr lang="en-US" sz="2000" dirty="0" err="1" smtClean="0">
                <a:solidFill>
                  <a:srgbClr val="00B050"/>
                </a:solidFill>
              </a:rPr>
              <a:t>metodu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62097" y="1208905"/>
            <a:ext cx="324305" cy="82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3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JSP (</a:t>
            </a:r>
            <a:r>
              <a:rPr lang="sr-Latn-RS" i="1" dirty="0"/>
              <a:t>Java Server Pages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 err="1" smtClean="0"/>
              <a:t>Gde</a:t>
            </a:r>
            <a:r>
              <a:rPr lang="en-US" sz="3200" dirty="0" smtClean="0"/>
              <a:t> </a:t>
            </a:r>
            <a:r>
              <a:rPr lang="en-US" sz="3200" dirty="0" err="1" smtClean="0"/>
              <a:t>mo</a:t>
            </a:r>
            <a:r>
              <a:rPr lang="sr-Latn-RS" sz="3200" dirty="0" smtClean="0"/>
              <a:t>žemo naći ove generisane </a:t>
            </a:r>
            <a:r>
              <a:rPr lang="en-US" sz="3200" dirty="0" smtClean="0"/>
              <a:t>“</a:t>
            </a:r>
            <a:r>
              <a:rPr lang="en-US" sz="3200" i="1" dirty="0" smtClean="0"/>
              <a:t>servlet</a:t>
            </a:r>
            <a:r>
              <a:rPr lang="en-US" sz="3200" dirty="0" smtClean="0"/>
              <a:t>”-e?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2862897"/>
            <a:ext cx="7401958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4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JSP (</a:t>
            </a:r>
            <a:r>
              <a:rPr lang="sr-Latn-RS" i="1" dirty="0"/>
              <a:t>Java Server Pages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</a:t>
            </a:r>
            <a:r>
              <a:rPr lang="en-US" sz="3200" dirty="0" err="1" smtClean="0"/>
              <a:t>zahtev</a:t>
            </a:r>
            <a:r>
              <a:rPr lang="en-US" sz="3200" dirty="0" smtClean="0"/>
              <a:t> </a:t>
            </a:r>
            <a:r>
              <a:rPr lang="en-US" sz="3200" dirty="0" err="1" smtClean="0"/>
              <a:t>ka</a:t>
            </a:r>
            <a:r>
              <a:rPr lang="en-US" sz="3200" dirty="0" smtClean="0"/>
              <a:t> </a:t>
            </a:r>
            <a:r>
              <a:rPr lang="en-US" sz="3200" i="1" dirty="0" smtClean="0"/>
              <a:t>.</a:t>
            </a:r>
            <a:r>
              <a:rPr lang="en-US" sz="3200" i="1" dirty="0" err="1" smtClean="0"/>
              <a:t>jsp</a:t>
            </a:r>
            <a:r>
              <a:rPr lang="en-US" sz="3200" i="1" dirty="0" smtClean="0"/>
              <a:t> </a:t>
            </a:r>
            <a:r>
              <a:rPr lang="en-US" sz="3200" dirty="0" err="1" smtClean="0"/>
              <a:t>stranici</a:t>
            </a:r>
            <a:r>
              <a:rPr lang="sr-Latn-RS" sz="3200" dirty="0"/>
              <a:t>: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8448675" y="3704432"/>
            <a:ext cx="2905125" cy="7762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Servlet2.class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48675" y="2793208"/>
            <a:ext cx="2905125" cy="7762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Servlet1</a:t>
            </a:r>
            <a:r>
              <a:rPr lang="en-US" sz="3600" dirty="0" smtClean="0">
                <a:solidFill>
                  <a:schemeClr val="tx1"/>
                </a:solidFill>
              </a:rPr>
              <a:t>.class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197" y="4614465"/>
            <a:ext cx="2605087" cy="7762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</a:rPr>
              <a:t>Stranica3.jsp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0" y="3497108"/>
            <a:ext cx="1190934" cy="1190934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1752444" y="4614465"/>
            <a:ext cx="476406" cy="38119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83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JSP (</a:t>
            </a:r>
            <a:r>
              <a:rPr lang="sr-Latn-RS" i="1" dirty="0"/>
              <a:t>Java Server Pages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</a:t>
            </a:r>
            <a:r>
              <a:rPr lang="en-US" sz="3200" dirty="0" err="1" smtClean="0"/>
              <a:t>zahtev</a:t>
            </a:r>
            <a:r>
              <a:rPr lang="en-US" sz="3200" dirty="0" smtClean="0"/>
              <a:t> </a:t>
            </a:r>
            <a:r>
              <a:rPr lang="en-US" sz="3200" dirty="0" err="1" smtClean="0"/>
              <a:t>ka</a:t>
            </a:r>
            <a:r>
              <a:rPr lang="en-US" sz="3200" dirty="0" smtClean="0"/>
              <a:t> </a:t>
            </a:r>
            <a:r>
              <a:rPr lang="en-US" sz="3200" i="1" dirty="0" smtClean="0"/>
              <a:t>.</a:t>
            </a:r>
            <a:r>
              <a:rPr lang="en-US" sz="3200" i="1" dirty="0" err="1" smtClean="0"/>
              <a:t>jsp</a:t>
            </a:r>
            <a:r>
              <a:rPr lang="en-US" sz="3200" i="1" dirty="0" smtClean="0"/>
              <a:t> </a:t>
            </a:r>
            <a:r>
              <a:rPr lang="en-US" sz="3200" dirty="0" err="1" smtClean="0"/>
              <a:t>stranici</a:t>
            </a:r>
            <a:r>
              <a:rPr lang="sr-Latn-RS" sz="3200" dirty="0"/>
              <a:t>: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8448675" y="3704432"/>
            <a:ext cx="2905125" cy="7762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Servlet2.class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48675" y="2793208"/>
            <a:ext cx="2905125" cy="7762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Servlet1</a:t>
            </a:r>
            <a:r>
              <a:rPr lang="en-US" sz="3600" dirty="0" smtClean="0">
                <a:solidFill>
                  <a:schemeClr val="tx1"/>
                </a:solidFill>
              </a:rPr>
              <a:t>.class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48675" y="4614466"/>
            <a:ext cx="2905125" cy="7762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Stranica3.class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19711" y="4614465"/>
            <a:ext cx="2776537" cy="77628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Stranica3.java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197" y="4614465"/>
            <a:ext cx="2605087" cy="7762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</a:rPr>
              <a:t>Stranica3.jsp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967284" y="4886325"/>
            <a:ext cx="352427" cy="2286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105770" y="4881363"/>
            <a:ext cx="352427" cy="2286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0" y="3497108"/>
            <a:ext cx="1190934" cy="1190934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1752444" y="4614465"/>
            <a:ext cx="476406" cy="38119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0800000">
            <a:off x="1228723" y="4784707"/>
            <a:ext cx="8672515" cy="882671"/>
          </a:xfrm>
          <a:prstGeom prst="bentConnector3">
            <a:avLst>
              <a:gd name="adj1" fmla="val 99973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2"/>
          </p:cNvCxnSpPr>
          <p:nvPr/>
        </p:nvCxnSpPr>
        <p:spPr>
          <a:xfrm flipH="1">
            <a:off x="9901237" y="5390753"/>
            <a:ext cx="1" cy="27662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64740" y="3205903"/>
            <a:ext cx="175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2"/>
                </a:solidFill>
              </a:rPr>
              <a:t>generisanje</a:t>
            </a:r>
            <a:r>
              <a:rPr lang="en-US" sz="2000" dirty="0" smtClean="0">
                <a:solidFill>
                  <a:schemeClr val="accent2"/>
                </a:solidFill>
              </a:rPr>
              <a:t> “</a:t>
            </a:r>
            <a:r>
              <a:rPr lang="en-US" sz="2000" i="1" dirty="0" smtClean="0">
                <a:solidFill>
                  <a:schemeClr val="accent2"/>
                </a:solidFill>
              </a:rPr>
              <a:t>servlet”</a:t>
            </a:r>
            <a:r>
              <a:rPr lang="en-US" sz="2000" dirty="0" smtClean="0">
                <a:solidFill>
                  <a:schemeClr val="accent2"/>
                </a:solidFill>
              </a:rPr>
              <a:t>-a </a:t>
            </a:r>
            <a:r>
              <a:rPr lang="en-US" sz="2000" dirty="0" err="1" smtClean="0">
                <a:solidFill>
                  <a:schemeClr val="accent2"/>
                </a:solidFill>
              </a:rPr>
              <a:t>koji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</a:rPr>
              <a:t>odgovara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i="1" dirty="0" smtClean="0">
                <a:solidFill>
                  <a:schemeClr val="accent2"/>
                </a:solidFill>
              </a:rPr>
              <a:t>.</a:t>
            </a:r>
            <a:r>
              <a:rPr lang="en-US" sz="2000" i="1" dirty="0" err="1" smtClean="0">
                <a:solidFill>
                  <a:schemeClr val="accent2"/>
                </a:solidFill>
              </a:rPr>
              <a:t>jsp</a:t>
            </a:r>
            <a:r>
              <a:rPr lang="en-US" sz="2000" i="1" dirty="0" smtClean="0">
                <a:solidFill>
                  <a:schemeClr val="accent2"/>
                </a:solidFill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</a:rPr>
              <a:t>stranici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12729" y="3359792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dirty="0" err="1">
                <a:solidFill>
                  <a:schemeClr val="accent1"/>
                </a:solidFill>
              </a:rPr>
              <a:t>p</a:t>
            </a:r>
            <a:r>
              <a:rPr lang="en-US" sz="2000" dirty="0" err="1" smtClean="0">
                <a:solidFill>
                  <a:schemeClr val="accent1"/>
                </a:solidFill>
              </a:rPr>
              <a:t>revo</a:t>
            </a:r>
            <a:r>
              <a:rPr lang="sr-Latn-RS" sz="2000" dirty="0" smtClean="0">
                <a:solidFill>
                  <a:schemeClr val="accent1"/>
                </a:solidFill>
              </a:rPr>
              <a:t>đenje </a:t>
            </a:r>
            <a:r>
              <a:rPr lang="en-US" sz="2000" dirty="0" smtClean="0">
                <a:solidFill>
                  <a:schemeClr val="accent1"/>
                </a:solidFill>
              </a:rPr>
              <a:t>“</a:t>
            </a:r>
            <a:r>
              <a:rPr lang="sr-Latn-RS" sz="2000" i="1" dirty="0" smtClean="0">
                <a:solidFill>
                  <a:schemeClr val="accent1"/>
                </a:solidFill>
              </a:rPr>
              <a:t>servlet</a:t>
            </a:r>
            <a:r>
              <a:rPr lang="en-US" sz="2000" i="1" dirty="0" smtClean="0">
                <a:solidFill>
                  <a:schemeClr val="accent1"/>
                </a:solidFill>
              </a:rPr>
              <a:t>”</a:t>
            </a:r>
            <a:r>
              <a:rPr lang="sr-Latn-RS" sz="2000" dirty="0" smtClean="0">
                <a:solidFill>
                  <a:schemeClr val="accent1"/>
                </a:solidFill>
              </a:rPr>
              <a:t>-a u zvršni oblik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8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JSP (</a:t>
            </a:r>
            <a:r>
              <a:rPr lang="sr-Latn-RS" i="1" dirty="0"/>
              <a:t>Java Server Pages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Svaki</a:t>
            </a:r>
            <a:r>
              <a:rPr lang="en-US" sz="3200" dirty="0" smtClean="0"/>
              <a:t> </a:t>
            </a:r>
            <a:r>
              <a:rPr lang="en-US" sz="3200" dirty="0" err="1" smtClean="0"/>
              <a:t>slede</a:t>
            </a:r>
            <a:r>
              <a:rPr lang="sr-Latn-RS" sz="3200" dirty="0" smtClean="0"/>
              <a:t>ći zahtev ka </a:t>
            </a:r>
            <a:r>
              <a:rPr lang="en-US" sz="3200" i="1" dirty="0" smtClean="0"/>
              <a:t>.</a:t>
            </a:r>
            <a:r>
              <a:rPr lang="en-US" sz="3200" i="1" dirty="0" err="1" smtClean="0"/>
              <a:t>jsp</a:t>
            </a:r>
            <a:r>
              <a:rPr lang="en-US" sz="3200" i="1" dirty="0" smtClean="0"/>
              <a:t> </a:t>
            </a:r>
            <a:r>
              <a:rPr lang="en-US" sz="3200" dirty="0" err="1" smtClean="0"/>
              <a:t>stranici</a:t>
            </a:r>
            <a:r>
              <a:rPr lang="sr-Latn-RS" sz="3200" dirty="0" smtClean="0"/>
              <a:t>: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8448675" y="3704432"/>
            <a:ext cx="2905125" cy="7762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Servlet2.class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48675" y="2793208"/>
            <a:ext cx="2905125" cy="7762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Servlet1</a:t>
            </a:r>
            <a:r>
              <a:rPr lang="en-US" sz="3600" dirty="0" smtClean="0">
                <a:solidFill>
                  <a:schemeClr val="tx1"/>
                </a:solidFill>
              </a:rPr>
              <a:t>.class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48675" y="4614466"/>
            <a:ext cx="2905125" cy="7762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Stranica3.class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19711" y="4614465"/>
            <a:ext cx="2776537" cy="77628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Stranica3.java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197" y="4614465"/>
            <a:ext cx="2605087" cy="7762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</a:rPr>
              <a:t>Stranica3.jsp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0" y="3497108"/>
            <a:ext cx="1190934" cy="1190934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1752444" y="4614465"/>
            <a:ext cx="476406" cy="38119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0800000">
            <a:off x="1228727" y="4784708"/>
            <a:ext cx="8672511" cy="1129714"/>
          </a:xfrm>
          <a:prstGeom prst="bentConnector3">
            <a:avLst>
              <a:gd name="adj1" fmla="val 99973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2"/>
          </p:cNvCxnSpPr>
          <p:nvPr/>
        </p:nvCxnSpPr>
        <p:spPr>
          <a:xfrm>
            <a:off x="9901238" y="5390753"/>
            <a:ext cx="0" cy="51662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3609974" y="5393319"/>
            <a:ext cx="6086475" cy="335350"/>
          </a:xfrm>
          <a:prstGeom prst="bentConnector3">
            <a:avLst>
              <a:gd name="adj1" fmla="val 100078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09974" y="5390753"/>
            <a:ext cx="0" cy="33791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74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JSP (</a:t>
            </a:r>
            <a:r>
              <a:rPr lang="sr-Latn-RS" i="1" dirty="0"/>
              <a:t>Java Server Pages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600" dirty="0" smtClean="0"/>
              <a:t>O načinu funkcionisanja JSP-a vodi računa </a:t>
            </a:r>
            <a:r>
              <a:rPr lang="sr-Latn-RS" sz="3600" i="1" dirty="0" smtClean="0"/>
              <a:t>web server</a:t>
            </a:r>
            <a:r>
              <a:rPr lang="sr-Latn-RS" sz="3600" dirty="0" smtClean="0"/>
              <a:t>!</a:t>
            </a:r>
            <a:endParaRPr lang="sr-Latn-RS" sz="3600" dirty="0"/>
          </a:p>
          <a:p>
            <a:r>
              <a:rPr lang="sr-Latn-RS" sz="3600" dirty="0" smtClean="0"/>
              <a:t>Zadatak programera je da napiše </a:t>
            </a:r>
            <a:r>
              <a:rPr lang="sr-Latn-RS" sz="3600" i="1" dirty="0" smtClean="0"/>
              <a:t>.jsp </a:t>
            </a:r>
            <a:r>
              <a:rPr lang="sr-Latn-RS" sz="3600" dirty="0" smtClean="0"/>
              <a:t>stranice i upućuje/prosleđuje im zahteve: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920711" y="4999875"/>
            <a:ext cx="1202380" cy="13411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3000" dirty="0" smtClean="0">
                <a:solidFill>
                  <a:schemeClr val="tx1"/>
                </a:solidFill>
              </a:rPr>
              <a:t>HTML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002" y="5021261"/>
            <a:ext cx="1271587" cy="13430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3000" dirty="0" smtClean="0">
                <a:solidFill>
                  <a:schemeClr val="accent1"/>
                </a:solidFill>
              </a:rPr>
              <a:t>Servlet</a:t>
            </a:r>
          </a:p>
          <a:p>
            <a:pPr algn="ctr"/>
            <a:r>
              <a:rPr lang="sr-Latn-RS" sz="3000" dirty="0">
                <a:solidFill>
                  <a:schemeClr val="accent1"/>
                </a:solidFill>
              </a:rPr>
              <a:t>2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76285" y="5021261"/>
            <a:ext cx="1271587" cy="134302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3000" dirty="0" smtClean="0">
                <a:solidFill>
                  <a:srgbClr val="7030A0"/>
                </a:solidFill>
              </a:rPr>
              <a:t>Servlet1</a:t>
            </a:r>
            <a:endParaRPr lang="en-US" sz="30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3821" y="5022847"/>
            <a:ext cx="1195502" cy="133350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3000" dirty="0" smtClean="0">
                <a:solidFill>
                  <a:schemeClr val="accent2"/>
                </a:solidFill>
              </a:rPr>
              <a:t>JSP</a:t>
            </a:r>
          </a:p>
          <a:p>
            <a:pPr algn="ctr"/>
            <a:r>
              <a:rPr lang="sr-Latn-RS" sz="3000" dirty="0">
                <a:solidFill>
                  <a:schemeClr val="accent2"/>
                </a:solidFill>
              </a:rPr>
              <a:t>1</a:t>
            </a:r>
            <a:endParaRPr lang="en-US" sz="30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43" y="3167392"/>
            <a:ext cx="1190934" cy="119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60053" y="5021261"/>
            <a:ext cx="1195502" cy="133350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3000" dirty="0" smtClean="0">
                <a:solidFill>
                  <a:schemeClr val="accent2"/>
                </a:solidFill>
              </a:rPr>
              <a:t>JSP</a:t>
            </a:r>
          </a:p>
          <a:p>
            <a:pPr algn="ctr"/>
            <a:r>
              <a:rPr lang="sr-Latn-RS" sz="3000" dirty="0" smtClean="0">
                <a:solidFill>
                  <a:schemeClr val="accent2"/>
                </a:solidFill>
              </a:rPr>
              <a:t>2</a:t>
            </a:r>
            <a:endParaRPr lang="en-US" sz="3000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>
            <a:endCxn id="4" idx="0"/>
          </p:cNvCxnSpPr>
          <p:nvPr/>
        </p:nvCxnSpPr>
        <p:spPr>
          <a:xfrm flipH="1">
            <a:off x="3521901" y="3829050"/>
            <a:ext cx="3517074" cy="117082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191126" y="4158762"/>
            <a:ext cx="2062528" cy="85138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0"/>
          </p:cNvCxnSpPr>
          <p:nvPr/>
        </p:nvCxnSpPr>
        <p:spPr>
          <a:xfrm>
            <a:off x="7896225" y="4391025"/>
            <a:ext cx="815854" cy="63023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7562850" y="5629275"/>
            <a:ext cx="513436" cy="34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8" idx="2"/>
          </p:cNvCxnSpPr>
          <p:nvPr/>
        </p:nvCxnSpPr>
        <p:spPr>
          <a:xfrm flipV="1">
            <a:off x="6962775" y="4358326"/>
            <a:ext cx="756935" cy="64229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0"/>
          </p:cNvCxnSpPr>
          <p:nvPr/>
        </p:nvCxnSpPr>
        <p:spPr>
          <a:xfrm flipH="1" flipV="1">
            <a:off x="8247185" y="4158762"/>
            <a:ext cx="2409611" cy="862499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802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620" y="123385"/>
            <a:ext cx="6516009" cy="63064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JSP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" y="2578853"/>
            <a:ext cx="8468907" cy="3734321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318882" y="811331"/>
            <a:ext cx="2657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b="1" i="1" dirty="0"/>
              <a:t>p</a:t>
            </a:r>
            <a:r>
              <a:rPr lang="sr-Latn-RS" sz="2000" b="1" i="1" dirty="0" smtClean="0"/>
              <a:t>age</a:t>
            </a:r>
            <a:r>
              <a:rPr lang="sr-Latn-RS" sz="2000" b="1" dirty="0" smtClean="0"/>
              <a:t> direktive </a:t>
            </a:r>
            <a:r>
              <a:rPr lang="sr-Latn-RS" sz="2000" dirty="0" smtClean="0"/>
              <a:t>služe za </a:t>
            </a:r>
            <a:r>
              <a:rPr lang="sr-Latn-RS" sz="2000" dirty="0" smtClean="0">
                <a:solidFill>
                  <a:srgbClr val="FF0000"/>
                </a:solidFill>
              </a:rPr>
              <a:t>import-e</a:t>
            </a:r>
            <a:r>
              <a:rPr lang="sr-Latn-RS" sz="2000" dirty="0" smtClean="0"/>
              <a:t> i podešavanje </a:t>
            </a:r>
            <a:r>
              <a:rPr lang="sr-Latn-RS" sz="2000" dirty="0" smtClean="0">
                <a:solidFill>
                  <a:srgbClr val="00B050"/>
                </a:solidFill>
              </a:rPr>
              <a:t>content-type</a:t>
            </a:r>
            <a:r>
              <a:rPr lang="sr-Latn-RS" sz="2000" dirty="0" smtClean="0"/>
              <a:t> odgovora rezultujućeg </a:t>
            </a:r>
            <a:r>
              <a:rPr lang="en-US" sz="2000" dirty="0" smtClean="0"/>
              <a:t>“</a:t>
            </a:r>
            <a:r>
              <a:rPr lang="sr-Latn-RS" sz="2000" i="1" dirty="0" smtClean="0"/>
              <a:t>servlet</a:t>
            </a:r>
            <a:r>
              <a:rPr lang="en-US" sz="2000" i="1" dirty="0" smtClean="0"/>
              <a:t>”</a:t>
            </a:r>
            <a:r>
              <a:rPr lang="sr-Latn-RS" sz="2000" dirty="0" smtClean="0"/>
              <a:t>-a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70267" y="2578853"/>
            <a:ext cx="4725583" cy="2786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52621" y="127812"/>
            <a:ext cx="3972380" cy="2786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0267" y="2865773"/>
            <a:ext cx="5773333" cy="14412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23957" y="1256048"/>
            <a:ext cx="3524843" cy="14412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56933" y="3745665"/>
            <a:ext cx="5227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accent2"/>
                </a:solidFill>
              </a:rPr>
              <a:t>o</a:t>
            </a:r>
            <a:r>
              <a:rPr lang="sr-Latn-RS" dirty="0" smtClean="0">
                <a:solidFill>
                  <a:schemeClr val="accent2"/>
                </a:solidFill>
              </a:rPr>
              <a:t>vde je korisno znati skraćenicu za </a:t>
            </a:r>
            <a:r>
              <a:rPr lang="sr-Latn-RS" i="1" dirty="0" smtClean="0">
                <a:solidFill>
                  <a:schemeClr val="accent2"/>
                </a:solidFill>
              </a:rPr>
              <a:t>import</a:t>
            </a:r>
            <a:r>
              <a:rPr lang="sr-Latn-RS" dirty="0" smtClean="0">
                <a:solidFill>
                  <a:schemeClr val="accent2"/>
                </a:solidFill>
              </a:rPr>
              <a:t>-ovanje (CTRL+SHIFT+M), jer automatsko generisanje </a:t>
            </a:r>
            <a:r>
              <a:rPr lang="sr-Latn-RS" i="1" dirty="0" smtClean="0">
                <a:solidFill>
                  <a:schemeClr val="accent2"/>
                </a:solidFill>
              </a:rPr>
              <a:t>import</a:t>
            </a:r>
            <a:r>
              <a:rPr lang="sr-Latn-RS" dirty="0" smtClean="0">
                <a:solidFill>
                  <a:schemeClr val="accent2"/>
                </a:solidFill>
              </a:rPr>
              <a:t>-a nije ponuđeno u kontekstnoj pomoći </a:t>
            </a:r>
            <a:r>
              <a:rPr lang="sr-Latn-RS" i="1" dirty="0" smtClean="0">
                <a:solidFill>
                  <a:schemeClr val="accent2"/>
                </a:solidFill>
              </a:rPr>
              <a:t>.jsp editor</a:t>
            </a:r>
            <a:r>
              <a:rPr lang="sr-Latn-RS" dirty="0" smtClean="0">
                <a:solidFill>
                  <a:schemeClr val="accent2"/>
                </a:solidFill>
              </a:rPr>
              <a:t>-a!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390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1868"/>
            <a:ext cx="10515600" cy="1325563"/>
          </a:xfrm>
        </p:spPr>
        <p:txBody>
          <a:bodyPr/>
          <a:lstStyle/>
          <a:p>
            <a:r>
              <a:rPr lang="sr-Latn-RS" dirty="0" smtClean="0"/>
              <a:t>JSP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4908" y="4128839"/>
            <a:ext cx="2657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b="1" i="1" dirty="0" smtClean="0"/>
              <a:t>izrazi</a:t>
            </a:r>
            <a:r>
              <a:rPr lang="en-US" sz="2000" dirty="0" smtClean="0"/>
              <a:t> </a:t>
            </a:r>
            <a:r>
              <a:rPr lang="en-US" sz="2000" dirty="0" err="1" smtClean="0"/>
              <a:t>slu</a:t>
            </a:r>
            <a:r>
              <a:rPr lang="sr-Latn-RS" sz="2000" dirty="0" smtClean="0"/>
              <a:t>že za ubacivanje </a:t>
            </a:r>
            <a:r>
              <a:rPr lang="sr-Latn-RS" sz="2000" dirty="0" smtClean="0">
                <a:solidFill>
                  <a:srgbClr val="FF0000"/>
                </a:solidFill>
              </a:rPr>
              <a:t>dinamičkog sadržaja</a:t>
            </a:r>
            <a:r>
              <a:rPr lang="sr-Latn-RS" sz="2000" dirty="0" smtClean="0"/>
              <a:t> u HTML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620" y="123385"/>
            <a:ext cx="6516009" cy="63064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6665466" y="4396510"/>
            <a:ext cx="1407116" cy="1570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65465" y="4816764"/>
            <a:ext cx="1582607" cy="1616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1" y="205108"/>
            <a:ext cx="8468907" cy="3734321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714448" y="2761673"/>
            <a:ext cx="1800816" cy="1782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48614" y="2761673"/>
            <a:ext cx="1999094" cy="182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62474" y="4608947"/>
            <a:ext cx="181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stoje</a:t>
            </a:r>
            <a:r>
              <a:rPr lang="en-US" dirty="0" smtClean="0">
                <a:solidFill>
                  <a:srgbClr val="FF0000"/>
                </a:solidFill>
              </a:rPr>
              <a:t> u </a:t>
            </a:r>
            <a:r>
              <a:rPr lang="en-US" dirty="0" err="1" smtClean="0">
                <a:solidFill>
                  <a:srgbClr val="FF0000"/>
                </a:solidFill>
              </a:rPr>
              <a:t>pozivima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print(…) </a:t>
            </a:r>
            <a:r>
              <a:rPr lang="en-US" dirty="0" err="1" smtClean="0">
                <a:solidFill>
                  <a:srgbClr val="FF0000"/>
                </a:solidFill>
              </a:rPr>
              <a:t>funkcije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26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1868"/>
            <a:ext cx="10515600" cy="1325563"/>
          </a:xfrm>
        </p:spPr>
        <p:txBody>
          <a:bodyPr/>
          <a:lstStyle/>
          <a:p>
            <a:r>
              <a:rPr lang="sr-Latn-RS" dirty="0" smtClean="0"/>
              <a:t>JSP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0764" y="4091893"/>
            <a:ext cx="2768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b="1" i="1" dirty="0" smtClean="0"/>
              <a:t>scriptlet</a:t>
            </a:r>
            <a:r>
              <a:rPr lang="en-US" sz="2000" dirty="0" smtClean="0"/>
              <a:t>-</a:t>
            </a:r>
            <a:r>
              <a:rPr lang="sr-Latn-RS" sz="2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slu</a:t>
            </a:r>
            <a:r>
              <a:rPr lang="sr-Latn-RS" sz="2000" dirty="0" smtClean="0"/>
              <a:t>že za pisanje svakog drugog </a:t>
            </a:r>
            <a:r>
              <a:rPr lang="sr-Latn-RS" sz="2000" i="1" dirty="0" smtClean="0"/>
              <a:t>Java</a:t>
            </a:r>
            <a:r>
              <a:rPr lang="sr-Latn-RS" sz="2000" dirty="0" smtClean="0"/>
              <a:t> </a:t>
            </a:r>
            <a:r>
              <a:rPr lang="sr-Latn-RS" sz="2000" dirty="0" smtClean="0">
                <a:solidFill>
                  <a:srgbClr val="FF0000"/>
                </a:solidFill>
              </a:rPr>
              <a:t>koda opšte namene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1" y="205108"/>
            <a:ext cx="8468907" cy="3734321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417065" y="2613892"/>
            <a:ext cx="3305189" cy="1662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7064" y="2912013"/>
            <a:ext cx="515809" cy="1729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031" y="623456"/>
            <a:ext cx="5391589" cy="6142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620" y="123385"/>
            <a:ext cx="6516009" cy="63064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5578186" y="3948665"/>
            <a:ext cx="2974687" cy="1707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80191" y="5251636"/>
            <a:ext cx="211009" cy="1636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91200" y="1810326"/>
            <a:ext cx="5680364" cy="3417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959274" y="4608947"/>
            <a:ext cx="202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e </a:t>
            </a:r>
            <a:r>
              <a:rPr lang="en-US" dirty="0" err="1" smtClean="0">
                <a:solidFill>
                  <a:srgbClr val="FF0000"/>
                </a:solidFill>
              </a:rPr>
              <a:t>stoje</a:t>
            </a:r>
            <a:r>
              <a:rPr lang="en-US" dirty="0" smtClean="0">
                <a:solidFill>
                  <a:srgbClr val="FF0000"/>
                </a:solidFill>
              </a:rPr>
              <a:t> u </a:t>
            </a:r>
            <a:r>
              <a:rPr lang="en-US" dirty="0" err="1" smtClean="0">
                <a:solidFill>
                  <a:srgbClr val="FF0000"/>
                </a:solidFill>
              </a:rPr>
              <a:t>pozivima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print(…) </a:t>
            </a:r>
            <a:r>
              <a:rPr lang="en-US" dirty="0" err="1" smtClean="0">
                <a:solidFill>
                  <a:srgbClr val="FF0000"/>
                </a:solidFill>
              </a:rPr>
              <a:t>funkcije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4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Sadr</a:t>
            </a:r>
            <a:r>
              <a:rPr lang="sr-Latn-RS" dirty="0" smtClean="0"/>
              <a:t>žaj: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Nedostaci </a:t>
            </a:r>
            <a:r>
              <a:rPr lang="sr-Latn-RS" i="1" dirty="0" smtClean="0"/>
              <a:t>servlet</a:t>
            </a:r>
            <a:r>
              <a:rPr lang="sr-Latn-RS" dirty="0" smtClean="0"/>
              <a:t> tehnologije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JSP (</a:t>
            </a:r>
            <a:r>
              <a:rPr lang="sr-Latn-RS" i="1" dirty="0" smtClean="0"/>
              <a:t>Java Server Pages</a:t>
            </a:r>
            <a:r>
              <a:rPr lang="sr-Latn-RS" dirty="0" smtClean="0"/>
              <a:t>)</a:t>
            </a: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Primeri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Ve</a:t>
            </a:r>
            <a:r>
              <a:rPr lang="sr-Latn-RS" dirty="0" smtClean="0"/>
              <a:t>žbanje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JSP (</a:t>
            </a:r>
            <a:r>
              <a:rPr lang="sr-Latn-RS" i="1" dirty="0"/>
              <a:t>Java Server Pages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dirty="0" smtClean="0"/>
              <a:t>Izraz:</a:t>
            </a:r>
          </a:p>
          <a:p>
            <a:r>
              <a:rPr lang="en-US" dirty="0" smtClean="0"/>
              <a:t>z</a:t>
            </a:r>
            <a:r>
              <a:rPr lang="sr-Latn-RS" dirty="0" smtClean="0"/>
              <a:t>apis: </a:t>
            </a:r>
            <a:r>
              <a:rPr lang="en-US" i="1" dirty="0" smtClean="0"/>
              <a:t>&lt;%</a:t>
            </a:r>
            <a:r>
              <a:rPr lang="en-US" i="1" dirty="0" smtClean="0">
                <a:solidFill>
                  <a:srgbClr val="FF0000"/>
                </a:solidFill>
              </a:rPr>
              <a:t>=</a:t>
            </a:r>
            <a:r>
              <a:rPr lang="en-US" i="1" dirty="0" smtClean="0"/>
              <a:t> </a:t>
            </a:r>
            <a:r>
              <a:rPr lang="en-US" i="1" dirty="0" err="1" smtClean="0"/>
              <a:t>izraz</a:t>
            </a:r>
            <a:r>
              <a:rPr lang="en-US" i="1" dirty="0" smtClean="0"/>
              <a:t> %&gt;</a:t>
            </a:r>
          </a:p>
          <a:p>
            <a:r>
              <a:rPr lang="sr-Latn-RS" dirty="0"/>
              <a:t>m</a:t>
            </a:r>
            <a:r>
              <a:rPr lang="en-US" dirty="0" smtClean="0"/>
              <a:t>o</a:t>
            </a:r>
            <a:r>
              <a:rPr lang="sr-Latn-RS" dirty="0" smtClean="0"/>
              <a:t>že da bude bilo koji </a:t>
            </a:r>
            <a:r>
              <a:rPr lang="sr-Latn-RS" i="1" dirty="0" smtClean="0"/>
              <a:t>Java</a:t>
            </a:r>
            <a:r>
              <a:rPr lang="sr-Latn-RS" dirty="0" smtClean="0"/>
              <a:t> izraz koji se evaluira kao </a:t>
            </a:r>
            <a:r>
              <a:rPr lang="sr-Latn-RS" i="1" dirty="0" smtClean="0"/>
              <a:t>String</a:t>
            </a:r>
          </a:p>
          <a:p>
            <a:r>
              <a:rPr lang="sr-Latn-RS" dirty="0" smtClean="0"/>
              <a:t>izraz </a:t>
            </a:r>
            <a:r>
              <a:rPr lang="sr-Latn-RS" dirty="0" smtClean="0">
                <a:solidFill>
                  <a:srgbClr val="FF0000"/>
                </a:solidFill>
              </a:rPr>
              <a:t>ne </a:t>
            </a:r>
            <a:r>
              <a:rPr lang="sr-Latn-RS" dirty="0" smtClean="0">
                <a:solidFill>
                  <a:srgbClr val="FF0000"/>
                </a:solidFill>
              </a:rPr>
              <a:t>sme</a:t>
            </a:r>
            <a:r>
              <a:rPr lang="sr-Latn-R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kraju</a:t>
            </a:r>
            <a:r>
              <a:rPr lang="en-US" dirty="0" smtClean="0"/>
              <a:t> </a:t>
            </a:r>
            <a:r>
              <a:rPr lang="sr-Latn-RS" dirty="0" smtClean="0"/>
              <a:t>da ima znak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” </a:t>
            </a:r>
            <a:r>
              <a:rPr lang="en-US" dirty="0" err="1" smtClean="0"/>
              <a:t>jer</a:t>
            </a:r>
            <a:r>
              <a:rPr lang="en-US" dirty="0" smtClean="0"/>
              <a:t> se</a:t>
            </a:r>
            <a:r>
              <a:rPr lang="sr-Latn-RS" dirty="0" smtClean="0"/>
              <a:t> u generisanoj </a:t>
            </a:r>
            <a:r>
              <a:rPr lang="sr-Latn-RS" i="1" dirty="0" smtClean="0"/>
              <a:t>Java</a:t>
            </a:r>
            <a:r>
              <a:rPr lang="sr-Latn-RS" dirty="0" smtClean="0"/>
              <a:t> klasi</a:t>
            </a:r>
            <a:r>
              <a:rPr lang="en-US" dirty="0" smtClean="0"/>
              <a:t> </a:t>
            </a:r>
            <a:r>
              <a:rPr lang="en-US" dirty="0" err="1" smtClean="0"/>
              <a:t>ugra</a:t>
            </a:r>
            <a:r>
              <a:rPr lang="sr-Latn-RS" dirty="0" smtClean="0"/>
              <a:t>đuje u poziv </a:t>
            </a:r>
            <a:r>
              <a:rPr lang="en-US" i="1" dirty="0" smtClean="0"/>
              <a:t>print</a:t>
            </a:r>
            <a:r>
              <a:rPr lang="sr-Latn-RS" i="1" dirty="0" smtClean="0"/>
              <a:t>(...)</a:t>
            </a:r>
            <a:r>
              <a:rPr lang="sr-Latn-RS" dirty="0" smtClean="0"/>
              <a:t> funkcije!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sr-Latn-RS" i="1" dirty="0" smtClean="0"/>
              <a:t>Scriptlet</a:t>
            </a:r>
            <a:r>
              <a:rPr lang="sr-Latn-RS" dirty="0" smtClean="0"/>
              <a:t>:</a:t>
            </a:r>
            <a:endParaRPr lang="sr-Latn-RS" dirty="0"/>
          </a:p>
          <a:p>
            <a:r>
              <a:rPr lang="en-US" dirty="0"/>
              <a:t>z</a:t>
            </a:r>
            <a:r>
              <a:rPr lang="sr-Latn-RS" dirty="0"/>
              <a:t>apis: </a:t>
            </a:r>
            <a:r>
              <a:rPr lang="en-US" i="1" dirty="0" smtClean="0"/>
              <a:t>&lt;% </a:t>
            </a:r>
            <a:r>
              <a:rPr lang="sr-Latn-RS" i="1" dirty="0" smtClean="0"/>
              <a:t>skup</a:t>
            </a:r>
            <a:r>
              <a:rPr lang="en-US" i="1" dirty="0" smtClean="0"/>
              <a:t>_</a:t>
            </a:r>
            <a:r>
              <a:rPr lang="en-US" i="1" dirty="0" err="1" smtClean="0"/>
              <a:t>java_naredbi</a:t>
            </a:r>
            <a:r>
              <a:rPr lang="en-US" i="1" dirty="0">
                <a:solidFill>
                  <a:srgbClr val="FF0000"/>
                </a:solidFill>
              </a:rPr>
              <a:t>;</a:t>
            </a:r>
            <a:r>
              <a:rPr lang="en-US" i="1" dirty="0" smtClean="0"/>
              <a:t> </a:t>
            </a:r>
            <a:r>
              <a:rPr lang="en-US" i="1" dirty="0"/>
              <a:t>%&gt;</a:t>
            </a:r>
          </a:p>
          <a:p>
            <a:r>
              <a:rPr lang="sr-Latn-RS" i="1" dirty="0"/>
              <a:t>s</a:t>
            </a:r>
            <a:r>
              <a:rPr lang="sr-Latn-RS" i="1" dirty="0" smtClean="0"/>
              <a:t>criptlet</a:t>
            </a:r>
            <a:r>
              <a:rPr lang="sr-Latn-RS" dirty="0" smtClean="0"/>
              <a:t> m</a:t>
            </a:r>
            <a:r>
              <a:rPr lang="en-US" dirty="0"/>
              <a:t>o</a:t>
            </a:r>
            <a:r>
              <a:rPr lang="sr-Latn-RS" dirty="0"/>
              <a:t>že da bude </a:t>
            </a:r>
            <a:r>
              <a:rPr lang="en-US" dirty="0" err="1" smtClean="0"/>
              <a:t>proizvoljan</a:t>
            </a:r>
            <a:r>
              <a:rPr lang="en-US" dirty="0" smtClean="0"/>
              <a:t>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i="1" dirty="0" smtClean="0"/>
              <a:t>Java</a:t>
            </a:r>
            <a:r>
              <a:rPr lang="en-US" dirty="0" smtClean="0"/>
              <a:t> </a:t>
            </a:r>
            <a:r>
              <a:rPr lang="en-US" dirty="0" err="1" smtClean="0"/>
              <a:t>naredbi</a:t>
            </a:r>
            <a:r>
              <a:rPr lang="en-US" dirty="0" smtClean="0"/>
              <a:t> od </a:t>
            </a:r>
            <a:r>
              <a:rPr lang="en-US" dirty="0" err="1" smtClean="0"/>
              <a:t>kojih</a:t>
            </a:r>
            <a:r>
              <a:rPr lang="en-US" dirty="0" smtClean="0"/>
              <a:t> </a:t>
            </a:r>
            <a:r>
              <a:rPr lang="en-US" dirty="0" err="1" smtClean="0"/>
              <a:t>svaka</a:t>
            </a:r>
            <a:r>
              <a:rPr lang="en-US" dirty="0" smtClean="0"/>
              <a:t> </a:t>
            </a:r>
            <a:r>
              <a:rPr lang="sr-Latn-RS" dirty="0" smtClean="0">
                <a:solidFill>
                  <a:srgbClr val="FF0000"/>
                </a:solidFill>
              </a:rPr>
              <a:t>mora</a:t>
            </a:r>
            <a:r>
              <a:rPr lang="en-US" dirty="0" smtClean="0"/>
              <a:t> da se </a:t>
            </a:r>
            <a:r>
              <a:rPr lang="en-US" dirty="0" err="1" smtClean="0"/>
              <a:t>zavr</a:t>
            </a:r>
            <a:r>
              <a:rPr lang="sr-Latn-RS" dirty="0" smtClean="0"/>
              <a:t>ši znakom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”</a:t>
            </a:r>
            <a:r>
              <a:rPr lang="sr-Latn-RS" dirty="0" smtClean="0"/>
              <a:t> (osim ukoliko se radi o </a:t>
            </a:r>
            <a:r>
              <a:rPr lang="sr-Latn-RS" i="1" dirty="0" smtClean="0"/>
              <a:t>while</a:t>
            </a:r>
            <a:r>
              <a:rPr lang="sr-Latn-RS" dirty="0" smtClean="0"/>
              <a:t>, </a:t>
            </a:r>
            <a:r>
              <a:rPr lang="sr-Latn-RS" i="1" dirty="0" smtClean="0"/>
              <a:t>for</a:t>
            </a:r>
            <a:r>
              <a:rPr lang="sr-Latn-RS" dirty="0" smtClean="0"/>
              <a:t>, </a:t>
            </a:r>
            <a:r>
              <a:rPr lang="sr-Latn-RS" i="1" dirty="0" smtClean="0"/>
              <a:t>if</a:t>
            </a:r>
            <a:r>
              <a:rPr lang="sr-Latn-RS" dirty="0" smtClean="0"/>
              <a:t> blokovima i sl.)</a:t>
            </a:r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557530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JSP (</a:t>
            </a:r>
            <a:r>
              <a:rPr lang="sr-Latn-RS" i="1" dirty="0"/>
              <a:t>Java Server Pages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Postoje </a:t>
            </a:r>
            <a:r>
              <a:rPr lang="sr-Latn-RS" dirty="0" smtClean="0">
                <a:solidFill>
                  <a:srgbClr val="00B050"/>
                </a:solidFill>
              </a:rPr>
              <a:t>p</a:t>
            </a:r>
            <a:r>
              <a:rPr lang="en-US" dirty="0" err="1" smtClean="0">
                <a:solidFill>
                  <a:srgbClr val="00B050"/>
                </a:solidFill>
              </a:rPr>
              <a:t>redefinisane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promenljive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postoje</a:t>
            </a:r>
            <a:r>
              <a:rPr lang="en-US" dirty="0" smtClean="0"/>
              <a:t> u </a:t>
            </a:r>
            <a:r>
              <a:rPr lang="en-US" dirty="0" err="1" smtClean="0"/>
              <a:t>svakoj</a:t>
            </a:r>
            <a:r>
              <a:rPr lang="en-US" dirty="0" smtClean="0"/>
              <a:t> </a:t>
            </a:r>
            <a:r>
              <a:rPr lang="en-US" i="1" dirty="0" smtClean="0"/>
              <a:t>.</a:t>
            </a:r>
            <a:r>
              <a:rPr lang="en-US" i="1" dirty="0" err="1" smtClean="0"/>
              <a:t>jsp</a:t>
            </a:r>
            <a:r>
              <a:rPr lang="en-US" dirty="0" smtClean="0"/>
              <a:t> </a:t>
            </a:r>
            <a:r>
              <a:rPr lang="en-US" dirty="0" err="1" smtClean="0"/>
              <a:t>stranici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en-US" dirty="0" smtClean="0"/>
              <a:t> se </a:t>
            </a:r>
            <a:r>
              <a:rPr lang="en-US" dirty="0" err="1" smtClean="0"/>
              <a:t>koristiti</a:t>
            </a:r>
            <a:r>
              <a:rPr lang="en-US" dirty="0" smtClean="0"/>
              <a:t> u </a:t>
            </a:r>
            <a:r>
              <a:rPr lang="en-US" dirty="0" err="1" smtClean="0"/>
              <a:t>izrazima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i="1" dirty="0" err="1" smtClean="0"/>
              <a:t>scriptlet</a:t>
            </a:r>
            <a:r>
              <a:rPr lang="en-US" dirty="0" err="1" smtClean="0"/>
              <a:t>-ima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Ove promenljive nije potrebno posebno definisati na </a:t>
            </a:r>
            <a:r>
              <a:rPr lang="sr-Latn-RS" i="1" dirty="0" smtClean="0"/>
              <a:t>.jsp</a:t>
            </a:r>
            <a:r>
              <a:rPr lang="sr-Latn-RS" dirty="0" smtClean="0"/>
              <a:t> stranici.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42" y="3595265"/>
            <a:ext cx="6554115" cy="303889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097483" y="4235173"/>
            <a:ext cx="496748" cy="41742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605346" y="4235173"/>
            <a:ext cx="407199" cy="41742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66872" y="4643161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z</a:t>
            </a:r>
            <a:r>
              <a:rPr lang="en-US" dirty="0" err="1" smtClean="0">
                <a:solidFill>
                  <a:srgbClr val="00B050"/>
                </a:solidFill>
              </a:rPr>
              <a:t>ahtev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odgovor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32364" y="4705928"/>
            <a:ext cx="942109" cy="36021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36782" y="4458495"/>
            <a:ext cx="158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sinonim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za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this</a:t>
            </a:r>
            <a:endParaRPr lang="en-US" i="1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32205" y="5721428"/>
            <a:ext cx="974894" cy="37137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6917" y="5434662"/>
            <a:ext cx="178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context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aplikacije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6917" y="6307526"/>
            <a:ext cx="169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>
                <a:solidFill>
                  <a:srgbClr val="00B050"/>
                </a:solidFill>
              </a:rPr>
              <a:t>k</a:t>
            </a:r>
            <a:r>
              <a:rPr lang="en-US" dirty="0" err="1" smtClean="0">
                <a:solidFill>
                  <a:srgbClr val="00B050"/>
                </a:solidFill>
              </a:rPr>
              <a:t>orisni</a:t>
            </a:r>
            <a:r>
              <a:rPr lang="sr-Latn-RS" dirty="0" smtClean="0">
                <a:solidFill>
                  <a:srgbClr val="00B050"/>
                </a:solidFill>
              </a:rPr>
              <a:t>čka sesija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075186" y="6410829"/>
            <a:ext cx="1148305" cy="813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45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JSP (</a:t>
            </a:r>
            <a:r>
              <a:rPr lang="sr-Latn-RS" i="1" dirty="0"/>
              <a:t>Java Server Pages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Upis HTML koda u odgovor </a:t>
            </a:r>
            <a:r>
              <a:rPr lang="sr-Latn-RS" sz="3200" i="1" dirty="0" smtClean="0"/>
              <a:t>servlet</a:t>
            </a:r>
            <a:r>
              <a:rPr lang="sr-Latn-RS" sz="3200" dirty="0" smtClean="0"/>
              <a:t>-a na dalje treba izbegavati!</a:t>
            </a:r>
          </a:p>
          <a:p>
            <a:r>
              <a:rPr lang="sr-Latn-RS" sz="3200" dirty="0" smtClean="0"/>
              <a:t>Umesto toga treba koristiti JSP stranice uvek kada treba da se prikaže dinamički HTML sadržaj!</a:t>
            </a:r>
          </a:p>
        </p:txBody>
      </p:sp>
    </p:spTree>
    <p:extLst>
      <p:ext uri="{BB962C8B-B14F-4D97-AF65-F5344CB8AC3E}">
        <p14:creationId xmlns:p14="http://schemas.microsoft.com/office/powerpoint/2010/main" val="3650420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23" y="1905461"/>
            <a:ext cx="455148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dirty="0" smtClean="0"/>
              <a:t>1. slučaj korišćenja:</a:t>
            </a:r>
          </a:p>
          <a:p>
            <a:r>
              <a:rPr lang="sr-Latn-RS" dirty="0"/>
              <a:t>k</a:t>
            </a:r>
            <a:r>
              <a:rPr lang="sr-Latn-RS" dirty="0" smtClean="0"/>
              <a:t>lijent pravi zahtev direktno ka </a:t>
            </a:r>
            <a:r>
              <a:rPr lang="sr-Latn-RS" i="1" dirty="0" smtClean="0"/>
              <a:t>.jsp </a:t>
            </a:r>
            <a:r>
              <a:rPr lang="sr-Latn-RS" dirty="0" smtClean="0"/>
              <a:t>stranici, a ona vraća dinamički HTML sadržaj kroz </a:t>
            </a:r>
            <a:r>
              <a:rPr lang="sr-Latn-RS" dirty="0" smtClean="0">
                <a:solidFill>
                  <a:schemeClr val="accent2"/>
                </a:solidFill>
              </a:rPr>
              <a:t>odgovor</a:t>
            </a:r>
          </a:p>
          <a:p>
            <a:r>
              <a:rPr lang="sr-Latn-RS" dirty="0"/>
              <a:t>k</a:t>
            </a:r>
            <a:r>
              <a:rPr lang="sr-Latn-RS" dirty="0" smtClean="0"/>
              <a:t>oristi se onda kada u </a:t>
            </a:r>
            <a:r>
              <a:rPr lang="sr-Latn-RS" dirty="0" smtClean="0">
                <a:solidFill>
                  <a:srgbClr val="00B050"/>
                </a:solidFill>
              </a:rPr>
              <a:t>zahtevu</a:t>
            </a:r>
            <a:r>
              <a:rPr lang="sr-Latn-RS" dirty="0" smtClean="0"/>
              <a:t>, </a:t>
            </a:r>
            <a:r>
              <a:rPr lang="sr-Latn-RS" dirty="0" smtClean="0">
                <a:solidFill>
                  <a:schemeClr val="accent1"/>
                </a:solidFill>
              </a:rPr>
              <a:t>sesiji</a:t>
            </a:r>
            <a:r>
              <a:rPr lang="sr-Latn-RS" dirty="0" smtClean="0"/>
              <a:t> ili </a:t>
            </a:r>
            <a:r>
              <a:rPr lang="sr-Latn-RS" i="1" dirty="0" smtClean="0">
                <a:solidFill>
                  <a:srgbClr val="7030A0"/>
                </a:solidFill>
              </a:rPr>
              <a:t>context</a:t>
            </a:r>
            <a:r>
              <a:rPr lang="sr-Latn-RS" dirty="0" smtClean="0"/>
              <a:t>-u postoje gotovi podaci na osnovu kojih je potrebno prikazati dinamički HTML sadržaj</a:t>
            </a:r>
          </a:p>
          <a:p>
            <a:r>
              <a:rPr lang="sr-Latn-RS" dirty="0" smtClean="0"/>
              <a:t>npr. u </a:t>
            </a:r>
            <a:r>
              <a:rPr lang="sr-Latn-RS" dirty="0" smtClean="0">
                <a:solidFill>
                  <a:schemeClr val="accent1"/>
                </a:solidFill>
              </a:rPr>
              <a:t>sesiji</a:t>
            </a:r>
            <a:r>
              <a:rPr lang="sr-Latn-RS" dirty="0" smtClean="0"/>
              <a:t> je zapisano da li je korisnik prijavljen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426" y="2700387"/>
            <a:ext cx="6068272" cy="376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51" y="1032136"/>
            <a:ext cx="1190934" cy="11909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73196" y="960853"/>
            <a:ext cx="1195502" cy="133350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3000" dirty="0" smtClean="0">
                <a:solidFill>
                  <a:schemeClr val="accent2"/>
                </a:solidFill>
              </a:rPr>
              <a:t>JSP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33527" y="960853"/>
            <a:ext cx="1526398" cy="56270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i="1" dirty="0" smtClean="0">
                <a:solidFill>
                  <a:schemeClr val="accent1"/>
                </a:solidFill>
              </a:rPr>
              <a:t>session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633527" y="1740602"/>
            <a:ext cx="2212300" cy="577961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i="1" dirty="0" smtClean="0">
                <a:solidFill>
                  <a:srgbClr val="7030A0"/>
                </a:solidFill>
              </a:rPr>
              <a:t>application</a:t>
            </a:r>
            <a:endParaRPr lang="en-US" sz="2400" i="1" dirty="0">
              <a:solidFill>
                <a:srgbClr val="7030A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866140" y="960853"/>
            <a:ext cx="1577565" cy="562708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i="1" dirty="0" smtClean="0">
                <a:solidFill>
                  <a:srgbClr val="00B050"/>
                </a:solidFill>
              </a:rPr>
              <a:t>request</a:t>
            </a:r>
            <a:endParaRPr lang="en-US" sz="2400" i="1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389685" y="1246909"/>
            <a:ext cx="476455" cy="453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32229" y="1233139"/>
            <a:ext cx="440967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</p:cNvCxnSpPr>
          <p:nvPr/>
        </p:nvCxnSpPr>
        <p:spPr>
          <a:xfrm flipH="1">
            <a:off x="9068698" y="1242207"/>
            <a:ext cx="564829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</p:cNvCxnSpPr>
          <p:nvPr/>
        </p:nvCxnSpPr>
        <p:spPr>
          <a:xfrm flipH="1">
            <a:off x="9072881" y="2029583"/>
            <a:ext cx="560646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389685" y="2029582"/>
            <a:ext cx="248351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12199" y="1697506"/>
            <a:ext cx="179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>
                <a:solidFill>
                  <a:schemeClr val="accent2"/>
                </a:solidFill>
              </a:rPr>
              <a:t>HTML</a:t>
            </a:r>
          </a:p>
          <a:p>
            <a:pPr algn="ctr"/>
            <a:r>
              <a:rPr lang="sr-Latn-RS" dirty="0" smtClean="0"/>
              <a:t>+</a:t>
            </a:r>
          </a:p>
          <a:p>
            <a:pPr algn="ctr"/>
            <a:r>
              <a:rPr lang="sr-Latn-RS" dirty="0" smtClean="0"/>
              <a:t>dinamički podaci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8635999" y="3223491"/>
            <a:ext cx="609600" cy="27709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476509" y="3629891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accent1"/>
                </a:solidFill>
              </a:rPr>
              <a:t>p</a:t>
            </a:r>
            <a:r>
              <a:rPr lang="sr-Latn-RS" dirty="0" smtClean="0">
                <a:solidFill>
                  <a:schemeClr val="accent1"/>
                </a:solidFill>
              </a:rPr>
              <a:t>redefinisana</a:t>
            </a:r>
          </a:p>
          <a:p>
            <a:pPr algn="ctr"/>
            <a:r>
              <a:rPr lang="sr-Latn-RS" dirty="0" smtClean="0">
                <a:solidFill>
                  <a:schemeClr val="accent1"/>
                </a:solidFill>
              </a:rPr>
              <a:t>promenljvia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9264071" y="3544455"/>
            <a:ext cx="246955" cy="1708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001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23" y="1905461"/>
            <a:ext cx="455148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dirty="0"/>
              <a:t>2</a:t>
            </a:r>
            <a:r>
              <a:rPr lang="sr-Latn-RS" dirty="0" smtClean="0"/>
              <a:t>. slučaj korišćenja:</a:t>
            </a:r>
          </a:p>
          <a:p>
            <a:r>
              <a:rPr lang="sr-Latn-RS" dirty="0"/>
              <a:t>k</a:t>
            </a:r>
            <a:r>
              <a:rPr lang="sr-Latn-RS" dirty="0" smtClean="0"/>
              <a:t>lijent pravi </a:t>
            </a:r>
            <a:r>
              <a:rPr lang="sr-Latn-RS" dirty="0" smtClean="0">
                <a:solidFill>
                  <a:schemeClr val="accent6">
                    <a:lumMod val="75000"/>
                  </a:schemeClr>
                </a:solidFill>
              </a:rPr>
              <a:t>zahtev</a:t>
            </a:r>
            <a:r>
              <a:rPr lang="sr-Latn-RS" dirty="0" smtClean="0"/>
              <a:t> ka </a:t>
            </a:r>
            <a:r>
              <a:rPr lang="sr-Latn-RS" i="1" dirty="0" smtClean="0"/>
              <a:t>servlet</a:t>
            </a:r>
            <a:r>
              <a:rPr lang="sr-Latn-RS" dirty="0" smtClean="0"/>
              <a:t>-u, </a:t>
            </a:r>
            <a:r>
              <a:rPr lang="sr-Latn-RS" i="1" dirty="0" smtClean="0"/>
              <a:t>servlet</a:t>
            </a:r>
            <a:r>
              <a:rPr lang="sr-Latn-RS" dirty="0" smtClean="0"/>
              <a:t> priprema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dinamičke podatke </a:t>
            </a:r>
            <a:r>
              <a:rPr lang="sr-Latn-RS" dirty="0" smtClean="0"/>
              <a:t>i prosleđuje </a:t>
            </a:r>
            <a:r>
              <a:rPr lang="sr-Latn-RS" dirty="0" smtClean="0">
                <a:solidFill>
                  <a:schemeClr val="accent6">
                    <a:lumMod val="75000"/>
                  </a:schemeClr>
                </a:solidFill>
              </a:rPr>
              <a:t>zahtev </a:t>
            </a:r>
            <a:r>
              <a:rPr lang="sr-Latn-RS" dirty="0" smtClean="0"/>
              <a:t>JSP stranici radi prikaza, a JSP stranica ih upisuje u HTML sadržaj i vraća kroz </a:t>
            </a:r>
            <a:r>
              <a:rPr lang="sr-Latn-RS" dirty="0" smtClean="0">
                <a:solidFill>
                  <a:schemeClr val="accent2"/>
                </a:solidFill>
              </a:rPr>
              <a:t>odgovor</a:t>
            </a:r>
          </a:p>
          <a:p>
            <a:r>
              <a:rPr lang="sr-Latn-RS" dirty="0"/>
              <a:t>k</a:t>
            </a:r>
            <a:r>
              <a:rPr lang="sr-Latn-RS" dirty="0" smtClean="0"/>
              <a:t>oristi se onda kada je potrebna bilo kakva ne-trivijalna obrada dinamičkih podataka pre prikaza (poput čitanja iz baze, validacije, pretrage i sl.)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18" y="3918551"/>
            <a:ext cx="1190934" cy="11909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50285" y="5265045"/>
            <a:ext cx="1261568" cy="133350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3000" dirty="0" smtClean="0">
                <a:solidFill>
                  <a:schemeClr val="accent2"/>
                </a:solidFill>
              </a:rPr>
              <a:t>JSP</a:t>
            </a:r>
            <a:endParaRPr lang="en-US" sz="3000" dirty="0">
              <a:solidFill>
                <a:schemeClr val="accent2"/>
              </a:solidFill>
            </a:endParaRPr>
          </a:p>
        </p:txBody>
      </p:sp>
      <p:cxnSp>
        <p:nvCxnSpPr>
          <p:cNvPr id="17" name="Straight Arrow Connector 16"/>
          <p:cNvCxnSpPr>
            <a:endCxn id="21" idx="1"/>
          </p:cNvCxnSpPr>
          <p:nvPr/>
        </p:nvCxnSpPr>
        <p:spPr>
          <a:xfrm flipV="1">
            <a:off x="6215675" y="3247965"/>
            <a:ext cx="1934610" cy="66605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2"/>
            <a:endCxn id="6" idx="0"/>
          </p:cNvCxnSpPr>
          <p:nvPr/>
        </p:nvCxnSpPr>
        <p:spPr>
          <a:xfrm flipH="1">
            <a:off x="8781069" y="3918551"/>
            <a:ext cx="3439" cy="134649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326352" y="4967820"/>
            <a:ext cx="1816956" cy="96397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150285" y="2577378"/>
            <a:ext cx="1268446" cy="13411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3000" smtClean="0">
                <a:solidFill>
                  <a:schemeClr val="tx1"/>
                </a:solidFill>
              </a:rPr>
              <a:t>Servlet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356736" y="3302738"/>
            <a:ext cx="1577565" cy="5627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i="1" dirty="0" smtClean="0">
                <a:solidFill>
                  <a:schemeClr val="accent6">
                    <a:lumMod val="75000"/>
                  </a:schemeClr>
                </a:solidFill>
              </a:rPr>
              <a:t>request</a:t>
            </a:r>
            <a:endParaRPr lang="en-US" sz="2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416833" y="3776177"/>
            <a:ext cx="1562980" cy="66067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inamički podaci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2734" y="4126164"/>
            <a:ext cx="643923" cy="596793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7992286" y="4310444"/>
            <a:ext cx="1577565" cy="5627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i="1" dirty="0" smtClean="0">
                <a:solidFill>
                  <a:schemeClr val="accent6">
                    <a:lumMod val="75000"/>
                  </a:schemeClr>
                </a:solidFill>
              </a:rPr>
              <a:t>request</a:t>
            </a:r>
            <a:endParaRPr lang="en-US" sz="2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3661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69" y="4150742"/>
            <a:ext cx="572215" cy="572215"/>
          </a:xfrm>
          <a:prstGeom prst="rect">
            <a:avLst/>
          </a:prstGeom>
        </p:spPr>
      </p:pic>
      <p:sp>
        <p:nvSpPr>
          <p:cNvPr id="33" name="Can 32"/>
          <p:cNvSpPr/>
          <p:nvPr/>
        </p:nvSpPr>
        <p:spPr>
          <a:xfrm>
            <a:off x="8228271" y="157512"/>
            <a:ext cx="1105594" cy="1232205"/>
          </a:xfrm>
          <a:prstGeom prst="can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Database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33" idx="3"/>
            <a:endCxn id="21" idx="0"/>
          </p:cNvCxnSpPr>
          <p:nvPr/>
        </p:nvCxnSpPr>
        <p:spPr>
          <a:xfrm>
            <a:off x="8781068" y="1389717"/>
            <a:ext cx="3440" cy="118766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006871" y="1615734"/>
            <a:ext cx="1562980" cy="66067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inamički podaci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868911" y="2488187"/>
            <a:ext cx="1526398" cy="5627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i="1" dirty="0" smtClean="0">
                <a:solidFill>
                  <a:schemeClr val="tx1"/>
                </a:solidFill>
              </a:rPr>
              <a:t>session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68911" y="3147864"/>
            <a:ext cx="2212300" cy="5779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i="1" dirty="0" smtClean="0">
                <a:solidFill>
                  <a:schemeClr val="tx1"/>
                </a:solidFill>
              </a:rPr>
              <a:t>application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 flipH="1">
            <a:off x="9418731" y="2769541"/>
            <a:ext cx="450180" cy="14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2"/>
          </p:cNvCxnSpPr>
          <p:nvPr/>
        </p:nvCxnSpPr>
        <p:spPr>
          <a:xfrm flipH="1">
            <a:off x="9418731" y="3436845"/>
            <a:ext cx="4501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0" y="5416871"/>
            <a:ext cx="179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>
                <a:solidFill>
                  <a:schemeClr val="accent2"/>
                </a:solidFill>
              </a:rPr>
              <a:t>HTML</a:t>
            </a:r>
          </a:p>
          <a:p>
            <a:pPr algn="ctr"/>
            <a:r>
              <a:rPr lang="sr-Latn-RS" dirty="0" smtClean="0"/>
              <a:t>+</a:t>
            </a:r>
          </a:p>
          <a:p>
            <a:pPr algn="ctr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dinamički podaci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60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JSP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27" y="865423"/>
            <a:ext cx="10058400" cy="53913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44436" y="1791855"/>
            <a:ext cx="9756191" cy="38792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23" y="1905461"/>
            <a:ext cx="45514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2</a:t>
            </a:r>
            <a:r>
              <a:rPr lang="sr-Latn-RS" dirty="0" smtClean="0"/>
              <a:t>. </a:t>
            </a:r>
            <a:r>
              <a:rPr lang="en-US" dirty="0" smtClean="0"/>
              <a:t>s</a:t>
            </a:r>
            <a:r>
              <a:rPr lang="sr-Latn-RS" dirty="0" smtClean="0"/>
              <a:t>lučaj</a:t>
            </a:r>
            <a:endParaRPr lang="en-US" dirty="0" smtClean="0"/>
          </a:p>
          <a:p>
            <a:pPr marL="0" indent="0">
              <a:buNone/>
            </a:pPr>
            <a:r>
              <a:rPr lang="sr-Latn-RS" dirty="0" smtClean="0"/>
              <a:t>korišćenja: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2145" y="2534115"/>
            <a:ext cx="3519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 smtClean="0">
                <a:solidFill>
                  <a:srgbClr val="FF0000"/>
                </a:solidFill>
              </a:rPr>
              <a:t>eo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implementacije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servlet</a:t>
            </a:r>
            <a:r>
              <a:rPr lang="en-US" dirty="0" smtClean="0">
                <a:solidFill>
                  <a:srgbClr val="FF0000"/>
                </a:solidFill>
              </a:rPr>
              <a:t>-a </a:t>
            </a:r>
            <a:r>
              <a:rPr lang="en-US" dirty="0" err="1" smtClean="0">
                <a:solidFill>
                  <a:srgbClr val="FF0000"/>
                </a:solidFill>
              </a:rPr>
              <a:t>koji</a:t>
            </a:r>
            <a:r>
              <a:rPr lang="en-US" dirty="0" smtClean="0">
                <a:solidFill>
                  <a:srgbClr val="FF0000"/>
                </a:solidFill>
              </a:rPr>
              <a:t> je </a:t>
            </a:r>
            <a:r>
              <a:rPr lang="en-US" dirty="0" err="1" smtClean="0">
                <a:solidFill>
                  <a:srgbClr val="FF0000"/>
                </a:solidFill>
              </a:rPr>
              <a:t>generisao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dinami</a:t>
            </a:r>
            <a:r>
              <a:rPr lang="sr-Latn-RS" dirty="0" smtClean="0">
                <a:solidFill>
                  <a:srgbClr val="FF0000"/>
                </a:solidFill>
              </a:rPr>
              <a:t>čki 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sr-Latn-RS" dirty="0" smtClean="0">
                <a:solidFill>
                  <a:srgbClr val="FF0000"/>
                </a:solidFill>
              </a:rPr>
              <a:t> sadržaj se izmešta u JSP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85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23" y="1905461"/>
            <a:ext cx="45514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2</a:t>
            </a:r>
            <a:r>
              <a:rPr lang="sr-Latn-RS" dirty="0" smtClean="0"/>
              <a:t>. </a:t>
            </a:r>
            <a:r>
              <a:rPr lang="sr-Latn-RS" dirty="0"/>
              <a:t>s</a:t>
            </a:r>
            <a:r>
              <a:rPr lang="sr-Latn-RS" dirty="0" smtClean="0"/>
              <a:t>lučaj</a:t>
            </a:r>
            <a:endParaRPr lang="sr-Latn-RS" dirty="0"/>
          </a:p>
          <a:p>
            <a:pPr marL="0" indent="0">
              <a:buNone/>
            </a:pPr>
            <a:r>
              <a:rPr lang="sr-Latn-RS" dirty="0" smtClean="0"/>
              <a:t>korišćenja: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03" y="317566"/>
            <a:ext cx="8135485" cy="217200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91" y="2828235"/>
            <a:ext cx="8468907" cy="3734321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470400" y="868218"/>
            <a:ext cx="3602182" cy="33250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92317" y="711306"/>
            <a:ext cx="259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00B050"/>
                </a:solidFill>
              </a:rPr>
              <a:t>p</a:t>
            </a:r>
            <a:r>
              <a:rPr lang="sr-Latn-RS" dirty="0" smtClean="0">
                <a:solidFill>
                  <a:srgbClr val="00B050"/>
                </a:solidFill>
              </a:rPr>
              <a:t>riprema podataka ostaje u </a:t>
            </a:r>
            <a:r>
              <a:rPr lang="sr-Latn-RS" i="1" dirty="0" smtClean="0">
                <a:solidFill>
                  <a:srgbClr val="00B050"/>
                </a:solidFill>
              </a:rPr>
              <a:t>servlet</a:t>
            </a:r>
            <a:r>
              <a:rPr lang="sr-Latn-RS" dirty="0" smtClean="0">
                <a:solidFill>
                  <a:srgbClr val="00B050"/>
                </a:solidFill>
              </a:rPr>
              <a:t>-u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70400" y="1428727"/>
            <a:ext cx="5200073" cy="4767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73055" y="3389745"/>
            <a:ext cx="5657272" cy="3306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626321" y="2322732"/>
            <a:ext cx="1790421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FF0000"/>
                </a:solidFill>
              </a:rPr>
              <a:t>p</a:t>
            </a:r>
            <a:r>
              <a:rPr lang="sr-Latn-RS" dirty="0" smtClean="0">
                <a:solidFill>
                  <a:srgbClr val="FF0000"/>
                </a:solidFill>
              </a:rPr>
              <a:t>renos podataka</a:t>
            </a:r>
          </a:p>
          <a:p>
            <a:pPr algn="ctr"/>
            <a:r>
              <a:rPr lang="sr-Latn-RS" dirty="0" smtClean="0">
                <a:solidFill>
                  <a:srgbClr val="FF0000"/>
                </a:solidFill>
              </a:rPr>
              <a:t>kroz </a:t>
            </a:r>
            <a:r>
              <a:rPr lang="sr-Latn-RS" i="1" dirty="0" smtClean="0">
                <a:solidFill>
                  <a:srgbClr val="FF0000"/>
                </a:solidFill>
              </a:rPr>
              <a:t>request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>
            <a:off x="8072582" y="1034472"/>
            <a:ext cx="919735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4" idx="0"/>
          </p:cNvCxnSpPr>
          <p:nvPr/>
        </p:nvCxnSpPr>
        <p:spPr>
          <a:xfrm>
            <a:off x="9670473" y="1690688"/>
            <a:ext cx="851059" cy="632044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13" idx="3"/>
          </p:cNvCxnSpPr>
          <p:nvPr/>
        </p:nvCxnSpPr>
        <p:spPr>
          <a:xfrm rot="5400000">
            <a:off x="9682924" y="2716467"/>
            <a:ext cx="586013" cy="1091205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28561" y="4116586"/>
            <a:ext cx="2597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FF0000"/>
                </a:solidFill>
              </a:rPr>
              <a:t>U</a:t>
            </a:r>
            <a:r>
              <a:rPr lang="sr-Latn-RS" dirty="0" smtClean="0">
                <a:solidFill>
                  <a:srgbClr val="FF0000"/>
                </a:solidFill>
              </a:rPr>
              <a:t>vek se za ovu namenu koristi mehanizam </a:t>
            </a:r>
            <a:r>
              <a:rPr lang="sr-Latn-RS" i="1" dirty="0" smtClean="0">
                <a:solidFill>
                  <a:srgbClr val="FF0000"/>
                </a:solidFill>
              </a:rPr>
              <a:t>forwarding</a:t>
            </a:r>
            <a:r>
              <a:rPr lang="sr-Latn-RS" dirty="0" smtClean="0">
                <a:solidFill>
                  <a:srgbClr val="FF0000"/>
                </a:solidFill>
              </a:rPr>
              <a:t>-a!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18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JSP (</a:t>
            </a:r>
            <a:r>
              <a:rPr lang="sr-Latn-RS" i="1" dirty="0"/>
              <a:t>Java Server Pages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000" dirty="0" smtClean="0"/>
              <a:t>Mehanizam </a:t>
            </a:r>
            <a:r>
              <a:rPr lang="sr-Latn-RS" sz="3000" i="1" dirty="0" smtClean="0"/>
              <a:t>forwarding</a:t>
            </a:r>
            <a:r>
              <a:rPr lang="sr-Latn-RS" sz="3000" dirty="0" smtClean="0"/>
              <a:t>-a se koristi jer je jedino na taj način moguće proslediti podatke iz </a:t>
            </a:r>
            <a:r>
              <a:rPr lang="sr-Latn-RS" sz="3000" i="1" dirty="0" smtClean="0"/>
              <a:t>servlet</a:t>
            </a:r>
            <a:r>
              <a:rPr lang="sr-Latn-RS" sz="3000" dirty="0" smtClean="0"/>
              <a:t>-a na JSP stranicu.</a:t>
            </a:r>
          </a:p>
          <a:p>
            <a:r>
              <a:rPr lang="sr-Latn-RS" sz="3000" dirty="0" smtClean="0"/>
              <a:t>S obzirom na to da se koristi mehanizam </a:t>
            </a:r>
            <a:r>
              <a:rPr lang="sr-Latn-RS" sz="3000" i="1" dirty="0" smtClean="0"/>
              <a:t>forwarding</a:t>
            </a:r>
            <a:r>
              <a:rPr lang="sr-Latn-RS" sz="3000" dirty="0" smtClean="0"/>
              <a:t>-a, </a:t>
            </a:r>
            <a:r>
              <a:rPr lang="sr-Latn-RS" sz="3000" i="1" dirty="0" smtClean="0"/>
              <a:t>browser</a:t>
            </a:r>
            <a:r>
              <a:rPr lang="sr-Latn-RS" sz="3000" dirty="0" smtClean="0"/>
              <a:t> nema svest o tome da mu je odgovor vratila JSP stranica!</a:t>
            </a:r>
            <a:endParaRPr lang="sr-Latn-R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85" y="4001294"/>
            <a:ext cx="5401429" cy="2400635"/>
          </a:xfrm>
          <a:prstGeom prst="rect">
            <a:avLst/>
          </a:prstGeom>
          <a:ln w="25400">
            <a:noFill/>
          </a:ln>
        </p:spPr>
      </p:pic>
      <p:sp>
        <p:nvSpPr>
          <p:cNvPr id="5" name="Oval 4"/>
          <p:cNvSpPr/>
          <p:nvPr/>
        </p:nvSpPr>
        <p:spPr>
          <a:xfrm>
            <a:off x="7453745" y="4001294"/>
            <a:ext cx="1342969" cy="44139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23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JSP (</a:t>
            </a:r>
            <a:r>
              <a:rPr lang="sr-Latn-RS" i="1" dirty="0"/>
              <a:t>Java Server Pages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3000" dirty="0" smtClean="0">
                <a:solidFill>
                  <a:srgbClr val="00B050"/>
                </a:solidFill>
              </a:rPr>
              <a:t>Čemu ovo raslojavanje</a:t>
            </a:r>
            <a:r>
              <a:rPr lang="en-US" sz="3000" dirty="0" smtClean="0">
                <a:solidFill>
                  <a:srgbClr val="00B050"/>
                </a:solidFill>
              </a:rPr>
              <a:t>?</a:t>
            </a:r>
            <a:endParaRPr lang="sr-Latn-RS" sz="3000" dirty="0" smtClean="0">
              <a:solidFill>
                <a:srgbClr val="00B050"/>
              </a:solidFill>
            </a:endParaRPr>
          </a:p>
          <a:p>
            <a:r>
              <a:rPr lang="en-US" sz="3000" dirty="0" err="1" smtClean="0"/>
              <a:t>Priprema</a:t>
            </a:r>
            <a:r>
              <a:rPr lang="en-US" sz="3000" dirty="0" smtClean="0"/>
              <a:t>/</a:t>
            </a:r>
            <a:r>
              <a:rPr lang="en-US" sz="3000" dirty="0" err="1" smtClean="0"/>
              <a:t>obrada</a:t>
            </a:r>
            <a:r>
              <a:rPr lang="en-US" sz="3000" dirty="0" smtClean="0"/>
              <a:t> </a:t>
            </a:r>
            <a:r>
              <a:rPr lang="en-US" sz="3000" dirty="0" err="1" smtClean="0"/>
              <a:t>podataka</a:t>
            </a:r>
            <a:r>
              <a:rPr lang="en-US" sz="3000" dirty="0" smtClean="0"/>
              <a:t> </a:t>
            </a:r>
            <a:r>
              <a:rPr lang="en-US" sz="3000" dirty="0" err="1" smtClean="0"/>
              <a:t>i</a:t>
            </a:r>
            <a:r>
              <a:rPr lang="en-US" sz="3000" dirty="0" smtClean="0"/>
              <a:t> </a:t>
            </a:r>
            <a:r>
              <a:rPr lang="en-US" sz="3000" dirty="0" err="1" smtClean="0"/>
              <a:t>prikaz</a:t>
            </a:r>
            <a:r>
              <a:rPr lang="en-US" sz="3000" dirty="0" smtClean="0"/>
              <a:t> </a:t>
            </a:r>
            <a:r>
              <a:rPr lang="en-US" sz="3000" dirty="0" err="1" smtClean="0"/>
              <a:t>podataka</a:t>
            </a:r>
            <a:r>
              <a:rPr lang="en-US" sz="3000" dirty="0" smtClean="0"/>
              <a:t> se</a:t>
            </a:r>
            <a:r>
              <a:rPr lang="sr-Latn-RS" sz="3000" dirty="0" smtClean="0"/>
              <a:t> sada</a:t>
            </a:r>
            <a:r>
              <a:rPr lang="en-US" sz="3000" dirty="0" smtClean="0"/>
              <a:t> </a:t>
            </a:r>
            <a:r>
              <a:rPr lang="en-US" sz="3000" dirty="0" err="1" smtClean="0"/>
              <a:t>nalaze</a:t>
            </a:r>
            <a:r>
              <a:rPr lang="en-US" sz="3000" dirty="0" smtClean="0"/>
              <a:t> u </a:t>
            </a:r>
            <a:r>
              <a:rPr lang="en-US" sz="3000" dirty="0" err="1" smtClean="0"/>
              <a:t>razli</a:t>
            </a:r>
            <a:r>
              <a:rPr lang="sr-Latn-RS" sz="3000" dirty="0" smtClean="0"/>
              <a:t>čitim datotekama!</a:t>
            </a:r>
            <a:endParaRPr lang="sr-Latn-RS" sz="3000" dirty="0" smtClean="0">
              <a:solidFill>
                <a:schemeClr val="accent2"/>
              </a:solidFill>
            </a:endParaRPr>
          </a:p>
          <a:p>
            <a:r>
              <a:rPr lang="sr-Latn-RS" sz="3000" dirty="0" smtClean="0"/>
              <a:t>HTML kod je mnogo lakše </a:t>
            </a:r>
            <a:r>
              <a:rPr lang="sr-Latn-RS" sz="3000" i="1" dirty="0" smtClean="0"/>
              <a:t>debug</a:t>
            </a:r>
            <a:r>
              <a:rPr lang="sr-Latn-RS" sz="3000" dirty="0" smtClean="0"/>
              <a:t>-ovati u JSP </a:t>
            </a:r>
            <a:r>
              <a:rPr lang="sr-Latn-RS" sz="3000" i="1" dirty="0" smtClean="0"/>
              <a:t>editor</a:t>
            </a:r>
            <a:r>
              <a:rPr lang="sr-Latn-RS" sz="3000" dirty="0" smtClean="0"/>
              <a:t>-u nasuprot tome kad bi bio zapisan u </a:t>
            </a:r>
            <a:r>
              <a:rPr lang="sr-Latn-RS" sz="3000" i="1" dirty="0" smtClean="0"/>
              <a:t>String</a:t>
            </a:r>
            <a:r>
              <a:rPr lang="sr-Latn-RS" sz="3000" dirty="0" smtClean="0"/>
              <a:t> literalima u </a:t>
            </a:r>
            <a:r>
              <a:rPr lang="sr-Latn-RS" sz="3000" i="1" dirty="0" smtClean="0"/>
              <a:t>servlet</a:t>
            </a:r>
            <a:r>
              <a:rPr lang="sr-Latn-RS" sz="3000" dirty="0" smtClean="0"/>
              <a:t>-ima!</a:t>
            </a:r>
          </a:p>
          <a:p>
            <a:r>
              <a:rPr lang="sr-Latn-RS" sz="3000" i="1" dirty="0" smtClean="0"/>
              <a:t>Java</a:t>
            </a:r>
            <a:r>
              <a:rPr lang="sr-Latn-RS" sz="3000" dirty="0" smtClean="0"/>
              <a:t> kod je mnogo lakše debug-ovati u </a:t>
            </a:r>
            <a:r>
              <a:rPr lang="sr-Latn-RS" sz="3000" i="1" dirty="0" smtClean="0"/>
              <a:t>servlet</a:t>
            </a:r>
            <a:r>
              <a:rPr lang="sr-Latn-RS" sz="3000" dirty="0" smtClean="0"/>
              <a:t>-ima i </a:t>
            </a:r>
            <a:r>
              <a:rPr lang="sr-Latn-RS" sz="3000" dirty="0" smtClean="0"/>
              <a:t>zato što manje </a:t>
            </a:r>
            <a:r>
              <a:rPr lang="sr-Latn-RS" sz="3000" i="1" dirty="0"/>
              <a:t>Java </a:t>
            </a:r>
            <a:r>
              <a:rPr lang="sr-Latn-RS" sz="3000" dirty="0" smtClean="0"/>
              <a:t>koda </a:t>
            </a:r>
            <a:r>
              <a:rPr lang="sr-Latn-RS" sz="3000" dirty="0" smtClean="0"/>
              <a:t>treba </a:t>
            </a:r>
            <a:r>
              <a:rPr lang="sr-Latn-RS" sz="3000" dirty="0" smtClean="0"/>
              <a:t>da postoji JSP stranicama, a </a:t>
            </a:r>
            <a:r>
              <a:rPr lang="sr-Latn-RS" sz="3000" dirty="0" smtClean="0"/>
              <a:t>optimalno </a:t>
            </a:r>
            <a:r>
              <a:rPr lang="sr-Latn-RS" sz="3000" dirty="0" smtClean="0"/>
              <a:t>bi bilo samo za </a:t>
            </a:r>
            <a:r>
              <a:rPr lang="sr-Latn-RS" sz="3000" dirty="0" smtClean="0"/>
              <a:t>ispis vrednosti </a:t>
            </a:r>
            <a:r>
              <a:rPr lang="sr-Latn-RS" sz="3000" dirty="0" smtClean="0"/>
              <a:t>promenljivih, za iskazivanje uslovnih naredbi i </a:t>
            </a:r>
            <a:r>
              <a:rPr lang="sr-Latn-RS" sz="3000" dirty="0" smtClean="0"/>
              <a:t>petlji!</a:t>
            </a:r>
            <a:endParaRPr lang="sr-Latn-RS" sz="3000" dirty="0"/>
          </a:p>
        </p:txBody>
      </p:sp>
    </p:spTree>
    <p:extLst>
      <p:ext uri="{BB962C8B-B14F-4D97-AF65-F5344CB8AC3E}">
        <p14:creationId xmlns:p14="http://schemas.microsoft.com/office/powerpoint/2010/main" val="1792244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Sadr</a:t>
            </a:r>
            <a:r>
              <a:rPr lang="sr-Latn-RS" dirty="0" smtClean="0"/>
              <a:t>žaj: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Nedostaci servlet tehnologije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JSP (</a:t>
            </a:r>
            <a:r>
              <a:rPr lang="sr-Latn-RS" i="1" dirty="0" smtClean="0"/>
              <a:t>Java Server Pages</a:t>
            </a:r>
            <a:r>
              <a:rPr lang="sr-Latn-RS" dirty="0" smtClean="0"/>
              <a:t>)</a:t>
            </a: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 smtClean="0">
                <a:solidFill>
                  <a:schemeClr val="accent1"/>
                </a:solidFill>
              </a:rPr>
              <a:t>Primeri</a:t>
            </a: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 smtClean="0">
                <a:solidFill>
                  <a:schemeClr val="accent1"/>
                </a:solidFill>
              </a:rPr>
              <a:t>Ve</a:t>
            </a:r>
            <a:r>
              <a:rPr lang="sr-Latn-RS" dirty="0" smtClean="0">
                <a:solidFill>
                  <a:schemeClr val="accent1"/>
                </a:solidFill>
              </a:rPr>
              <a:t>žbanje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3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Sadr</a:t>
            </a:r>
            <a:r>
              <a:rPr lang="sr-Latn-RS" dirty="0" smtClean="0"/>
              <a:t>žaj: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chemeClr val="accent1"/>
                </a:solidFill>
              </a:rPr>
              <a:t>Nedostaci </a:t>
            </a:r>
            <a:r>
              <a:rPr lang="sr-Latn-RS" i="1" dirty="0" smtClean="0">
                <a:solidFill>
                  <a:schemeClr val="accent1"/>
                </a:solidFill>
              </a:rPr>
              <a:t>servlet</a:t>
            </a:r>
            <a:r>
              <a:rPr lang="sr-Latn-RS" dirty="0" smtClean="0">
                <a:solidFill>
                  <a:schemeClr val="accent1"/>
                </a:solidFill>
              </a:rPr>
              <a:t> tehnologije</a:t>
            </a:r>
            <a:endParaRPr lang="sr-Latn-R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JSP (</a:t>
            </a:r>
            <a:r>
              <a:rPr lang="sr-Latn-RS" i="1" dirty="0" smtClean="0"/>
              <a:t>Java Server Pages</a:t>
            </a:r>
            <a:r>
              <a:rPr lang="sr-Latn-RS" dirty="0" smtClean="0"/>
              <a:t>)</a:t>
            </a: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Primeri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Ve</a:t>
            </a:r>
            <a:r>
              <a:rPr lang="sr-Latn-RS" dirty="0" smtClean="0"/>
              <a:t>žbanje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Nedostaci</a:t>
            </a:r>
            <a:r>
              <a:rPr lang="en-US" dirty="0" smtClean="0"/>
              <a:t> </a:t>
            </a:r>
            <a:r>
              <a:rPr lang="en-US" i="1" dirty="0" smtClean="0"/>
              <a:t>servlet</a:t>
            </a:r>
            <a:r>
              <a:rPr lang="en-US" dirty="0" smtClean="0"/>
              <a:t> </a:t>
            </a:r>
            <a:r>
              <a:rPr lang="en-US" dirty="0" err="1" smtClean="0"/>
              <a:t>tehnologije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err="1"/>
              <a:t>dizajn</a:t>
            </a:r>
            <a:r>
              <a:rPr lang="en-US" sz="3600" dirty="0"/>
              <a:t> </a:t>
            </a:r>
            <a:r>
              <a:rPr lang="en-US" sz="3600" dirty="0" err="1"/>
              <a:t>stranica</a:t>
            </a:r>
            <a:r>
              <a:rPr lang="en-US" sz="3600" dirty="0"/>
              <a:t> (HTML) </a:t>
            </a:r>
            <a:r>
              <a:rPr lang="en-US" sz="3600" dirty="0" err="1"/>
              <a:t>i</a:t>
            </a:r>
            <a:r>
              <a:rPr lang="en-US" sz="3600" dirty="0"/>
              <a:t> </a:t>
            </a:r>
            <a:r>
              <a:rPr lang="en-US" sz="3600" dirty="0" err="1" smtClean="0"/>
              <a:t>programska</a:t>
            </a:r>
            <a:r>
              <a:rPr lang="en-US" sz="3600" dirty="0"/>
              <a:t> </a:t>
            </a:r>
            <a:r>
              <a:rPr lang="en-US" sz="3600" dirty="0" err="1" smtClean="0"/>
              <a:t>obrada</a:t>
            </a:r>
            <a:r>
              <a:rPr lang="en-US" sz="3600" dirty="0" smtClean="0"/>
              <a:t> </a:t>
            </a:r>
            <a:r>
              <a:rPr lang="en-US" sz="3600" dirty="0"/>
              <a:t>(</a:t>
            </a:r>
            <a:r>
              <a:rPr lang="en-US" sz="3600" i="1" dirty="0"/>
              <a:t>Java</a:t>
            </a:r>
            <a:r>
              <a:rPr lang="en-US" sz="3600" dirty="0"/>
              <a:t>) </a:t>
            </a:r>
            <a:r>
              <a:rPr lang="en-US" sz="3600" dirty="0" err="1"/>
              <a:t>su</a:t>
            </a:r>
            <a:r>
              <a:rPr lang="en-US" sz="3600" dirty="0"/>
              <a:t> </a:t>
            </a:r>
            <a:r>
              <a:rPr lang="en-US" sz="3600" dirty="0" err="1"/>
              <a:t>pomešani</a:t>
            </a:r>
            <a:r>
              <a:rPr lang="en-US" sz="3600" dirty="0"/>
              <a:t> u </a:t>
            </a:r>
            <a:r>
              <a:rPr lang="en-US" sz="3600" dirty="0" err="1" smtClean="0"/>
              <a:t>istim</a:t>
            </a:r>
            <a:r>
              <a:rPr lang="en-US" sz="3600" dirty="0"/>
              <a:t> </a:t>
            </a:r>
            <a:r>
              <a:rPr lang="en-US" sz="3600" dirty="0" err="1" smtClean="0"/>
              <a:t>datotekama</a:t>
            </a:r>
            <a:endParaRPr lang="en-US" sz="3600" dirty="0"/>
          </a:p>
          <a:p>
            <a:r>
              <a:rPr lang="pl-PL" sz="3600" dirty="0" smtClean="0"/>
              <a:t>teško </a:t>
            </a:r>
            <a:r>
              <a:rPr lang="pl-PL" sz="3600" dirty="0"/>
              <a:t>je razdvojiti funkcije dizajnera </a:t>
            </a:r>
            <a:r>
              <a:rPr lang="en-US" sz="3600" dirty="0" err="1" smtClean="0"/>
              <a:t>i</a:t>
            </a:r>
            <a:r>
              <a:rPr lang="en-US" sz="3600" dirty="0" smtClean="0"/>
              <a:t> </a:t>
            </a:r>
            <a:r>
              <a:rPr lang="en-US" sz="3600" dirty="0" err="1" smtClean="0"/>
              <a:t>programera</a:t>
            </a:r>
            <a:endParaRPr lang="sr-Latn-RS" sz="3600" dirty="0" smtClean="0"/>
          </a:p>
          <a:p>
            <a:r>
              <a:rPr lang="sr-Latn-RS" sz="3600" dirty="0"/>
              <a:t>j</a:t>
            </a:r>
            <a:r>
              <a:rPr lang="sr-Latn-RS" sz="3600" dirty="0" smtClean="0"/>
              <a:t>ako je nepraktično rukovati HTML kodom unutar </a:t>
            </a:r>
            <a:r>
              <a:rPr lang="sr-Latn-RS" sz="3600" i="1" dirty="0" smtClean="0"/>
              <a:t>String</a:t>
            </a:r>
            <a:r>
              <a:rPr lang="sr-Latn-RS" sz="3600" dirty="0" smtClean="0"/>
              <a:t> literala u </a:t>
            </a:r>
            <a:r>
              <a:rPr lang="sr-Latn-RS" sz="3600" i="1" dirty="0" smtClean="0"/>
              <a:t>Java</a:t>
            </a:r>
            <a:r>
              <a:rPr lang="sr-Latn-RS" sz="3600" dirty="0" smtClean="0"/>
              <a:t> klasama</a:t>
            </a:r>
            <a:endParaRPr lang="en-US" sz="3600" dirty="0"/>
          </a:p>
          <a:p>
            <a:r>
              <a:rPr lang="pl-PL" sz="3600" dirty="0" smtClean="0"/>
              <a:t>svaka </a:t>
            </a:r>
            <a:r>
              <a:rPr lang="pl-PL" sz="3600" dirty="0"/>
              <a:t>promena u izgledu stranice </a:t>
            </a:r>
            <a:r>
              <a:rPr lang="pl-PL" sz="3600" dirty="0" smtClean="0"/>
              <a:t>zahteva</a:t>
            </a:r>
            <a:r>
              <a:rPr lang="en-US" sz="3600" dirty="0" smtClean="0"/>
              <a:t> </a:t>
            </a:r>
            <a:r>
              <a:rPr lang="en-US" sz="3600" dirty="0" err="1" smtClean="0"/>
              <a:t>kompajliranje</a:t>
            </a:r>
            <a:r>
              <a:rPr lang="en-US" sz="3600" dirty="0" smtClean="0"/>
              <a:t> </a:t>
            </a:r>
            <a:r>
              <a:rPr lang="en-US" sz="3600" i="1" dirty="0" smtClean="0"/>
              <a:t>servlet</a:t>
            </a:r>
            <a:r>
              <a:rPr lang="en-US" sz="3600" dirty="0" smtClean="0"/>
              <a:t>-a (</a:t>
            </a:r>
            <a:r>
              <a:rPr lang="en-US" sz="3600" dirty="0" err="1" smtClean="0"/>
              <a:t>ovaj</a:t>
            </a:r>
            <a:r>
              <a:rPr lang="en-US" sz="3600" dirty="0" smtClean="0"/>
              <a:t> problem je </a:t>
            </a:r>
            <a:r>
              <a:rPr lang="en-US" sz="3600" dirty="0" err="1" smtClean="0"/>
              <a:t>prakti</a:t>
            </a:r>
            <a:r>
              <a:rPr lang="sr-Latn-RS" sz="3600" dirty="0" smtClean="0"/>
              <a:t>čno rešen sa pojavom razvojnog okruženja </a:t>
            </a:r>
            <a:r>
              <a:rPr lang="sr-Latn-RS" sz="3600" i="1" dirty="0" smtClean="0"/>
              <a:t>Eclipse EE</a:t>
            </a:r>
            <a:r>
              <a:rPr lang="sr-Latn-R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137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Sadr</a:t>
            </a:r>
            <a:r>
              <a:rPr lang="sr-Latn-RS" dirty="0" smtClean="0"/>
              <a:t>žaj: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Nedostaci </a:t>
            </a:r>
            <a:r>
              <a:rPr lang="sr-Latn-RS" i="1" dirty="0" smtClean="0"/>
              <a:t>servlet</a:t>
            </a:r>
            <a:r>
              <a:rPr lang="sr-Latn-RS" dirty="0" smtClean="0"/>
              <a:t> tehnologije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chemeClr val="accent1"/>
                </a:solidFill>
              </a:rPr>
              <a:t>JSP (</a:t>
            </a:r>
            <a:r>
              <a:rPr lang="sr-Latn-RS" i="1" dirty="0" smtClean="0">
                <a:solidFill>
                  <a:schemeClr val="accent1"/>
                </a:solidFill>
              </a:rPr>
              <a:t>Java Server Pages</a:t>
            </a:r>
            <a:r>
              <a:rPr lang="sr-Latn-RS" dirty="0" smtClean="0">
                <a:solidFill>
                  <a:schemeClr val="accent1"/>
                </a:solidFill>
              </a:rPr>
              <a:t>)</a:t>
            </a:r>
            <a:endParaRPr lang="sr-Latn-R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sr-Latn-R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Primeri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Ve</a:t>
            </a:r>
            <a:r>
              <a:rPr lang="sr-Latn-RS" dirty="0" smtClean="0"/>
              <a:t>žbanje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JSP (</a:t>
            </a:r>
            <a:r>
              <a:rPr lang="sr-Latn-RS" i="1" dirty="0" smtClean="0"/>
              <a:t>Java Server Pages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706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Ideja: zameniti </a:t>
            </a:r>
            <a:r>
              <a:rPr lang="sr-Latn-RS" sz="3000" dirty="0" smtClean="0">
                <a:solidFill>
                  <a:srgbClr val="FF0000"/>
                </a:solidFill>
              </a:rPr>
              <a:t>mnogo</a:t>
            </a:r>
            <a:r>
              <a:rPr lang="sr-Latn-RS" sz="3000" dirty="0">
                <a:solidFill>
                  <a:srgbClr val="FF0000"/>
                </a:solidFill>
              </a:rPr>
              <a:t> </a:t>
            </a:r>
            <a:r>
              <a:rPr lang="sr-Latn-RS" sz="3000" dirty="0" smtClean="0">
                <a:solidFill>
                  <a:srgbClr val="FF0000"/>
                </a:solidFill>
              </a:rPr>
              <a:t>HTML-a </a:t>
            </a:r>
            <a:r>
              <a:rPr lang="sr-Latn-RS" sz="3000" dirty="0" smtClean="0"/>
              <a:t>sadržanog u </a:t>
            </a:r>
            <a:r>
              <a:rPr lang="sr-Latn-RS" sz="3000" dirty="0" smtClean="0">
                <a:solidFill>
                  <a:srgbClr val="00B050"/>
                </a:solidFill>
              </a:rPr>
              <a:t>malo </a:t>
            </a:r>
            <a:r>
              <a:rPr lang="sr-Latn-RS" sz="3000" i="1" dirty="0" smtClean="0">
                <a:solidFill>
                  <a:srgbClr val="00B050"/>
                </a:solidFill>
              </a:rPr>
              <a:t>Java</a:t>
            </a:r>
            <a:r>
              <a:rPr lang="sr-Latn-RS" sz="3000" dirty="0" smtClean="0">
                <a:solidFill>
                  <a:srgbClr val="00B050"/>
                </a:solidFill>
              </a:rPr>
              <a:t> koda </a:t>
            </a:r>
            <a:r>
              <a:rPr lang="sr-Latn-RS" sz="3000" dirty="0" smtClean="0"/>
              <a:t>sa...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98" y="2561614"/>
            <a:ext cx="9878804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JSP (</a:t>
            </a:r>
            <a:r>
              <a:rPr lang="sr-Latn-RS" i="1" dirty="0" smtClean="0"/>
              <a:t>Java Server Pages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3490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Ideja: </a:t>
            </a:r>
            <a:r>
              <a:rPr lang="sr-Latn-RS" sz="3000" dirty="0" smtClean="0">
                <a:solidFill>
                  <a:srgbClr val="FF0000"/>
                </a:solidFill>
              </a:rPr>
              <a:t>malo </a:t>
            </a:r>
            <a:r>
              <a:rPr lang="sr-Latn-RS" sz="3000" i="1" dirty="0" smtClean="0">
                <a:solidFill>
                  <a:srgbClr val="FF0000"/>
                </a:solidFill>
              </a:rPr>
              <a:t>Java</a:t>
            </a:r>
            <a:r>
              <a:rPr lang="sr-Latn-RS" sz="3000" dirty="0" smtClean="0">
                <a:solidFill>
                  <a:srgbClr val="FF0000"/>
                </a:solidFill>
              </a:rPr>
              <a:t> koda </a:t>
            </a:r>
            <a:r>
              <a:rPr lang="sr-Latn-RS" sz="3000" dirty="0" smtClean="0"/>
              <a:t>sadržanog u </a:t>
            </a:r>
            <a:r>
              <a:rPr lang="sr-Latn-RS" sz="3000" dirty="0" smtClean="0">
                <a:solidFill>
                  <a:srgbClr val="00B050"/>
                </a:solidFill>
              </a:rPr>
              <a:t>mnogo HTML-a</a:t>
            </a:r>
            <a:r>
              <a:rPr lang="sr-Latn-RS" sz="3000" dirty="0" smtClean="0"/>
              <a:t>!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05" y="2706132"/>
            <a:ext cx="844985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9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JSP (</a:t>
            </a:r>
            <a:r>
              <a:rPr lang="sr-Latn-RS" i="1" dirty="0" smtClean="0"/>
              <a:t>Java Server Pages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3490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Ideja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05" y="2706132"/>
            <a:ext cx="8449854" cy="27531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6063" y="2083933"/>
            <a:ext cx="58396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 smtClean="0"/>
              <a:t>Umesto da HTML kod bude </a:t>
            </a:r>
            <a:r>
              <a:rPr lang="sr-Latn-RS" sz="2800" i="1" dirty="0" smtClean="0"/>
              <a:t>print</a:t>
            </a:r>
            <a:r>
              <a:rPr lang="sr-Latn-RS" sz="2800" dirty="0" smtClean="0"/>
              <a:t>-ovan u </a:t>
            </a:r>
            <a:r>
              <a:rPr lang="sr-Latn-RS" sz="2800" i="1" dirty="0" smtClean="0"/>
              <a:t>Java</a:t>
            </a:r>
            <a:r>
              <a:rPr lang="sr-Latn-RS" sz="2800" dirty="0" smtClean="0"/>
              <a:t> klasama, </a:t>
            </a:r>
            <a:r>
              <a:rPr lang="sr-Latn-RS" sz="2800" i="1" dirty="0" smtClean="0"/>
              <a:t>Java</a:t>
            </a:r>
            <a:r>
              <a:rPr lang="sr-Latn-RS" sz="2800" dirty="0" smtClean="0"/>
              <a:t> kod biva </a:t>
            </a:r>
            <a:r>
              <a:rPr lang="sr-Latn-RS" sz="2800" dirty="0" smtClean="0">
                <a:solidFill>
                  <a:srgbClr val="FF0000"/>
                </a:solidFill>
              </a:rPr>
              <a:t>na poseban način </a:t>
            </a:r>
            <a:r>
              <a:rPr lang="sr-Latn-RS" sz="2800" dirty="0" smtClean="0"/>
              <a:t>obeležen u HTML stranicama.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316480" y="4082104"/>
            <a:ext cx="228600" cy="246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16480" y="4366260"/>
            <a:ext cx="228600" cy="246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21900" y="4376096"/>
            <a:ext cx="228600" cy="246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5049" y="4082104"/>
            <a:ext cx="228600" cy="246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13789" y="4244469"/>
            <a:ext cx="228600" cy="246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21609" y="4237828"/>
            <a:ext cx="228600" cy="246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58093" y="4237828"/>
            <a:ext cx="223131" cy="246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355981" y="4237828"/>
            <a:ext cx="223131" cy="246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2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JSP (</a:t>
            </a:r>
            <a:r>
              <a:rPr lang="sr-Latn-RS" i="1" dirty="0"/>
              <a:t>Java Server Pages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600" i="1" dirty="0" smtClean="0"/>
              <a:t>Java</a:t>
            </a:r>
            <a:r>
              <a:rPr lang="sr-Latn-RS" sz="3600" dirty="0" smtClean="0"/>
              <a:t> kod može da se izvršava samo ako je zapisan u </a:t>
            </a:r>
            <a:r>
              <a:rPr lang="en-US" sz="3600" i="1" dirty="0" smtClean="0"/>
              <a:t>Java</a:t>
            </a:r>
            <a:r>
              <a:rPr lang="en-US" sz="3600" dirty="0" smtClean="0"/>
              <a:t> </a:t>
            </a:r>
            <a:r>
              <a:rPr lang="sr-Latn-RS" sz="3600" dirty="0" smtClean="0"/>
              <a:t>klasama i preveden u izvršni oblik!</a:t>
            </a:r>
          </a:p>
          <a:p>
            <a:r>
              <a:rPr lang="sr-Latn-RS" sz="3600" dirty="0" smtClean="0">
                <a:solidFill>
                  <a:srgbClr val="FF0000"/>
                </a:solidFill>
              </a:rPr>
              <a:t>Kako onda JSP funkcioniše</a:t>
            </a:r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51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974</Words>
  <Application>Microsoft Office PowerPoint</Application>
  <PresentationFormat>Widescreen</PresentationFormat>
  <Paragraphs>158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Java Web Development</vt:lpstr>
      <vt:lpstr>Sadržaj:</vt:lpstr>
      <vt:lpstr>Sadržaj:</vt:lpstr>
      <vt:lpstr>Nedostaci servlet tehnologije</vt:lpstr>
      <vt:lpstr>Sadržaj:</vt:lpstr>
      <vt:lpstr>JSP (Java Server Pages)</vt:lpstr>
      <vt:lpstr>JSP (Java Server Pages)</vt:lpstr>
      <vt:lpstr>JSP (Java Server Pages)</vt:lpstr>
      <vt:lpstr>JSP (Java Server Pages)</vt:lpstr>
      <vt:lpstr>JSP (Java Server Pages)</vt:lpstr>
      <vt:lpstr>JSP</vt:lpstr>
      <vt:lpstr>JSP (Java Server Pages)</vt:lpstr>
      <vt:lpstr>JSP (Java Server Pages)</vt:lpstr>
      <vt:lpstr>JSP (Java Server Pages)</vt:lpstr>
      <vt:lpstr>JSP (Java Server Pages)</vt:lpstr>
      <vt:lpstr>JSP (Java Server Pages)</vt:lpstr>
      <vt:lpstr>JSP</vt:lpstr>
      <vt:lpstr>JSP</vt:lpstr>
      <vt:lpstr>JSP</vt:lpstr>
      <vt:lpstr>JSP (Java Server Pages)</vt:lpstr>
      <vt:lpstr>JSP (Java Server Pages)</vt:lpstr>
      <vt:lpstr>JSP (Java Server Pages)</vt:lpstr>
      <vt:lpstr>JSP</vt:lpstr>
      <vt:lpstr>JSP</vt:lpstr>
      <vt:lpstr>JSP</vt:lpstr>
      <vt:lpstr>JSP</vt:lpstr>
      <vt:lpstr>JSP (Java Server Pages)</vt:lpstr>
      <vt:lpstr>JSP (Java Server Pages)</vt:lpstr>
      <vt:lpstr>Sadržaj: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</dc:title>
  <dc:creator>Windows User</dc:creator>
  <cp:lastModifiedBy>Windows User</cp:lastModifiedBy>
  <cp:revision>179</cp:revision>
  <dcterms:created xsi:type="dcterms:W3CDTF">2018-09-14T17:03:44Z</dcterms:created>
  <dcterms:modified xsi:type="dcterms:W3CDTF">2019-10-22T12:56:41Z</dcterms:modified>
</cp:coreProperties>
</file>