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60" r:id="rId5"/>
    <p:sldId id="258" r:id="rId6"/>
    <p:sldId id="259" r:id="rId7"/>
    <p:sldId id="295" r:id="rId8"/>
    <p:sldId id="275" r:id="rId9"/>
    <p:sldId id="261" r:id="rId10"/>
    <p:sldId id="283" r:id="rId11"/>
    <p:sldId id="296" r:id="rId12"/>
    <p:sldId id="263" r:id="rId13"/>
    <p:sldId id="277" r:id="rId14"/>
    <p:sldId id="280" r:id="rId15"/>
    <p:sldId id="281" r:id="rId16"/>
    <p:sldId id="282" r:id="rId17"/>
    <p:sldId id="262" r:id="rId18"/>
    <p:sldId id="297" r:id="rId19"/>
    <p:sldId id="264" r:id="rId20"/>
    <p:sldId id="266" r:id="rId21"/>
    <p:sldId id="265" r:id="rId22"/>
    <p:sldId id="268" r:id="rId23"/>
    <p:sldId id="269" r:id="rId24"/>
    <p:sldId id="273" r:id="rId25"/>
    <p:sldId id="274" r:id="rId26"/>
    <p:sldId id="267" r:id="rId27"/>
    <p:sldId id="270" r:id="rId28"/>
    <p:sldId id="271" r:id="rId29"/>
    <p:sldId id="276" r:id="rId30"/>
    <p:sldId id="272" r:id="rId31"/>
    <p:sldId id="298" r:id="rId32"/>
    <p:sldId id="284" r:id="rId33"/>
    <p:sldId id="285" r:id="rId34"/>
    <p:sldId id="286" r:id="rId35"/>
    <p:sldId id="301" r:id="rId36"/>
    <p:sldId id="290" r:id="rId37"/>
    <p:sldId id="299" r:id="rId38"/>
    <p:sldId id="287" r:id="rId39"/>
    <p:sldId id="288" r:id="rId40"/>
    <p:sldId id="289" r:id="rId41"/>
    <p:sldId id="302" r:id="rId42"/>
    <p:sldId id="291" r:id="rId43"/>
    <p:sldId id="300" r:id="rId44"/>
    <p:sldId id="292" r:id="rId45"/>
    <p:sldId id="2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69EA-0905-4E3E-80DC-46E08540BF09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Termin</a:t>
            </a:r>
            <a:r>
              <a:rPr lang="en-US" dirty="0" smtClean="0">
                <a:solidFill>
                  <a:schemeClr val="accent1"/>
                </a:solidFill>
              </a:rPr>
              <a:t> 06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11" y="1690688"/>
            <a:ext cx="3524742" cy="60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11" y="3032934"/>
            <a:ext cx="3362794" cy="1457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47" y="5232549"/>
            <a:ext cx="3458058" cy="10288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690688"/>
            <a:ext cx="15937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Dodavanje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297" y="3032934"/>
            <a:ext cx="11462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Pristup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232549"/>
            <a:ext cx="15937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Uklanjanje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1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Iterator</a:t>
            </a:r>
            <a:endParaRPr lang="sr-Latn-R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en-US" dirty="0" err="1" smtClean="0"/>
              <a:t>datoteke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sr-Latn-RS" dirty="0" smtClean="0"/>
              <a:t>omoćna </a:t>
            </a:r>
            <a:r>
              <a:rPr lang="en-US" dirty="0" err="1" smtClean="0"/>
              <a:t>klasa</a:t>
            </a:r>
            <a:r>
              <a:rPr lang="sr-Latn-RS" dirty="0" smtClean="0"/>
              <a:t> koja omogućuje kretanje kroz elemente kolekcije</a:t>
            </a:r>
          </a:p>
          <a:p>
            <a:r>
              <a:rPr lang="sr-Latn-RS" dirty="0"/>
              <a:t>k</a:t>
            </a:r>
            <a:r>
              <a:rPr lang="sr-Latn-RS" dirty="0" smtClean="0"/>
              <a:t>oristi se na isti način nezavisno od odabira kolekcije</a:t>
            </a:r>
            <a:r>
              <a:rPr lang="en-US" dirty="0" smtClean="0"/>
              <a:t> (</a:t>
            </a:r>
            <a:r>
              <a:rPr lang="en-US" dirty="0" err="1" smtClean="0"/>
              <a:t>osim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sr-Latn-RS" i="1" dirty="0">
                <a:solidFill>
                  <a:schemeClr val="accent1"/>
                </a:solidFill>
              </a:rPr>
              <a:t>f</a:t>
            </a:r>
            <a:r>
              <a:rPr lang="sr-Latn-RS" i="1" dirty="0" smtClean="0">
                <a:solidFill>
                  <a:schemeClr val="accent1"/>
                </a:solidFill>
              </a:rPr>
              <a:t>or-each</a:t>
            </a:r>
            <a:r>
              <a:rPr lang="sr-Latn-RS" dirty="0" smtClean="0"/>
              <a:t> petlja se oslanja na ovaj mehanizam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63" y="4266673"/>
            <a:ext cx="2961905" cy="80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87518" y="4435840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58" y="4266673"/>
            <a:ext cx="23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086" y="2568068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7085" y="3330932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7085" y="4093796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381" y="259285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381" y="335194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381" y="411858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89240" y="2967762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89240" y="3730627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8489240" y="4493491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Curved Connector 13"/>
          <p:cNvCxnSpPr>
            <a:endCxn id="11" idx="2"/>
          </p:cNvCxnSpPr>
          <p:nvPr/>
        </p:nvCxnSpPr>
        <p:spPr>
          <a:xfrm>
            <a:off x="7639152" y="2967762"/>
            <a:ext cx="850088" cy="29620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2"/>
          </p:cNvCxnSpPr>
          <p:nvPr/>
        </p:nvCxnSpPr>
        <p:spPr>
          <a:xfrm>
            <a:off x="7639152" y="3706305"/>
            <a:ext cx="850088" cy="32052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3" idx="2"/>
          </p:cNvCxnSpPr>
          <p:nvPr/>
        </p:nvCxnSpPr>
        <p:spPr>
          <a:xfrm>
            <a:off x="7639152" y="4429450"/>
            <a:ext cx="850088" cy="36024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70368" y="2003564"/>
            <a:ext cx="592414" cy="5924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6"/>
          </p:cNvCxnSpPr>
          <p:nvPr/>
        </p:nvCxnSpPr>
        <p:spPr>
          <a:xfrm flipV="1">
            <a:off x="5862782" y="2299770"/>
            <a:ext cx="9955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23327" y="2749235"/>
            <a:ext cx="1877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it.hasNext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2718457"/>
            <a:ext cx="710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0" idx="1"/>
            <a:endCxn id="21" idx="3"/>
          </p:cNvCxnSpPr>
          <p:nvPr/>
        </p:nvCxnSpPr>
        <p:spPr>
          <a:xfrm flipH="1">
            <a:off x="1548651" y="2949290"/>
            <a:ext cx="16746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086" y="2568068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7085" y="3330932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7085" y="4093796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381" y="259285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381" y="335194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381" y="411858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89240" y="2967762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89240" y="3730627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8489240" y="4493491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Curved Connector 13"/>
          <p:cNvCxnSpPr>
            <a:endCxn id="11" idx="2"/>
          </p:cNvCxnSpPr>
          <p:nvPr/>
        </p:nvCxnSpPr>
        <p:spPr>
          <a:xfrm>
            <a:off x="7639152" y="2967762"/>
            <a:ext cx="850088" cy="29620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2"/>
          </p:cNvCxnSpPr>
          <p:nvPr/>
        </p:nvCxnSpPr>
        <p:spPr>
          <a:xfrm>
            <a:off x="7639152" y="3706305"/>
            <a:ext cx="850088" cy="32052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3" idx="2"/>
          </p:cNvCxnSpPr>
          <p:nvPr/>
        </p:nvCxnSpPr>
        <p:spPr>
          <a:xfrm>
            <a:off x="7639152" y="4429450"/>
            <a:ext cx="850088" cy="36024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70368" y="2622393"/>
            <a:ext cx="592414" cy="5924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6"/>
            <a:endCxn id="7" idx="1"/>
          </p:cNvCxnSpPr>
          <p:nvPr/>
        </p:nvCxnSpPr>
        <p:spPr>
          <a:xfrm flipV="1">
            <a:off x="5862782" y="2916018"/>
            <a:ext cx="995599" cy="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23327" y="3368064"/>
            <a:ext cx="1877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it.hasNext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3337286"/>
            <a:ext cx="710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0" idx="1"/>
            <a:endCxn id="21" idx="3"/>
          </p:cNvCxnSpPr>
          <p:nvPr/>
        </p:nvCxnSpPr>
        <p:spPr>
          <a:xfrm flipH="1">
            <a:off x="1548651" y="3568119"/>
            <a:ext cx="16746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23327" y="2715755"/>
            <a:ext cx="14542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it.next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97218" y="2620341"/>
            <a:ext cx="592414" cy="59241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1"/>
            <a:endCxn id="23" idx="6"/>
          </p:cNvCxnSpPr>
          <p:nvPr/>
        </p:nvCxnSpPr>
        <p:spPr>
          <a:xfrm flipH="1">
            <a:off x="1489632" y="2915810"/>
            <a:ext cx="1733695" cy="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0"/>
            <a:endCxn id="11" idx="1"/>
          </p:cNvCxnSpPr>
          <p:nvPr/>
        </p:nvCxnSpPr>
        <p:spPr>
          <a:xfrm rot="16200000" flipH="1">
            <a:off x="4667622" y="-853856"/>
            <a:ext cx="434178" cy="7382572"/>
          </a:xfrm>
          <a:prstGeom prst="curvedConnector3">
            <a:avLst>
              <a:gd name="adj1" fmla="val -526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086" y="2568068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7085" y="3330932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7085" y="4093796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381" y="259285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381" y="335194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381" y="411858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89240" y="2967762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89240" y="3730627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8489240" y="4493491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Curved Connector 13"/>
          <p:cNvCxnSpPr>
            <a:endCxn id="11" idx="2"/>
          </p:cNvCxnSpPr>
          <p:nvPr/>
        </p:nvCxnSpPr>
        <p:spPr>
          <a:xfrm>
            <a:off x="7639152" y="2967762"/>
            <a:ext cx="850088" cy="29620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2"/>
          </p:cNvCxnSpPr>
          <p:nvPr/>
        </p:nvCxnSpPr>
        <p:spPr>
          <a:xfrm>
            <a:off x="7639152" y="3706305"/>
            <a:ext cx="850088" cy="32052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3" idx="2"/>
          </p:cNvCxnSpPr>
          <p:nvPr/>
        </p:nvCxnSpPr>
        <p:spPr>
          <a:xfrm>
            <a:off x="7639152" y="4429450"/>
            <a:ext cx="850088" cy="36024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70368" y="3379772"/>
            <a:ext cx="592414" cy="5924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6"/>
            <a:endCxn id="8" idx="1"/>
          </p:cNvCxnSpPr>
          <p:nvPr/>
        </p:nvCxnSpPr>
        <p:spPr>
          <a:xfrm flipV="1">
            <a:off x="5862782" y="3675110"/>
            <a:ext cx="995599" cy="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23327" y="4125443"/>
            <a:ext cx="1877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it.hasNext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094665"/>
            <a:ext cx="710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0" idx="1"/>
            <a:endCxn id="21" idx="3"/>
          </p:cNvCxnSpPr>
          <p:nvPr/>
        </p:nvCxnSpPr>
        <p:spPr>
          <a:xfrm flipH="1">
            <a:off x="1548651" y="4325498"/>
            <a:ext cx="16746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23327" y="3473134"/>
            <a:ext cx="14542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it.next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97218" y="3377720"/>
            <a:ext cx="592414" cy="592414"/>
          </a:xfrm>
          <a:prstGeom prst="ellipse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1"/>
            <a:endCxn id="23" idx="6"/>
          </p:cNvCxnSpPr>
          <p:nvPr/>
        </p:nvCxnSpPr>
        <p:spPr>
          <a:xfrm flipH="1">
            <a:off x="1489632" y="3673189"/>
            <a:ext cx="1733695" cy="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0"/>
            <a:endCxn id="12" idx="1"/>
          </p:cNvCxnSpPr>
          <p:nvPr/>
        </p:nvCxnSpPr>
        <p:spPr>
          <a:xfrm rot="16200000" flipH="1">
            <a:off x="4664879" y="-93734"/>
            <a:ext cx="439664" cy="7382572"/>
          </a:xfrm>
          <a:prstGeom prst="curvedConnector3">
            <a:avLst>
              <a:gd name="adj1" fmla="val -5199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086" y="2568068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7085" y="3330932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7085" y="4093796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381" y="259285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381" y="335194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381" y="411858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89240" y="2967762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89240" y="3730627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8489240" y="4493491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Curved Connector 13"/>
          <p:cNvCxnSpPr>
            <a:endCxn id="11" idx="2"/>
          </p:cNvCxnSpPr>
          <p:nvPr/>
        </p:nvCxnSpPr>
        <p:spPr>
          <a:xfrm>
            <a:off x="7639152" y="2967762"/>
            <a:ext cx="850088" cy="29620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2"/>
          </p:cNvCxnSpPr>
          <p:nvPr/>
        </p:nvCxnSpPr>
        <p:spPr>
          <a:xfrm>
            <a:off x="7639152" y="3706305"/>
            <a:ext cx="850088" cy="32052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3" idx="2"/>
          </p:cNvCxnSpPr>
          <p:nvPr/>
        </p:nvCxnSpPr>
        <p:spPr>
          <a:xfrm>
            <a:off x="7639152" y="4429450"/>
            <a:ext cx="850088" cy="36024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70368" y="4146386"/>
            <a:ext cx="592414" cy="5924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6"/>
            <a:endCxn id="9" idx="1"/>
          </p:cNvCxnSpPr>
          <p:nvPr/>
        </p:nvCxnSpPr>
        <p:spPr>
          <a:xfrm flipV="1">
            <a:off x="5862782" y="4441748"/>
            <a:ext cx="995599" cy="8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23327" y="4892057"/>
            <a:ext cx="1877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it.hasNext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0757" y="4861279"/>
            <a:ext cx="7653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0" idx="1"/>
            <a:endCxn id="21" idx="3"/>
          </p:cNvCxnSpPr>
          <p:nvPr/>
        </p:nvCxnSpPr>
        <p:spPr>
          <a:xfrm flipH="1">
            <a:off x="1548651" y="5092112"/>
            <a:ext cx="16746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23327" y="4239748"/>
            <a:ext cx="14542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it.next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97218" y="4144334"/>
            <a:ext cx="592414" cy="592414"/>
          </a:xfrm>
          <a:prstGeom prst="ellipse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1"/>
            <a:endCxn id="23" idx="6"/>
          </p:cNvCxnSpPr>
          <p:nvPr/>
        </p:nvCxnSpPr>
        <p:spPr>
          <a:xfrm flipH="1">
            <a:off x="1489632" y="4439803"/>
            <a:ext cx="1733695" cy="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0"/>
            <a:endCxn id="13" idx="1"/>
          </p:cNvCxnSpPr>
          <p:nvPr/>
        </p:nvCxnSpPr>
        <p:spPr>
          <a:xfrm rot="16200000" flipH="1">
            <a:off x="4666754" y="671005"/>
            <a:ext cx="435914" cy="7382572"/>
          </a:xfrm>
          <a:prstGeom prst="curvedConnector3">
            <a:avLst>
              <a:gd name="adj1" fmla="val -5244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Primer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A_DemoList</a:t>
            </a:r>
            <a:endParaRPr lang="en-US" dirty="0" smtClean="0"/>
          </a:p>
          <a:p>
            <a:r>
              <a:rPr lang="en-US" dirty="0" err="1" smtClean="0"/>
              <a:t>B_DemoSet</a:t>
            </a:r>
            <a:endParaRPr lang="en-US" dirty="0" smtClean="0"/>
          </a:p>
          <a:p>
            <a:r>
              <a:rPr lang="en-US" dirty="0" err="1" smtClean="0"/>
              <a:t>C_DemoMap</a:t>
            </a:r>
            <a:endParaRPr lang="en-US" dirty="0" smtClean="0"/>
          </a:p>
          <a:p>
            <a:r>
              <a:rPr lang="en-US" dirty="0" err="1" smtClean="0"/>
              <a:t>D_DemoIterator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Iterator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>
                <a:solidFill>
                  <a:schemeClr val="accent1"/>
                </a:solidFill>
              </a:rPr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en-US" dirty="0" err="1" smtClean="0"/>
              <a:t>datoteke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557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</a:t>
            </a:r>
            <a:r>
              <a:rPr lang="sr-Latn-RS" dirty="0" smtClean="0"/>
              <a:t>ehanizam koji omogućuje da se </a:t>
            </a:r>
            <a:r>
              <a:rPr lang="sr-Latn-RS" dirty="0" smtClean="0">
                <a:solidFill>
                  <a:schemeClr val="accent1"/>
                </a:solidFill>
              </a:rPr>
              <a:t>spreči zaustavljanje programa </a:t>
            </a:r>
            <a:r>
              <a:rPr lang="sr-Latn-RS" dirty="0" smtClean="0"/>
              <a:t>u slučaju nastanka greške u nepredviđenim i predviđenim </a:t>
            </a:r>
            <a:r>
              <a:rPr lang="sr-Latn-RS" dirty="0"/>
              <a:t>okolnostima (događajima</a:t>
            </a:r>
            <a:r>
              <a:rPr lang="sr-Latn-RS" dirty="0" smtClean="0"/>
              <a:t>), da se identifikuje ta greška i da </a:t>
            </a:r>
            <a:r>
              <a:rPr lang="sr-Latn-RS" dirty="0" smtClean="0">
                <a:solidFill>
                  <a:schemeClr val="accent1"/>
                </a:solidFill>
              </a:rPr>
              <a:t>se nastavi izvršavanje programa </a:t>
            </a:r>
            <a:r>
              <a:rPr lang="sr-Latn-RS" dirty="0" smtClean="0"/>
              <a:t>ukoliko je to moguće, odnosno ima smisla</a:t>
            </a:r>
            <a:endParaRPr lang="sr-Latn-RS" dirty="0"/>
          </a:p>
          <a:p>
            <a:endParaRPr lang="sr-Latn-RS" dirty="0"/>
          </a:p>
          <a:p>
            <a:r>
              <a:rPr lang="sr-Latn-RS" i="1" dirty="0"/>
              <a:t>t</a:t>
            </a:r>
            <a:r>
              <a:rPr lang="sr-Latn-RS" i="1" dirty="0" smtClean="0"/>
              <a:t>zv. </a:t>
            </a:r>
            <a:r>
              <a:rPr lang="sr-Latn-RS" i="1" dirty="0" smtClean="0">
                <a:solidFill>
                  <a:schemeClr val="accent1"/>
                </a:solidFill>
              </a:rPr>
              <a:t>stack trace </a:t>
            </a:r>
            <a:r>
              <a:rPr lang="sr-Latn-RS" dirty="0" smtClean="0"/>
              <a:t>u slučaju nastanka greške može da izgleda ovako: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/>
              <a:t>i</a:t>
            </a:r>
            <a:r>
              <a:rPr lang="sr-Latn-RS" dirty="0" smtClean="0"/>
              <a:t>nformacija o nastaloj greški je </a:t>
            </a:r>
            <a:r>
              <a:rPr lang="sr-Latn-RS" dirty="0" smtClean="0">
                <a:solidFill>
                  <a:schemeClr val="accent1"/>
                </a:solidFill>
              </a:rPr>
              <a:t>stigla do virtualne mašine</a:t>
            </a:r>
            <a:r>
              <a:rPr lang="sr-Latn-RS" dirty="0" smtClean="0"/>
              <a:t>, program se zaustavlja, a svi podaci koji su bili u memoriji programa se gube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4341330"/>
            <a:ext cx="605874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Iterator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en-US" dirty="0" err="1" smtClean="0"/>
              <a:t>datoteke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od predviđenim događajima se smatra ograničeni broj situacija u kojima neki kod (pored uspešnog) može da proizvede i neuspešan rezultat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 smtClean="0"/>
              <a:t>primeri predviđenih događaja su:</a:t>
            </a:r>
          </a:p>
          <a:p>
            <a:pPr marL="685800" lvl="3">
              <a:spcBef>
                <a:spcPts val="1000"/>
              </a:spcBef>
            </a:pPr>
            <a:r>
              <a:rPr lang="sr-Latn-RS" sz="2600" dirty="0"/>
              <a:t>d</a:t>
            </a:r>
            <a:r>
              <a:rPr lang="sr-Latn-RS" sz="2600" dirty="0" smtClean="0"/>
              <a:t>atoteka ili postoji ili ne postoji za vreme otvaranja</a:t>
            </a:r>
          </a:p>
          <a:p>
            <a:pPr marL="685800" lvl="3">
              <a:spcBef>
                <a:spcPts val="1000"/>
              </a:spcBef>
            </a:pPr>
            <a:r>
              <a:rPr lang="sr-Latn-RS" sz="2600" dirty="0"/>
              <a:t>k</a:t>
            </a:r>
            <a:r>
              <a:rPr lang="sr-Latn-RS" sz="2600" dirty="0" smtClean="0"/>
              <a:t>onekcija sa bazom podataka je ostvarena ili nije i sl.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 smtClean="0"/>
              <a:t>izuzeci koji opisuju ovakve događaje se zovu </a:t>
            </a:r>
            <a:r>
              <a:rPr lang="sr-Latn-RS" sz="2800" i="1" dirty="0" smtClean="0">
                <a:solidFill>
                  <a:schemeClr val="accent1"/>
                </a:solidFill>
              </a:rPr>
              <a:t>Checked Exceptions</a:t>
            </a:r>
            <a:endParaRPr lang="en-US" sz="2800" i="1" dirty="0" smtClean="0">
              <a:solidFill>
                <a:schemeClr val="accent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US" sz="2800" dirty="0" err="1" smtClean="0"/>
              <a:t>neki</a:t>
            </a:r>
            <a:r>
              <a:rPr lang="en-US" sz="2800" dirty="0" smtClean="0"/>
              <a:t> od </a:t>
            </a:r>
            <a:r>
              <a:rPr lang="en-US" sz="2800" dirty="0" err="1" smtClean="0"/>
              <a:t>njih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: </a:t>
            </a:r>
            <a:r>
              <a:rPr lang="sr-Latn-RS" sz="2800" i="1" dirty="0" smtClean="0"/>
              <a:t>FileNotFoundException</a:t>
            </a:r>
            <a:r>
              <a:rPr lang="sr-Latn-RS" sz="2800" dirty="0" smtClean="0"/>
              <a:t>, </a:t>
            </a:r>
            <a:r>
              <a:rPr lang="sr-Latn-RS" sz="2800" i="1" dirty="0" smtClean="0"/>
              <a:t>IOException</a:t>
            </a:r>
            <a:r>
              <a:rPr lang="sr-Latn-RS" sz="2800" dirty="0" smtClean="0"/>
              <a:t>, </a:t>
            </a:r>
            <a:r>
              <a:rPr lang="sr-Latn-RS" sz="2800" i="1" dirty="0" smtClean="0"/>
              <a:t>SQLException</a:t>
            </a:r>
            <a:r>
              <a:rPr lang="sr-Latn-RS" sz="2800" dirty="0" smtClean="0"/>
              <a:t> i sl.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/>
              <a:t>p</a:t>
            </a:r>
            <a:r>
              <a:rPr lang="sr-Latn-RS" sz="2800" dirty="0" smtClean="0"/>
              <a:t>revodilac </a:t>
            </a:r>
            <a:r>
              <a:rPr lang="sr-Latn-RS" sz="2800" dirty="0" smtClean="0">
                <a:solidFill>
                  <a:schemeClr val="accent1"/>
                </a:solidFill>
              </a:rPr>
              <a:t>obavezuje programera </a:t>
            </a:r>
            <a:r>
              <a:rPr lang="sr-Latn-RS" sz="2800" dirty="0" smtClean="0"/>
              <a:t>da kodira naredbe za rukovanje ovakvim izuzecima</a:t>
            </a:r>
          </a:p>
        </p:txBody>
      </p:sp>
    </p:spTree>
    <p:extLst>
      <p:ext uri="{BB962C8B-B14F-4D97-AF65-F5344CB8AC3E}">
        <p14:creationId xmlns:p14="http://schemas.microsoft.com/office/powerpoint/2010/main" val="29275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n</a:t>
            </a:r>
            <a:r>
              <a:rPr lang="sr-Latn-RS" dirty="0" smtClean="0"/>
              <a:t>epredviđeni događaji zavise od podataka sa kojima program radi za vreme svog izvršavanja</a:t>
            </a:r>
          </a:p>
          <a:p>
            <a:r>
              <a:rPr lang="sr-Latn-RS" dirty="0" smtClean="0"/>
              <a:t>oni su posledica </a:t>
            </a:r>
            <a:r>
              <a:rPr lang="sr-Latn-RS" dirty="0" smtClean="0">
                <a:solidFill>
                  <a:schemeClr val="accent1"/>
                </a:solidFill>
              </a:rPr>
              <a:t>načina korišćenja programa</a:t>
            </a:r>
            <a:r>
              <a:rPr lang="sr-Latn-RS" dirty="0" smtClean="0"/>
              <a:t>, kao što je npr. korisnički unos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 smtClean="0"/>
              <a:t>primeri nepredviđenih događaja su: pristup </a:t>
            </a:r>
            <a:r>
              <a:rPr lang="sr-Latn-RS" sz="2800" i="1" dirty="0" smtClean="0"/>
              <a:t>null</a:t>
            </a:r>
            <a:r>
              <a:rPr lang="sr-Latn-RS" sz="2800" dirty="0" smtClean="0"/>
              <a:t> referenci, pristup poziciji u listi koja ne postoji, pokušaj konverzije neodgovarajućeg </a:t>
            </a:r>
            <a:r>
              <a:rPr lang="sr-Latn-RS" sz="2800" i="1" dirty="0"/>
              <a:t>s</a:t>
            </a:r>
            <a:r>
              <a:rPr lang="sr-Latn-RS" sz="2800" i="1" dirty="0" smtClean="0"/>
              <a:t>tring</a:t>
            </a:r>
            <a:r>
              <a:rPr lang="sr-Latn-RS" sz="2800" dirty="0" smtClean="0"/>
              <a:t>-a u broj, deljenje sa nulom i sl.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/>
              <a:t>i</a:t>
            </a:r>
            <a:r>
              <a:rPr lang="sr-Latn-RS" sz="2800" dirty="0" smtClean="0"/>
              <a:t>zuzeci koji opisuju ovakve događaje se zovu </a:t>
            </a:r>
            <a:r>
              <a:rPr lang="sr-Latn-RS" sz="2800" i="1" dirty="0" smtClean="0">
                <a:solidFill>
                  <a:schemeClr val="accent1"/>
                </a:solidFill>
              </a:rPr>
              <a:t>Unchecked Exceptions</a:t>
            </a:r>
            <a:endParaRPr lang="en-US" sz="2800" i="1" dirty="0" smtClean="0">
              <a:solidFill>
                <a:schemeClr val="accent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US" sz="2800" dirty="0" err="1"/>
              <a:t>n</a:t>
            </a:r>
            <a:r>
              <a:rPr lang="en-US" sz="2800" dirty="0" err="1" smtClean="0"/>
              <a:t>eki</a:t>
            </a:r>
            <a:r>
              <a:rPr lang="en-US" sz="2800" dirty="0" smtClean="0"/>
              <a:t> od </a:t>
            </a:r>
            <a:r>
              <a:rPr lang="en-US" sz="2800" dirty="0" err="1" smtClean="0"/>
              <a:t>njih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NullPointerException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IndexOutOfBoundsExceptions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NumberFormatException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ArithmeticException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 smtClean="0"/>
              <a:t> sl.</a:t>
            </a:r>
            <a:endParaRPr lang="sr-Latn-RS" sz="2800" dirty="0" smtClean="0"/>
          </a:p>
          <a:p>
            <a:pPr marL="228600" lvl="2">
              <a:spcBef>
                <a:spcPts val="1000"/>
              </a:spcBef>
            </a:pPr>
            <a:r>
              <a:rPr lang="sr-Latn-RS" sz="2800" dirty="0"/>
              <a:t>p</a:t>
            </a:r>
            <a:r>
              <a:rPr lang="sr-Latn-RS" sz="2800" dirty="0" smtClean="0"/>
              <a:t>rogramer </a:t>
            </a:r>
            <a:r>
              <a:rPr lang="sr-Latn-RS" sz="2800" dirty="0" smtClean="0">
                <a:solidFill>
                  <a:schemeClr val="accent1"/>
                </a:solidFill>
              </a:rPr>
              <a:t>nije u obavezi </a:t>
            </a:r>
            <a:r>
              <a:rPr lang="sr-Latn-RS" sz="2800" dirty="0" smtClean="0"/>
              <a:t>da kodira naredbe za rukovanjem ovakvim izuzecima, a može</a:t>
            </a:r>
          </a:p>
        </p:txBody>
      </p:sp>
    </p:spTree>
    <p:extLst>
      <p:ext uri="{BB962C8B-B14F-4D97-AF65-F5344CB8AC3E}">
        <p14:creationId xmlns:p14="http://schemas.microsoft.com/office/powerpoint/2010/main" val="10844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ostoji posebna grupa nepredviđenih događaja koji ne zavise ni od načina pisanja</a:t>
            </a:r>
            <a:r>
              <a:rPr lang="en-US" dirty="0" smtClean="0"/>
              <a:t>, </a:t>
            </a:r>
            <a:r>
              <a:rPr lang="sr-Latn-RS" dirty="0" smtClean="0"/>
              <a:t>a ni korišćenja programa, već od </a:t>
            </a:r>
            <a:r>
              <a:rPr lang="sr-Latn-RS" dirty="0" smtClean="0">
                <a:solidFill>
                  <a:schemeClr val="accent1"/>
                </a:solidFill>
              </a:rPr>
              <a:t>uslova u kojima se program izvršava </a:t>
            </a:r>
            <a:r>
              <a:rPr lang="sr-Latn-RS" dirty="0" smtClean="0"/>
              <a:t>kao što su operativni sistem, hardver i sl.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 smtClean="0"/>
              <a:t>klase koje opisuju ovakve događaje spadaju u grupu grešaka (</a:t>
            </a:r>
            <a:r>
              <a:rPr lang="sr-Latn-RS" sz="2800" i="1" dirty="0" smtClean="0">
                <a:solidFill>
                  <a:schemeClr val="accent1"/>
                </a:solidFill>
              </a:rPr>
              <a:t>Errors</a:t>
            </a:r>
            <a:r>
              <a:rPr lang="sr-Latn-RS" sz="2800" dirty="0" smtClean="0"/>
              <a:t>) i proizvodi ih </a:t>
            </a:r>
            <a:r>
              <a:rPr lang="sr-Latn-RS" sz="2800" dirty="0" smtClean="0">
                <a:solidFill>
                  <a:schemeClr val="accent1"/>
                </a:solidFill>
              </a:rPr>
              <a:t>virtualna mašina</a:t>
            </a:r>
          </a:p>
          <a:p>
            <a:r>
              <a:rPr lang="sr-Latn-RS" dirty="0"/>
              <a:t>p</a:t>
            </a:r>
            <a:r>
              <a:rPr lang="sr-Latn-RS" dirty="0" smtClean="0"/>
              <a:t>rimeri ovakvih grešaka: </a:t>
            </a:r>
            <a:r>
              <a:rPr lang="en-US" i="1" dirty="0" err="1" smtClean="0"/>
              <a:t>VirtualMachineError</a:t>
            </a:r>
            <a:r>
              <a:rPr lang="sr-Latn-RS" dirty="0" smtClean="0"/>
              <a:t>, </a:t>
            </a:r>
            <a:r>
              <a:rPr lang="sr-Latn-RS" i="1" dirty="0" smtClean="0"/>
              <a:t>OutOfMemoryError</a:t>
            </a:r>
            <a:r>
              <a:rPr lang="sr-Latn-RS" dirty="0" smtClean="0"/>
              <a:t>, </a:t>
            </a:r>
            <a:r>
              <a:rPr lang="sr-Latn-RS" i="1" dirty="0" smtClean="0"/>
              <a:t>StackOverflowError</a:t>
            </a:r>
            <a:r>
              <a:rPr lang="sr-Latn-RS" dirty="0" smtClean="0"/>
              <a:t> i sl.</a:t>
            </a:r>
          </a:p>
          <a:p>
            <a:pPr marL="228600" lvl="2">
              <a:spcBef>
                <a:spcPts val="1000"/>
              </a:spcBef>
            </a:pPr>
            <a:r>
              <a:rPr lang="sr-Latn-RS" sz="2800" dirty="0" smtClean="0"/>
              <a:t>programer </a:t>
            </a:r>
            <a:r>
              <a:rPr lang="sr-Latn-RS" sz="2800" dirty="0" smtClean="0">
                <a:solidFill>
                  <a:schemeClr val="accent1"/>
                </a:solidFill>
              </a:rPr>
              <a:t>ne bi trebalo </a:t>
            </a:r>
            <a:r>
              <a:rPr lang="sr-Latn-RS" sz="2800" dirty="0" smtClean="0"/>
              <a:t>da kodira naredbe za rukovanjem ovakvim izuzecima, a može</a:t>
            </a:r>
          </a:p>
          <a:p>
            <a:endParaRPr lang="en-US" dirty="0"/>
          </a:p>
          <a:p>
            <a:pPr marL="228600" lvl="2">
              <a:spcBef>
                <a:spcPts val="1000"/>
              </a:spcBef>
            </a:pPr>
            <a:endParaRPr lang="sr-Latn-RS" sz="2800" dirty="0" smtClean="0"/>
          </a:p>
          <a:p>
            <a:pPr marL="228600" lvl="2">
              <a:spcBef>
                <a:spcPts val="1000"/>
              </a:spcBef>
            </a:pPr>
            <a:endParaRPr lang="en-US" sz="28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8674"/>
            <a:ext cx="5782482" cy="14765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19" y="4257920"/>
            <a:ext cx="4352381" cy="22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01419" y="4171950"/>
            <a:ext cx="4352381" cy="2381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5502" y="5111627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27227" y="4759016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227" y="6115255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52750" y="4473615"/>
            <a:ext cx="3514725" cy="10794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flipV="1">
            <a:off x="4710113" y="4171950"/>
            <a:ext cx="2291306" cy="3016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</p:cNvCxnSpPr>
          <p:nvPr/>
        </p:nvCxnSpPr>
        <p:spPr>
          <a:xfrm>
            <a:off x="4710113" y="5553074"/>
            <a:ext cx="2291306" cy="100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38275" y="5534024"/>
            <a:ext cx="14001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29600" y="5829299"/>
            <a:ext cx="14001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53600" y="4397414"/>
            <a:ext cx="14001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1825626"/>
            <a:ext cx="10515600" cy="220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400" i="1" dirty="0" smtClean="0">
                <a:solidFill>
                  <a:schemeClr val="accent1"/>
                </a:solidFill>
              </a:rPr>
              <a:t>t</a:t>
            </a:r>
            <a:r>
              <a:rPr lang="en-US" sz="3400" i="1" dirty="0" err="1" smtClean="0">
                <a:solidFill>
                  <a:schemeClr val="accent1"/>
                </a:solidFill>
              </a:rPr>
              <a:t>hrows</a:t>
            </a:r>
            <a:r>
              <a:rPr lang="en-US" sz="3400" i="1" dirty="0" smtClean="0">
                <a:solidFill>
                  <a:schemeClr val="accent1"/>
                </a:solidFill>
              </a:rPr>
              <a:t> </a:t>
            </a:r>
            <a:r>
              <a:rPr lang="en-US" sz="3400" dirty="0" err="1" smtClean="0"/>
              <a:t>klauzula</a:t>
            </a:r>
            <a:r>
              <a:rPr lang="en-US" sz="3400" dirty="0" smtClean="0"/>
              <a:t> </a:t>
            </a:r>
            <a:r>
              <a:rPr lang="sr-Latn-RS" sz="3400" dirty="0" smtClean="0"/>
              <a:t>obaveštava korisnika funkcije </a:t>
            </a:r>
            <a:r>
              <a:rPr lang="en-US" sz="3400" dirty="0"/>
              <a:t>i</a:t>
            </a:r>
            <a:r>
              <a:rPr lang="en-US" sz="3400" dirty="0" smtClean="0"/>
              <a:t> </a:t>
            </a:r>
            <a:r>
              <a:rPr lang="en-US" sz="3400" dirty="0" err="1" smtClean="0"/>
              <a:t>prevodioca</a:t>
            </a:r>
            <a:r>
              <a:rPr lang="en-US" sz="3400" dirty="0" smtClean="0"/>
              <a:t> da </a:t>
            </a:r>
            <a:r>
              <a:rPr lang="sr-Latn-RS" sz="3400" dirty="0" smtClean="0"/>
              <a:t>ona </a:t>
            </a:r>
            <a:r>
              <a:rPr lang="en-US" sz="3400" dirty="0" err="1" smtClean="0"/>
              <a:t>mo</a:t>
            </a:r>
            <a:r>
              <a:rPr lang="sr-Latn-RS" sz="3400" dirty="0" smtClean="0"/>
              <a:t>že da proizvede izuzetak</a:t>
            </a:r>
          </a:p>
          <a:p>
            <a:r>
              <a:rPr lang="sr-Latn-RS" sz="3400" i="1" dirty="0" smtClean="0">
                <a:solidFill>
                  <a:schemeClr val="accent1"/>
                </a:solidFill>
              </a:rPr>
              <a:t>throw</a:t>
            </a:r>
            <a:r>
              <a:rPr lang="sr-Latn-RS" sz="3400" dirty="0" smtClean="0"/>
              <a:t> naredba u toj funkciji </a:t>
            </a:r>
            <a:r>
              <a:rPr lang="sr-Latn-RS" sz="3400" dirty="0" smtClean="0">
                <a:solidFill>
                  <a:schemeClr val="accent1"/>
                </a:solidFill>
              </a:rPr>
              <a:t>prekida funkciju </a:t>
            </a:r>
            <a:r>
              <a:rPr lang="sr-Latn-RS" sz="3400" dirty="0" smtClean="0"/>
              <a:t>i </a:t>
            </a:r>
            <a:r>
              <a:rPr lang="en-US" sz="3400" dirty="0" smtClean="0">
                <a:solidFill>
                  <a:schemeClr val="accent1"/>
                </a:solidFill>
              </a:rPr>
              <a:t>“</a:t>
            </a:r>
            <a:r>
              <a:rPr lang="sr-Latn-RS" sz="3400" dirty="0" smtClean="0">
                <a:solidFill>
                  <a:schemeClr val="accent1"/>
                </a:solidFill>
              </a:rPr>
              <a:t>ispaljuje</a:t>
            </a:r>
            <a:r>
              <a:rPr lang="en-US" sz="3400" dirty="0" smtClean="0">
                <a:solidFill>
                  <a:schemeClr val="accent1"/>
                </a:solidFill>
              </a:rPr>
              <a:t>”</a:t>
            </a:r>
            <a:r>
              <a:rPr lang="sr-Latn-RS" sz="3400" dirty="0" smtClean="0">
                <a:solidFill>
                  <a:schemeClr val="accent1"/>
                </a:solidFill>
              </a:rPr>
              <a:t> izuzetak </a:t>
            </a:r>
            <a:r>
              <a:rPr lang="sr-Latn-RS" sz="3400" dirty="0" smtClean="0"/>
              <a:t>(obavezno stoji u </a:t>
            </a:r>
            <a:r>
              <a:rPr lang="en-US" sz="3400" dirty="0" smtClean="0">
                <a:solidFill>
                  <a:schemeClr val="accent1"/>
                </a:solidFill>
              </a:rPr>
              <a:t>if</a:t>
            </a:r>
            <a:r>
              <a:rPr lang="sr-Latn-RS" sz="3400" dirty="0" smtClean="0"/>
              <a:t> naredbi)</a:t>
            </a:r>
          </a:p>
          <a:p>
            <a:r>
              <a:rPr lang="sr-Latn-RS" sz="3400" i="1" dirty="0">
                <a:solidFill>
                  <a:schemeClr val="accent1"/>
                </a:solidFill>
              </a:rPr>
              <a:t>t</a:t>
            </a:r>
            <a:r>
              <a:rPr lang="sr-Latn-RS" sz="3400" i="1" dirty="0" smtClean="0">
                <a:solidFill>
                  <a:schemeClr val="accent1"/>
                </a:solidFill>
              </a:rPr>
              <a:t>ry</a:t>
            </a:r>
            <a:r>
              <a:rPr lang="sr-Latn-RS" sz="3400" dirty="0" smtClean="0">
                <a:solidFill>
                  <a:schemeClr val="accent1"/>
                </a:solidFill>
              </a:rPr>
              <a:t> </a:t>
            </a:r>
            <a:r>
              <a:rPr lang="sr-Latn-RS" sz="3400" dirty="0" smtClean="0"/>
              <a:t>blok obuhvata korišćenu funkciju i </a:t>
            </a:r>
            <a:r>
              <a:rPr lang="en-US" sz="3400" dirty="0" smtClean="0">
                <a:solidFill>
                  <a:schemeClr val="accent1"/>
                </a:solidFill>
              </a:rPr>
              <a:t>“</a:t>
            </a:r>
            <a:r>
              <a:rPr lang="sr-Latn-RS" sz="3400" dirty="0" smtClean="0">
                <a:solidFill>
                  <a:schemeClr val="accent1"/>
                </a:solidFill>
              </a:rPr>
              <a:t>hvata</a:t>
            </a:r>
            <a:r>
              <a:rPr lang="en-US" sz="3400" dirty="0" smtClean="0">
                <a:solidFill>
                  <a:schemeClr val="accent1"/>
                </a:solidFill>
              </a:rPr>
              <a:t>”</a:t>
            </a:r>
            <a:r>
              <a:rPr lang="sr-Latn-RS" sz="3400" dirty="0" smtClean="0">
                <a:solidFill>
                  <a:schemeClr val="accent1"/>
                </a:solidFill>
              </a:rPr>
              <a:t> izuzetak</a:t>
            </a:r>
            <a:r>
              <a:rPr lang="en-US" sz="3400" dirty="0" smtClean="0"/>
              <a:t>, </a:t>
            </a:r>
            <a:r>
              <a:rPr lang="en-US" sz="3400" dirty="0" err="1" smtClean="0"/>
              <a:t>odnosno</a:t>
            </a:r>
            <a:r>
              <a:rPr lang="en-US" sz="3400" dirty="0" smtClean="0"/>
              <a:t> </a:t>
            </a:r>
            <a:r>
              <a:rPr lang="en-US" sz="3400" dirty="0" err="1" smtClean="0"/>
              <a:t>spre</a:t>
            </a:r>
            <a:r>
              <a:rPr lang="sr-Latn-RS" sz="3400" dirty="0" smtClean="0"/>
              <a:t>čava da on zaustavi program</a:t>
            </a:r>
          </a:p>
          <a:p>
            <a:r>
              <a:rPr lang="sr-Latn-RS" sz="3400" i="1" dirty="0" smtClean="0">
                <a:solidFill>
                  <a:schemeClr val="accent1"/>
                </a:solidFill>
              </a:rPr>
              <a:t>catch</a:t>
            </a:r>
            <a:r>
              <a:rPr lang="sr-Latn-RS" sz="3400" dirty="0" smtClean="0">
                <a:solidFill>
                  <a:schemeClr val="accent1"/>
                </a:solidFill>
              </a:rPr>
              <a:t> </a:t>
            </a:r>
            <a:r>
              <a:rPr lang="sr-Latn-RS" sz="3400" dirty="0" smtClean="0"/>
              <a:t>blok </a:t>
            </a:r>
            <a:r>
              <a:rPr lang="en-US" sz="3400" dirty="0" err="1" smtClean="0"/>
              <a:t>defin</a:t>
            </a:r>
            <a:r>
              <a:rPr lang="sr-Latn-RS" sz="3400" dirty="0" smtClean="0"/>
              <a:t>iše proceduru za obradu izuzetka</a:t>
            </a:r>
          </a:p>
          <a:p>
            <a:r>
              <a:rPr lang="sr-Latn-RS" sz="3400" i="1" dirty="0" smtClean="0">
                <a:solidFill>
                  <a:schemeClr val="accent1"/>
                </a:solidFill>
              </a:rPr>
              <a:t>finally</a:t>
            </a:r>
            <a:r>
              <a:rPr lang="sr-Latn-RS" sz="3400" dirty="0" smtClean="0">
                <a:solidFill>
                  <a:schemeClr val="accent1"/>
                </a:solidFill>
              </a:rPr>
              <a:t> </a:t>
            </a:r>
            <a:r>
              <a:rPr lang="sr-Latn-RS" sz="3400" dirty="0" smtClean="0"/>
              <a:t>blok definiše proceduru koja treba da se izvrši i u slučaju uspešnog i u slučaju neuspešnog izvršavanja funkcije</a:t>
            </a:r>
            <a:r>
              <a:rPr lang="en-US" sz="3400" dirty="0" smtClean="0"/>
              <a:t> (</a:t>
            </a:r>
            <a:r>
              <a:rPr lang="sr-Latn-RS" sz="3400" dirty="0" smtClean="0"/>
              <a:t>čak i ukoliko u try ili catch blokovima stoji </a:t>
            </a:r>
            <a:r>
              <a:rPr lang="sr-Latn-RS" sz="3400" dirty="0" smtClean="0">
                <a:solidFill>
                  <a:schemeClr val="accent1"/>
                </a:solidFill>
              </a:rPr>
              <a:t>return </a:t>
            </a:r>
            <a:r>
              <a:rPr lang="sr-Latn-RS" sz="3400" dirty="0" smtClean="0"/>
              <a:t>naredba</a:t>
            </a:r>
            <a:r>
              <a:rPr lang="en-US" sz="3400" dirty="0" smtClean="0"/>
              <a:t>)</a:t>
            </a:r>
          </a:p>
          <a:p>
            <a:r>
              <a:rPr lang="en-US" sz="3400" dirty="0"/>
              <a:t>m</a:t>
            </a:r>
            <a:r>
              <a:rPr lang="en-US" sz="3400" dirty="0" smtClean="0"/>
              <a:t>ora da </a:t>
            </a:r>
            <a:r>
              <a:rPr lang="en-US" sz="3400" dirty="0" err="1" smtClean="0"/>
              <a:t>postoji</a:t>
            </a:r>
            <a:r>
              <a:rPr lang="en-US" sz="3400" dirty="0" smtClean="0"/>
              <a:t> </a:t>
            </a:r>
            <a:r>
              <a:rPr lang="en-US" sz="3400" i="1" dirty="0" smtClean="0"/>
              <a:t>try</a:t>
            </a:r>
            <a:r>
              <a:rPr lang="en-US" sz="3400" dirty="0" smtClean="0"/>
              <a:t> </a:t>
            </a:r>
            <a:r>
              <a:rPr lang="en-US" sz="3400" dirty="0" err="1" smtClean="0"/>
              <a:t>blok</a:t>
            </a:r>
            <a:r>
              <a:rPr lang="en-US" sz="3400" dirty="0" smtClean="0"/>
              <a:t> </a:t>
            </a:r>
            <a:r>
              <a:rPr lang="en-US" sz="3400" dirty="0" err="1" smtClean="0"/>
              <a:t>i</a:t>
            </a:r>
            <a:r>
              <a:rPr lang="en-US" sz="3400" dirty="0" smtClean="0"/>
              <a:t> bar </a:t>
            </a:r>
            <a:r>
              <a:rPr lang="en-US" sz="3400" dirty="0" err="1" smtClean="0"/>
              <a:t>jedan</a:t>
            </a:r>
            <a:r>
              <a:rPr lang="en-US" sz="3400" dirty="0" smtClean="0"/>
              <a:t> od </a:t>
            </a:r>
            <a:r>
              <a:rPr lang="en-US" sz="3400" dirty="0" err="1" smtClean="0"/>
              <a:t>blokova</a:t>
            </a:r>
            <a:r>
              <a:rPr lang="en-US" sz="3400" dirty="0" smtClean="0"/>
              <a:t> </a:t>
            </a:r>
            <a:r>
              <a:rPr lang="en-US" sz="3400" i="1" dirty="0" smtClean="0"/>
              <a:t>catch</a:t>
            </a:r>
            <a:r>
              <a:rPr lang="en-US" sz="3400" dirty="0" smtClean="0"/>
              <a:t> </a:t>
            </a:r>
            <a:r>
              <a:rPr lang="en-US" sz="3400" dirty="0" err="1" smtClean="0"/>
              <a:t>ili</a:t>
            </a:r>
            <a:r>
              <a:rPr lang="en-US" sz="3400" dirty="0" smtClean="0"/>
              <a:t> </a:t>
            </a:r>
            <a:r>
              <a:rPr lang="en-US" sz="3400" i="1" dirty="0" smtClean="0"/>
              <a:t>finally</a:t>
            </a:r>
            <a:r>
              <a:rPr lang="en-US" sz="3400" dirty="0" smtClean="0"/>
              <a:t>, a </a:t>
            </a:r>
            <a:r>
              <a:rPr lang="en-US" sz="3400" dirty="0" err="1" smtClean="0"/>
              <a:t>mogu</a:t>
            </a:r>
            <a:r>
              <a:rPr lang="en-US" sz="3400" dirty="0" smtClean="0"/>
              <a:t> </a:t>
            </a:r>
            <a:r>
              <a:rPr lang="en-US" sz="3400" dirty="0" err="1" smtClean="0"/>
              <a:t>i</a:t>
            </a:r>
            <a:r>
              <a:rPr lang="en-US" sz="3400" dirty="0" smtClean="0"/>
              <a:t> </a:t>
            </a:r>
            <a:r>
              <a:rPr lang="en-US" sz="3400" dirty="0" err="1" smtClean="0"/>
              <a:t>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uspešan</a:t>
            </a:r>
            <a:r>
              <a:rPr lang="sr-Latn-RS" dirty="0" smtClean="0"/>
              <a:t> tok: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9499"/>
            <a:ext cx="5782482" cy="147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19" y="3210170"/>
            <a:ext cx="4352381" cy="229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1419" y="3124200"/>
            <a:ext cx="4352381" cy="2381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5502" y="4063877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7227" y="3711266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7227" y="5067505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952750" y="3425865"/>
            <a:ext cx="3514725" cy="10794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V="1">
            <a:off x="4710113" y="3124200"/>
            <a:ext cx="2291306" cy="301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4"/>
          </p:cNvCxnSpPr>
          <p:nvPr/>
        </p:nvCxnSpPr>
        <p:spPr>
          <a:xfrm>
            <a:off x="4710113" y="4505324"/>
            <a:ext cx="2291306" cy="1000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438400"/>
            <a:ext cx="0" cy="13620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38200" y="3800475"/>
            <a:ext cx="28575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23950" y="3800476"/>
            <a:ext cx="0" cy="2824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23952" y="4082906"/>
            <a:ext cx="380047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4427" y="4149581"/>
            <a:ext cx="380047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23950" y="4162406"/>
            <a:ext cx="0" cy="19538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38200" y="4357789"/>
            <a:ext cx="28575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8200" y="4357789"/>
            <a:ext cx="0" cy="4428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28677" y="4800600"/>
            <a:ext cx="28575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14427" y="4809984"/>
            <a:ext cx="0" cy="1239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677" y="4933950"/>
            <a:ext cx="28575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28677" y="4933950"/>
            <a:ext cx="9523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227227" y="2971800"/>
            <a:ext cx="0" cy="26193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4914900" y="2571331"/>
            <a:ext cx="2312326" cy="1511575"/>
          </a:xfrm>
          <a:custGeom>
            <a:avLst/>
            <a:gdLst>
              <a:gd name="connsiteX0" fmla="*/ 0 w 2324100"/>
              <a:gd name="connsiteY0" fmla="*/ 1505369 h 1505369"/>
              <a:gd name="connsiteX1" fmla="*/ 838200 w 2324100"/>
              <a:gd name="connsiteY1" fmla="*/ 1248194 h 1505369"/>
              <a:gd name="connsiteX2" fmla="*/ 1143000 w 2324100"/>
              <a:gd name="connsiteY2" fmla="*/ 171869 h 1505369"/>
              <a:gd name="connsiteX3" fmla="*/ 1924050 w 2324100"/>
              <a:gd name="connsiteY3" fmla="*/ 419 h 1505369"/>
              <a:gd name="connsiteX4" fmla="*/ 2257425 w 2324100"/>
              <a:gd name="connsiteY4" fmla="*/ 133769 h 1505369"/>
              <a:gd name="connsiteX5" fmla="*/ 2324100 w 2324100"/>
              <a:gd name="connsiteY5" fmla="*/ 438569 h 150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100" h="1505369">
                <a:moveTo>
                  <a:pt x="0" y="1505369"/>
                </a:moveTo>
                <a:cubicBezTo>
                  <a:pt x="323850" y="1487906"/>
                  <a:pt x="647700" y="1470444"/>
                  <a:pt x="838200" y="1248194"/>
                </a:cubicBezTo>
                <a:cubicBezTo>
                  <a:pt x="1028700" y="1025944"/>
                  <a:pt x="962025" y="379831"/>
                  <a:pt x="1143000" y="171869"/>
                </a:cubicBezTo>
                <a:cubicBezTo>
                  <a:pt x="1323975" y="-36093"/>
                  <a:pt x="1738313" y="6769"/>
                  <a:pt x="1924050" y="419"/>
                </a:cubicBezTo>
                <a:cubicBezTo>
                  <a:pt x="2109787" y="-5931"/>
                  <a:pt x="2190750" y="60744"/>
                  <a:pt x="2257425" y="133769"/>
                </a:cubicBezTo>
                <a:cubicBezTo>
                  <a:pt x="2324100" y="206794"/>
                  <a:pt x="2324100" y="322681"/>
                  <a:pt x="2324100" y="438569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 flipV="1">
            <a:off x="4889972" y="4149579"/>
            <a:ext cx="2337253" cy="1856965"/>
          </a:xfrm>
          <a:custGeom>
            <a:avLst/>
            <a:gdLst>
              <a:gd name="connsiteX0" fmla="*/ 0 w 2324100"/>
              <a:gd name="connsiteY0" fmla="*/ 1505369 h 1505369"/>
              <a:gd name="connsiteX1" fmla="*/ 838200 w 2324100"/>
              <a:gd name="connsiteY1" fmla="*/ 1248194 h 1505369"/>
              <a:gd name="connsiteX2" fmla="*/ 1143000 w 2324100"/>
              <a:gd name="connsiteY2" fmla="*/ 171869 h 1505369"/>
              <a:gd name="connsiteX3" fmla="*/ 1924050 w 2324100"/>
              <a:gd name="connsiteY3" fmla="*/ 419 h 1505369"/>
              <a:gd name="connsiteX4" fmla="*/ 2257425 w 2324100"/>
              <a:gd name="connsiteY4" fmla="*/ 133769 h 1505369"/>
              <a:gd name="connsiteX5" fmla="*/ 2324100 w 2324100"/>
              <a:gd name="connsiteY5" fmla="*/ 438569 h 150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100" h="1505369">
                <a:moveTo>
                  <a:pt x="0" y="1505369"/>
                </a:moveTo>
                <a:cubicBezTo>
                  <a:pt x="323850" y="1487906"/>
                  <a:pt x="647700" y="1470444"/>
                  <a:pt x="838200" y="1248194"/>
                </a:cubicBezTo>
                <a:cubicBezTo>
                  <a:pt x="1028700" y="1025944"/>
                  <a:pt x="962025" y="379831"/>
                  <a:pt x="1143000" y="171869"/>
                </a:cubicBezTo>
                <a:cubicBezTo>
                  <a:pt x="1323975" y="-36093"/>
                  <a:pt x="1738313" y="6769"/>
                  <a:pt x="1924050" y="419"/>
                </a:cubicBezTo>
                <a:cubicBezTo>
                  <a:pt x="2109787" y="-5931"/>
                  <a:pt x="2190750" y="60744"/>
                  <a:pt x="2257425" y="133769"/>
                </a:cubicBezTo>
                <a:cubicBezTo>
                  <a:pt x="2324100" y="206794"/>
                  <a:pt x="2324100" y="322681"/>
                  <a:pt x="2324100" y="438569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7108162" y="4460131"/>
            <a:ext cx="238125" cy="238125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neuspešan</a:t>
            </a:r>
            <a:r>
              <a:rPr lang="sr-Latn-RS" dirty="0" smtClean="0"/>
              <a:t> tok: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9499"/>
            <a:ext cx="5782482" cy="147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19" y="3210170"/>
            <a:ext cx="4352381" cy="229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1419" y="3124200"/>
            <a:ext cx="4352381" cy="238120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5502" y="4063877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7227" y="3711266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7227" y="5067505"/>
            <a:ext cx="248786" cy="371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952750" y="3425865"/>
            <a:ext cx="3514725" cy="107945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V="1">
            <a:off x="4710113" y="3124200"/>
            <a:ext cx="2291306" cy="30166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4"/>
          </p:cNvCxnSpPr>
          <p:nvPr/>
        </p:nvCxnSpPr>
        <p:spPr>
          <a:xfrm>
            <a:off x="4710113" y="4505324"/>
            <a:ext cx="2291306" cy="1000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438400"/>
            <a:ext cx="0" cy="13620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38200" y="3800475"/>
            <a:ext cx="2857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23950" y="3800476"/>
            <a:ext cx="0" cy="2824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23952" y="4082906"/>
            <a:ext cx="38004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4428" y="4505324"/>
            <a:ext cx="18573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1114425" y="4505324"/>
            <a:ext cx="2" cy="1333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19150" y="4638675"/>
            <a:ext cx="29527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28677" y="4933950"/>
            <a:ext cx="9523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227226" y="2971800"/>
            <a:ext cx="2" cy="18144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4914900" y="2571331"/>
            <a:ext cx="2312326" cy="1511575"/>
          </a:xfrm>
          <a:custGeom>
            <a:avLst/>
            <a:gdLst>
              <a:gd name="connsiteX0" fmla="*/ 0 w 2324100"/>
              <a:gd name="connsiteY0" fmla="*/ 1505369 h 1505369"/>
              <a:gd name="connsiteX1" fmla="*/ 838200 w 2324100"/>
              <a:gd name="connsiteY1" fmla="*/ 1248194 h 1505369"/>
              <a:gd name="connsiteX2" fmla="*/ 1143000 w 2324100"/>
              <a:gd name="connsiteY2" fmla="*/ 171869 h 1505369"/>
              <a:gd name="connsiteX3" fmla="*/ 1924050 w 2324100"/>
              <a:gd name="connsiteY3" fmla="*/ 419 h 1505369"/>
              <a:gd name="connsiteX4" fmla="*/ 2257425 w 2324100"/>
              <a:gd name="connsiteY4" fmla="*/ 133769 h 1505369"/>
              <a:gd name="connsiteX5" fmla="*/ 2324100 w 2324100"/>
              <a:gd name="connsiteY5" fmla="*/ 438569 h 150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100" h="1505369">
                <a:moveTo>
                  <a:pt x="0" y="1505369"/>
                </a:moveTo>
                <a:cubicBezTo>
                  <a:pt x="323850" y="1487906"/>
                  <a:pt x="647700" y="1470444"/>
                  <a:pt x="838200" y="1248194"/>
                </a:cubicBezTo>
                <a:cubicBezTo>
                  <a:pt x="1028700" y="1025944"/>
                  <a:pt x="962025" y="379831"/>
                  <a:pt x="1143000" y="171869"/>
                </a:cubicBezTo>
                <a:cubicBezTo>
                  <a:pt x="1323975" y="-36093"/>
                  <a:pt x="1738313" y="6769"/>
                  <a:pt x="1924050" y="419"/>
                </a:cubicBezTo>
                <a:cubicBezTo>
                  <a:pt x="2109787" y="-5931"/>
                  <a:pt x="2190750" y="60744"/>
                  <a:pt x="2257425" y="133769"/>
                </a:cubicBezTo>
                <a:cubicBezTo>
                  <a:pt x="2324100" y="206794"/>
                  <a:pt x="2324100" y="322681"/>
                  <a:pt x="2324100" y="43856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14388" y="4791075"/>
            <a:ext cx="30003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4425" y="4786209"/>
            <a:ext cx="0" cy="1382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8677" y="4924425"/>
            <a:ext cx="2857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9150" y="4638675"/>
            <a:ext cx="0" cy="1475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227226" y="4786210"/>
            <a:ext cx="30883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 1 19"/>
          <p:cNvSpPr/>
          <p:nvPr/>
        </p:nvSpPr>
        <p:spPr>
          <a:xfrm>
            <a:off x="7103970" y="4429124"/>
            <a:ext cx="247650" cy="28088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67475" y="5835648"/>
            <a:ext cx="307499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2400" b="0" i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FileNotFoundException</a:t>
            </a:r>
            <a:endParaRPr lang="en-US" sz="2400" b="0" i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urved Connector 25"/>
          <p:cNvCxnSpPr>
            <a:endCxn id="21" idx="3"/>
          </p:cNvCxnSpPr>
          <p:nvPr/>
        </p:nvCxnSpPr>
        <p:spPr>
          <a:xfrm rot="5400000">
            <a:off x="9288888" y="5039793"/>
            <a:ext cx="1280271" cy="77310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1" idx="1"/>
          </p:cNvCxnSpPr>
          <p:nvPr/>
        </p:nvCxnSpPr>
        <p:spPr>
          <a:xfrm rot="10800000">
            <a:off x="2971801" y="4320195"/>
            <a:ext cx="3495675" cy="1746286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2976561" y="4314647"/>
            <a:ext cx="4762" cy="2000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r>
              <a:rPr lang="sr-Latn-RS" dirty="0" smtClean="0"/>
              <a:t>izuzeci i greške su organizovani u </a:t>
            </a:r>
            <a:r>
              <a:rPr lang="sr-Latn-RS" dirty="0" smtClean="0">
                <a:solidFill>
                  <a:schemeClr val="accent1"/>
                </a:solidFill>
              </a:rPr>
              <a:t>proširivu hijerarhiju klasa </a:t>
            </a:r>
            <a:r>
              <a:rPr lang="sr-Latn-RS" dirty="0" smtClean="0"/>
              <a:t>koja omogućuje dodatnu fleksibilnost u korišćenju ovih mehanizama: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93377" y="3626000"/>
            <a:ext cx="120045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</a:t>
            </a:r>
            <a:endParaRPr lang="en-US" sz="20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754" y="4644329"/>
            <a:ext cx="14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2000" b="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79145" y="4286935"/>
            <a:ext cx="20861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RuntimeException</a:t>
            </a:r>
            <a:endParaRPr lang="en-US" sz="20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97250" y="5239821"/>
            <a:ext cx="2605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FileNotFoundException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89098" y="4873045"/>
            <a:ext cx="23748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NullPointerException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89098" y="5288888"/>
            <a:ext cx="3187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IndexOutOfBoundsException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9" idx="3"/>
            <a:endCxn id="18" idx="2"/>
          </p:cNvCxnSpPr>
          <p:nvPr/>
        </p:nvCxnSpPr>
        <p:spPr>
          <a:xfrm flipV="1">
            <a:off x="2097250" y="4026110"/>
            <a:ext cx="1596356" cy="8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8" idx="2"/>
          </p:cNvCxnSpPr>
          <p:nvPr/>
        </p:nvCxnSpPr>
        <p:spPr>
          <a:xfrm flipH="1" flipV="1">
            <a:off x="3693606" y="4026110"/>
            <a:ext cx="1728614" cy="2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1"/>
            <a:endCxn id="19" idx="2"/>
          </p:cNvCxnSpPr>
          <p:nvPr/>
        </p:nvCxnSpPr>
        <p:spPr>
          <a:xfrm flipH="1" flipV="1">
            <a:off x="1380002" y="5044439"/>
            <a:ext cx="717248" cy="3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  <a:endCxn id="20" idx="2"/>
          </p:cNvCxnSpPr>
          <p:nvPr/>
        </p:nvCxnSpPr>
        <p:spPr>
          <a:xfrm flipH="1" flipV="1">
            <a:off x="5422220" y="4687045"/>
            <a:ext cx="566878" cy="3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0" idx="2"/>
          </p:cNvCxnSpPr>
          <p:nvPr/>
        </p:nvCxnSpPr>
        <p:spPr>
          <a:xfrm flipH="1" flipV="1">
            <a:off x="5422220" y="4687045"/>
            <a:ext cx="566878" cy="80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76980" y="3626000"/>
            <a:ext cx="7095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  <a:endParaRPr lang="en-US" sz="20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06801" y="4854624"/>
            <a:ext cx="2243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OutOfMemoryError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05119" y="4217746"/>
            <a:ext cx="23173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VirtualMachineError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31"/>
          <p:cNvCxnSpPr>
            <a:stCxn id="30" idx="1"/>
            <a:endCxn id="31" idx="2"/>
          </p:cNvCxnSpPr>
          <p:nvPr/>
        </p:nvCxnSpPr>
        <p:spPr>
          <a:xfrm flipH="1" flipV="1">
            <a:off x="9063802" y="4617856"/>
            <a:ext cx="442999" cy="43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0"/>
            <a:endCxn id="29" idx="3"/>
          </p:cNvCxnSpPr>
          <p:nvPr/>
        </p:nvCxnSpPr>
        <p:spPr>
          <a:xfrm flipH="1" flipV="1">
            <a:off x="8486533" y="3826055"/>
            <a:ext cx="577269" cy="3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10468" y="2705100"/>
            <a:ext cx="128913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Throwable</a:t>
            </a:r>
            <a:endParaRPr lang="en-US" sz="20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754" y="4223423"/>
            <a:ext cx="1599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SQLException</a:t>
            </a:r>
            <a:endParaRPr lang="en-US" sz="2000" b="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55"/>
          <p:cNvCxnSpPr>
            <a:stCxn id="18" idx="0"/>
            <a:endCxn id="50" idx="2"/>
          </p:cNvCxnSpPr>
          <p:nvPr/>
        </p:nvCxnSpPr>
        <p:spPr>
          <a:xfrm flipV="1">
            <a:off x="3693606" y="3105210"/>
            <a:ext cx="2161430" cy="5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0"/>
            <a:endCxn id="50" idx="2"/>
          </p:cNvCxnSpPr>
          <p:nvPr/>
        </p:nvCxnSpPr>
        <p:spPr>
          <a:xfrm flipH="1" flipV="1">
            <a:off x="5855036" y="3105210"/>
            <a:ext cx="2276721" cy="5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3"/>
            <a:endCxn id="18" idx="2"/>
          </p:cNvCxnSpPr>
          <p:nvPr/>
        </p:nvCxnSpPr>
        <p:spPr>
          <a:xfrm flipV="1">
            <a:off x="2262359" y="4026110"/>
            <a:ext cx="1431247" cy="39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989098" y="5704731"/>
            <a:ext cx="28103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NumberFormatException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Straight Arrow Connector 115"/>
          <p:cNvCxnSpPr>
            <a:stCxn id="115" idx="1"/>
            <a:endCxn id="20" idx="2"/>
          </p:cNvCxnSpPr>
          <p:nvPr/>
        </p:nvCxnSpPr>
        <p:spPr>
          <a:xfrm flipH="1" flipV="1">
            <a:off x="5422220" y="4687045"/>
            <a:ext cx="566878" cy="121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134982" y="5648682"/>
            <a:ext cx="16099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EOFException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3" name="Straight Arrow Connector 132"/>
          <p:cNvCxnSpPr>
            <a:stCxn id="132" idx="1"/>
            <a:endCxn id="19" idx="2"/>
          </p:cNvCxnSpPr>
          <p:nvPr/>
        </p:nvCxnSpPr>
        <p:spPr>
          <a:xfrm flipH="1" flipV="1">
            <a:off x="1380002" y="5044439"/>
            <a:ext cx="754980" cy="80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253857" y="5101980"/>
            <a:ext cx="24878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2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093377" y="6008665"/>
            <a:ext cx="24878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2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269897" y="6039314"/>
            <a:ext cx="24878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2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533986" y="5248572"/>
            <a:ext cx="22161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StackOverflowError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9" name="Straight Arrow Connector 188"/>
          <p:cNvCxnSpPr>
            <a:stCxn id="182" idx="1"/>
            <a:endCxn id="31" idx="2"/>
          </p:cNvCxnSpPr>
          <p:nvPr/>
        </p:nvCxnSpPr>
        <p:spPr>
          <a:xfrm flipH="1" flipV="1">
            <a:off x="9063802" y="4617856"/>
            <a:ext cx="470184" cy="83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0517653" y="5613167"/>
            <a:ext cx="24878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2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939409" y="4676806"/>
            <a:ext cx="24878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2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6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bilo koji član hijerarhije izuzetaka može da se nasledi: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klasa koja nasleđuje </a:t>
            </a:r>
            <a:r>
              <a:rPr lang="sr-Latn-RS" i="1" dirty="0" smtClean="0">
                <a:solidFill>
                  <a:schemeClr val="accent1"/>
                </a:solidFill>
              </a:rPr>
              <a:t>Throwable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  <a:r>
              <a:rPr lang="sr-Latn-RS" dirty="0" smtClean="0"/>
              <a:t>može da stoji u </a:t>
            </a:r>
            <a:r>
              <a:rPr lang="sr-Latn-RS" i="1" dirty="0" smtClean="0">
                <a:solidFill>
                  <a:schemeClr val="accent1"/>
                </a:solidFill>
              </a:rPr>
              <a:t>throw</a:t>
            </a:r>
            <a:r>
              <a:rPr lang="sr-Latn-RS" dirty="0" smtClean="0"/>
              <a:t> naredbi i u </a:t>
            </a:r>
            <a:r>
              <a:rPr lang="sr-Latn-RS" i="1" dirty="0" smtClean="0">
                <a:solidFill>
                  <a:schemeClr val="accent1"/>
                </a:solidFill>
              </a:rPr>
              <a:t>throws</a:t>
            </a:r>
            <a:r>
              <a:rPr lang="sr-Latn-RS" dirty="0" smtClean="0"/>
              <a:t> i </a:t>
            </a:r>
            <a:r>
              <a:rPr lang="sr-Latn-RS" i="1" dirty="0" smtClean="0">
                <a:solidFill>
                  <a:schemeClr val="accent1"/>
                </a:solidFill>
              </a:rPr>
              <a:t>catch</a:t>
            </a:r>
            <a:r>
              <a:rPr lang="sr-Latn-RS" dirty="0" smtClean="0"/>
              <a:t> klauzulama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</a:t>
            </a:r>
            <a:r>
              <a:rPr lang="sr-Latn-RS" dirty="0" smtClean="0"/>
              <a:t>lasa koja nasleđuje</a:t>
            </a:r>
            <a:r>
              <a:rPr lang="sr-Latn-RS" i="1" dirty="0" smtClean="0"/>
              <a:t> </a:t>
            </a:r>
            <a:r>
              <a:rPr lang="sr-Latn-RS" i="1" dirty="0" smtClean="0">
                <a:solidFill>
                  <a:schemeClr val="accent1"/>
                </a:solidFill>
              </a:rPr>
              <a:t>Exception</a:t>
            </a:r>
            <a:r>
              <a:rPr lang="sr-Latn-RS" i="1" dirty="0" smtClean="0"/>
              <a:t> </a:t>
            </a:r>
            <a:r>
              <a:rPr lang="sr-Latn-RS" dirty="0" smtClean="0"/>
              <a:t>postaje </a:t>
            </a:r>
            <a:r>
              <a:rPr lang="sr-Latn-RS" i="1" dirty="0" smtClean="0">
                <a:solidFill>
                  <a:schemeClr val="accent1"/>
                </a:solidFill>
              </a:rPr>
              <a:t>checked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  <a:r>
              <a:rPr lang="sr-Latn-RS" dirty="0" smtClean="0"/>
              <a:t>izuzetak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</a:t>
            </a:r>
            <a:r>
              <a:rPr lang="sr-Latn-RS" dirty="0" smtClean="0"/>
              <a:t>lasa koja nasleđuje </a:t>
            </a:r>
            <a:r>
              <a:rPr lang="sr-Latn-RS" i="1" dirty="0" smtClean="0">
                <a:solidFill>
                  <a:schemeClr val="accent1"/>
                </a:solidFill>
              </a:rPr>
              <a:t>RuntimeException</a:t>
            </a:r>
            <a:r>
              <a:rPr lang="sr-Latn-RS" dirty="0" smtClean="0"/>
              <a:t> postaje </a:t>
            </a:r>
            <a:r>
              <a:rPr lang="sr-Latn-RS" i="1" dirty="0" smtClean="0">
                <a:solidFill>
                  <a:schemeClr val="accent1"/>
                </a:solidFill>
              </a:rPr>
              <a:t>unchecked</a:t>
            </a:r>
            <a:r>
              <a:rPr lang="sr-Latn-RS" dirty="0" smtClean="0"/>
              <a:t> izuzetak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k</a:t>
            </a:r>
            <a:r>
              <a:rPr lang="sr-Latn-RS" dirty="0" smtClean="0"/>
              <a:t>lasa naslednica izuzetka je </a:t>
            </a:r>
            <a:r>
              <a:rPr lang="sr-Latn-RS" i="1" dirty="0" smtClean="0"/>
              <a:t>Java</a:t>
            </a:r>
            <a:r>
              <a:rPr lang="sr-Latn-RS" dirty="0" smtClean="0"/>
              <a:t> klasa, pa može da poseduje </a:t>
            </a:r>
            <a:r>
              <a:rPr lang="sr-Latn-RS" dirty="0" smtClean="0">
                <a:solidFill>
                  <a:schemeClr val="accent1"/>
                </a:solidFill>
              </a:rPr>
              <a:t>atribute</a:t>
            </a:r>
            <a:r>
              <a:rPr lang="sr-Latn-RS" dirty="0" smtClean="0"/>
              <a:t> i </a:t>
            </a:r>
            <a:r>
              <a:rPr lang="sr-Latn-RS" dirty="0" smtClean="0">
                <a:solidFill>
                  <a:schemeClr val="accent1"/>
                </a:solidFill>
              </a:rPr>
              <a:t>metode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356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 (</a:t>
            </a:r>
            <a:r>
              <a:rPr lang="sr-Latn-RS" i="1" dirty="0" smtClean="0"/>
              <a:t>Exceptions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0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m</a:t>
            </a:r>
            <a:r>
              <a:rPr lang="sr-Latn-RS" i="1" dirty="0" smtClean="0">
                <a:solidFill>
                  <a:schemeClr val="accent1"/>
                </a:solidFill>
              </a:rPr>
              <a:t>ulti</a:t>
            </a:r>
            <a:r>
              <a:rPr lang="en-US" i="1" dirty="0" smtClean="0">
                <a:solidFill>
                  <a:schemeClr val="accent1"/>
                </a:solidFill>
              </a:rPr>
              <a:t>-catch </a:t>
            </a:r>
            <a:r>
              <a:rPr lang="en-US" dirty="0" err="1" smtClean="0"/>
              <a:t>blok</a:t>
            </a:r>
            <a:r>
              <a:rPr lang="sr-Latn-RS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282"/>
            <a:ext cx="5801535" cy="347711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28964" y="2438400"/>
            <a:ext cx="0" cy="3330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8964" y="2771486"/>
            <a:ext cx="2857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14714" y="2771487"/>
            <a:ext cx="0" cy="7106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91808" y="3903662"/>
            <a:ext cx="3161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14714" y="3482109"/>
            <a:ext cx="2857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39735" y="4496375"/>
            <a:ext cx="375718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2400" b="0" i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IndexOutOfBoundsException</a:t>
            </a:r>
            <a:endParaRPr lang="en-US" sz="2400" b="0" i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urved Connector 22"/>
          <p:cNvCxnSpPr>
            <a:endCxn id="21" idx="0"/>
          </p:cNvCxnSpPr>
          <p:nvPr/>
        </p:nvCxnSpPr>
        <p:spPr>
          <a:xfrm>
            <a:off x="4553527" y="3903662"/>
            <a:ext cx="3964798" cy="59271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1" idx="2"/>
          </p:cNvCxnSpPr>
          <p:nvPr/>
        </p:nvCxnSpPr>
        <p:spPr>
          <a:xfrm rot="5400000" flipH="1">
            <a:off x="5675868" y="2115583"/>
            <a:ext cx="424140" cy="5260775"/>
          </a:xfrm>
          <a:prstGeom prst="curvedConnector4">
            <a:avLst>
              <a:gd name="adj1" fmla="val -53897"/>
              <a:gd name="adj2" fmla="val 6785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114712" y="5207288"/>
            <a:ext cx="2" cy="1333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9437" y="5340639"/>
            <a:ext cx="29527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28964" y="5909436"/>
            <a:ext cx="0" cy="6311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4675" y="5766561"/>
            <a:ext cx="30003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114712" y="5761695"/>
            <a:ext cx="0" cy="1382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8964" y="5899911"/>
            <a:ext cx="2857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4675" y="5340639"/>
            <a:ext cx="4762" cy="4210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14712" y="5207288"/>
            <a:ext cx="21457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260436" y="5043054"/>
            <a:ext cx="4762" cy="1734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 1 54"/>
          <p:cNvSpPr/>
          <p:nvPr/>
        </p:nvSpPr>
        <p:spPr>
          <a:xfrm>
            <a:off x="2102196" y="4436296"/>
            <a:ext cx="210156" cy="238359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xplosion 1 55"/>
          <p:cNvSpPr/>
          <p:nvPr/>
        </p:nvSpPr>
        <p:spPr>
          <a:xfrm>
            <a:off x="2116770" y="4721662"/>
            <a:ext cx="210156" cy="238359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116770" y="5016325"/>
            <a:ext cx="195582" cy="19558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391808" y="3482109"/>
            <a:ext cx="8656" cy="4215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2628900" y="4840978"/>
            <a:ext cx="628650" cy="218702"/>
          </a:xfrm>
          <a:custGeom>
            <a:avLst/>
            <a:gdLst>
              <a:gd name="connsiteX0" fmla="*/ 0 w 640216"/>
              <a:gd name="connsiteY0" fmla="*/ 12962 h 218702"/>
              <a:gd name="connsiteX1" fmla="*/ 312420 w 640216"/>
              <a:gd name="connsiteY1" fmla="*/ 5342 h 218702"/>
              <a:gd name="connsiteX2" fmla="*/ 586740 w 640216"/>
              <a:gd name="connsiteY2" fmla="*/ 20582 h 218702"/>
              <a:gd name="connsiteX3" fmla="*/ 640080 w 640216"/>
              <a:gd name="connsiteY3" fmla="*/ 218702 h 21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216" h="218702">
                <a:moveTo>
                  <a:pt x="0" y="12962"/>
                </a:moveTo>
                <a:cubicBezTo>
                  <a:pt x="107315" y="8517"/>
                  <a:pt x="214630" y="4072"/>
                  <a:pt x="312420" y="5342"/>
                </a:cubicBezTo>
                <a:cubicBezTo>
                  <a:pt x="410210" y="6612"/>
                  <a:pt x="532130" y="-14978"/>
                  <a:pt x="586740" y="20582"/>
                </a:cubicBezTo>
                <a:cubicBezTo>
                  <a:pt x="641350" y="56142"/>
                  <a:pt x="640715" y="137422"/>
                  <a:pt x="640080" y="21870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185160" y="4533900"/>
            <a:ext cx="144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56510" y="4848598"/>
            <a:ext cx="144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660073" y="4535055"/>
            <a:ext cx="832550" cy="323272"/>
          </a:xfrm>
          <a:custGeom>
            <a:avLst/>
            <a:gdLst>
              <a:gd name="connsiteX0" fmla="*/ 581891 w 832550"/>
              <a:gd name="connsiteY0" fmla="*/ 0 h 323272"/>
              <a:gd name="connsiteX1" fmla="*/ 831272 w 832550"/>
              <a:gd name="connsiteY1" fmla="*/ 157018 h 323272"/>
              <a:gd name="connsiteX2" fmla="*/ 646545 w 832550"/>
              <a:gd name="connsiteY2" fmla="*/ 240145 h 323272"/>
              <a:gd name="connsiteX3" fmla="*/ 0 w 832550"/>
              <a:gd name="connsiteY3" fmla="*/ 323272 h 32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50" h="323272">
                <a:moveTo>
                  <a:pt x="581891" y="0"/>
                </a:moveTo>
                <a:cubicBezTo>
                  <a:pt x="701193" y="58497"/>
                  <a:pt x="820496" y="116994"/>
                  <a:pt x="831272" y="157018"/>
                </a:cubicBezTo>
                <a:cubicBezTo>
                  <a:pt x="842048" y="197042"/>
                  <a:pt x="785090" y="212436"/>
                  <a:pt x="646545" y="240145"/>
                </a:cubicBezTo>
                <a:cubicBezTo>
                  <a:pt x="508000" y="267854"/>
                  <a:pt x="254000" y="295563"/>
                  <a:pt x="0" y="32327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299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a</a:t>
            </a:r>
            <a:r>
              <a:rPr lang="sr-Latn-RS" dirty="0" smtClean="0"/>
              <a:t>ko </a:t>
            </a:r>
            <a:r>
              <a:rPr lang="en-US" dirty="0" smtClean="0"/>
              <a:t>je u</a:t>
            </a:r>
            <a:r>
              <a:rPr lang="sr-Latn-RS" dirty="0" smtClean="0"/>
              <a:t> </a:t>
            </a:r>
            <a:r>
              <a:rPr lang="sr-Latn-RS" i="1" dirty="0" smtClean="0">
                <a:solidFill>
                  <a:schemeClr val="accent1"/>
                </a:solidFill>
              </a:rPr>
              <a:t>throws</a:t>
            </a:r>
            <a:r>
              <a:rPr lang="sr-Latn-RS" dirty="0" smtClean="0"/>
              <a:t> klauzuli naveden izuzetak,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1"/>
                </a:solidFill>
              </a:rPr>
              <a:t>ne mora da se “</a:t>
            </a:r>
            <a:r>
              <a:rPr lang="en-US" dirty="0" err="1" smtClean="0">
                <a:solidFill>
                  <a:schemeClr val="accent1"/>
                </a:solidFill>
              </a:rPr>
              <a:t>uhvati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r>
              <a:rPr lang="sr-Latn-RS" dirty="0" smtClean="0"/>
              <a:t> u funkciji, a može</a:t>
            </a:r>
          </a:p>
          <a:p>
            <a:r>
              <a:rPr lang="sr-Latn-RS" dirty="0" smtClean="0"/>
              <a:t>a</a:t>
            </a:r>
            <a:r>
              <a:rPr lang="en-US" dirty="0" err="1" smtClean="0"/>
              <a:t>ko</a:t>
            </a:r>
            <a:r>
              <a:rPr lang="en-US" dirty="0" smtClean="0"/>
              <a:t> ne</a:t>
            </a:r>
            <a:r>
              <a:rPr lang="sr-Latn-RS" dirty="0" smtClean="0"/>
              <a:t>što u slučaju izuzetka ipak mora da se obradi u funkciji, to može da stoji u </a:t>
            </a:r>
            <a:r>
              <a:rPr lang="en-US" i="1" dirty="0" smtClean="0"/>
              <a:t>try-</a:t>
            </a:r>
            <a:r>
              <a:rPr lang="sr-Latn-RS" i="1" dirty="0" smtClean="0"/>
              <a:t>finally</a:t>
            </a:r>
            <a:r>
              <a:rPr lang="sr-Latn-RS" dirty="0" smtClean="0"/>
              <a:t> bloku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5" y="2932181"/>
            <a:ext cx="7211431" cy="3172268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3482109" y="3149602"/>
            <a:ext cx="2164311" cy="898703"/>
          </a:xfrm>
          <a:custGeom>
            <a:avLst/>
            <a:gdLst>
              <a:gd name="connsiteX0" fmla="*/ 0 w 2161309"/>
              <a:gd name="connsiteY0" fmla="*/ 877455 h 898704"/>
              <a:gd name="connsiteX1" fmla="*/ 1607127 w 2161309"/>
              <a:gd name="connsiteY1" fmla="*/ 785091 h 898704"/>
              <a:gd name="connsiteX2" fmla="*/ 2161309 w 2161309"/>
              <a:gd name="connsiteY2" fmla="*/ 0 h 8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1309" h="898704">
                <a:moveTo>
                  <a:pt x="0" y="877455"/>
                </a:moveTo>
                <a:cubicBezTo>
                  <a:pt x="623454" y="904394"/>
                  <a:pt x="1246909" y="931334"/>
                  <a:pt x="1607127" y="785091"/>
                </a:cubicBezTo>
                <a:cubicBezTo>
                  <a:pt x="1967345" y="638848"/>
                  <a:pt x="2064327" y="319424"/>
                  <a:pt x="2161309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97382" y="3149602"/>
            <a:ext cx="2349038" cy="1990327"/>
          </a:xfrm>
          <a:custGeom>
            <a:avLst/>
            <a:gdLst>
              <a:gd name="connsiteX0" fmla="*/ 0 w 2336800"/>
              <a:gd name="connsiteY0" fmla="*/ 1838036 h 1953381"/>
              <a:gd name="connsiteX1" fmla="*/ 1385454 w 2336800"/>
              <a:gd name="connsiteY1" fmla="*/ 1754909 h 1953381"/>
              <a:gd name="connsiteX2" fmla="*/ 2336800 w 2336800"/>
              <a:gd name="connsiteY2" fmla="*/ 0 h 195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1953381">
                <a:moveTo>
                  <a:pt x="0" y="1838036"/>
                </a:moveTo>
                <a:cubicBezTo>
                  <a:pt x="497993" y="1949642"/>
                  <a:pt x="995987" y="2061248"/>
                  <a:pt x="1385454" y="1754909"/>
                </a:cubicBezTo>
                <a:cubicBezTo>
                  <a:pt x="1774921" y="1448570"/>
                  <a:pt x="2055860" y="724285"/>
                  <a:pt x="2336800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948218" y="3131129"/>
            <a:ext cx="1016000" cy="1502923"/>
          </a:xfrm>
          <a:custGeom>
            <a:avLst/>
            <a:gdLst>
              <a:gd name="connsiteX0" fmla="*/ 0 w 1016000"/>
              <a:gd name="connsiteY0" fmla="*/ 1477819 h 1502923"/>
              <a:gd name="connsiteX1" fmla="*/ 701964 w 1016000"/>
              <a:gd name="connsiteY1" fmla="*/ 1302328 h 1502923"/>
              <a:gd name="connsiteX2" fmla="*/ 1016000 w 1016000"/>
              <a:gd name="connsiteY2" fmla="*/ 0 h 150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1502923">
                <a:moveTo>
                  <a:pt x="0" y="1477819"/>
                </a:moveTo>
                <a:cubicBezTo>
                  <a:pt x="266315" y="1513225"/>
                  <a:pt x="532631" y="1548631"/>
                  <a:pt x="701964" y="1302328"/>
                </a:cubicBezTo>
                <a:cubicBezTo>
                  <a:pt x="871297" y="1056025"/>
                  <a:pt x="943648" y="528012"/>
                  <a:pt x="1016000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073236" y="3149602"/>
            <a:ext cx="489528" cy="489527"/>
          </a:xfrm>
          <a:custGeom>
            <a:avLst/>
            <a:gdLst>
              <a:gd name="connsiteX0" fmla="*/ 0 w 489528"/>
              <a:gd name="connsiteY0" fmla="*/ 489527 h 489527"/>
              <a:gd name="connsiteX1" fmla="*/ 369455 w 489528"/>
              <a:gd name="connsiteY1" fmla="*/ 341746 h 489527"/>
              <a:gd name="connsiteX2" fmla="*/ 489528 w 489528"/>
              <a:gd name="connsiteY2" fmla="*/ 0 h 4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528" h="489527">
                <a:moveTo>
                  <a:pt x="0" y="489527"/>
                </a:moveTo>
                <a:cubicBezTo>
                  <a:pt x="143933" y="456430"/>
                  <a:pt x="287867" y="423334"/>
                  <a:pt x="369455" y="341746"/>
                </a:cubicBezTo>
                <a:cubicBezTo>
                  <a:pt x="451043" y="260158"/>
                  <a:pt x="470285" y="130079"/>
                  <a:pt x="489528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 flipH="1" flipV="1">
            <a:off x="4562763" y="3078599"/>
            <a:ext cx="1" cy="7100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6823" y="3095627"/>
            <a:ext cx="22716" cy="897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964217" y="3060126"/>
            <a:ext cx="1" cy="7100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>
                <a:solidFill>
                  <a:schemeClr val="accent1"/>
                </a:solidFill>
              </a:rPr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Iterator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en-US" dirty="0" err="1" smtClean="0"/>
              <a:t>datoteke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Primer </a:t>
            </a:r>
            <a:r>
              <a:rPr lang="sr-Latn-RS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A_Demo</a:t>
            </a:r>
            <a:r>
              <a:rPr lang="sr-Latn-RS" dirty="0" smtClean="0"/>
              <a:t>UncheckedException</a:t>
            </a:r>
            <a:endParaRPr lang="en-US" dirty="0" smtClean="0"/>
          </a:p>
          <a:p>
            <a:r>
              <a:rPr lang="en-US" dirty="0" err="1" smtClean="0"/>
              <a:t>B_Demo</a:t>
            </a:r>
            <a:r>
              <a:rPr lang="sr-Latn-RS" dirty="0" smtClean="0"/>
              <a:t>CheckedException</a:t>
            </a:r>
            <a:endParaRPr lang="en-US" dirty="0" smtClean="0"/>
          </a:p>
          <a:p>
            <a:r>
              <a:rPr lang="en-US" dirty="0" err="1" smtClean="0"/>
              <a:t>C_Demo</a:t>
            </a:r>
            <a:r>
              <a:rPr lang="sr-Latn-RS" dirty="0" smtClean="0"/>
              <a:t>HijerarhijaIzuzetaka</a:t>
            </a:r>
            <a:endParaRPr lang="en-US" dirty="0" smtClean="0"/>
          </a:p>
          <a:p>
            <a:r>
              <a:rPr lang="en-US" dirty="0" err="1" smtClean="0"/>
              <a:t>D_Demo</a:t>
            </a:r>
            <a:r>
              <a:rPr lang="sr-Latn-RS" dirty="0" smtClean="0"/>
              <a:t>PropagacijaIzuzetaka</a:t>
            </a:r>
          </a:p>
          <a:p>
            <a:r>
              <a:rPr lang="sr-Latn-RS" dirty="0" smtClean="0"/>
              <a:t>E</a:t>
            </a:r>
            <a:r>
              <a:rPr lang="en-US" dirty="0" smtClean="0"/>
              <a:t>_</a:t>
            </a:r>
            <a:r>
              <a:rPr lang="en-US" dirty="0" err="1" smtClean="0"/>
              <a:t>DemoNasledjivanjeIzuzetaka</a:t>
            </a:r>
            <a:endParaRPr lang="en-US" dirty="0" smtClean="0"/>
          </a:p>
          <a:p>
            <a:r>
              <a:rPr lang="en-US" dirty="0" err="1" smtClean="0"/>
              <a:t>F_DemoKontrolaToka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Iterator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Third</a:t>
            </a:r>
            <a:r>
              <a:rPr lang="sr-Latn-RS" i="1" dirty="0">
                <a:solidFill>
                  <a:schemeClr val="accent1"/>
                </a:solidFill>
              </a:rPr>
              <a:t>-p</a:t>
            </a:r>
            <a:r>
              <a:rPr lang="en-US" i="1" dirty="0">
                <a:solidFill>
                  <a:schemeClr val="accent1"/>
                </a:solidFill>
              </a:rPr>
              <a:t>arty</a:t>
            </a:r>
            <a:r>
              <a:rPr lang="sr-Latn-RS" i="1" dirty="0">
                <a:solidFill>
                  <a:schemeClr val="accent1"/>
                </a:solidFill>
              </a:rPr>
              <a:t> </a:t>
            </a:r>
            <a:r>
              <a:rPr lang="sr-Latn-RS" dirty="0" smtClean="0">
                <a:solidFill>
                  <a:schemeClr val="accent1"/>
                </a:solidFill>
              </a:rPr>
              <a:t>biblioteke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en-US" dirty="0" err="1" smtClean="0"/>
              <a:t>datoteke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Third</a:t>
            </a:r>
            <a:r>
              <a:rPr lang="sr-Latn-RS" i="1" dirty="0" smtClean="0"/>
              <a:t>-</a:t>
            </a:r>
            <a:r>
              <a:rPr lang="sr-Latn-RS" i="1" dirty="0"/>
              <a:t>p</a:t>
            </a:r>
            <a:r>
              <a:rPr lang="en-US" i="1" dirty="0" smtClean="0"/>
              <a:t>arty </a:t>
            </a:r>
            <a:r>
              <a:rPr lang="en-US" dirty="0" err="1" smtClean="0"/>
              <a:t>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06789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err="1"/>
              <a:t>v</a:t>
            </a:r>
            <a:r>
              <a:rPr lang="en-US" dirty="0" smtClean="0"/>
              <a:t>e</a:t>
            </a:r>
            <a:r>
              <a:rPr lang="sr-Latn-RS" dirty="0" smtClean="0"/>
              <a:t>ćina </a:t>
            </a:r>
            <a:r>
              <a:rPr lang="sr-Latn-RS" i="1" dirty="0" smtClean="0"/>
              <a:t>Java</a:t>
            </a:r>
            <a:r>
              <a:rPr lang="sr-Latn-RS" dirty="0" smtClean="0"/>
              <a:t> klasa koje se koriste su instalirane uz JDK (</a:t>
            </a:r>
            <a:r>
              <a:rPr lang="sr-Latn-RS" i="1" dirty="0" smtClean="0"/>
              <a:t>Java Development Kit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klase su organizovane po </a:t>
            </a:r>
            <a:r>
              <a:rPr lang="sr-Latn-RS" i="1" dirty="0" smtClean="0">
                <a:solidFill>
                  <a:schemeClr val="accent1"/>
                </a:solidFill>
              </a:rPr>
              <a:t>.jar </a:t>
            </a:r>
            <a:r>
              <a:rPr lang="sr-Latn-RS" dirty="0" smtClean="0">
                <a:solidFill>
                  <a:schemeClr val="accent1"/>
                </a:solidFill>
              </a:rPr>
              <a:t>(</a:t>
            </a:r>
            <a:r>
              <a:rPr lang="sr-Latn-RS" i="1" dirty="0" smtClean="0">
                <a:solidFill>
                  <a:schemeClr val="accent1"/>
                </a:solidFill>
              </a:rPr>
              <a:t>Java ARchive</a:t>
            </a:r>
            <a:r>
              <a:rPr lang="sr-Latn-RS" dirty="0" smtClean="0">
                <a:solidFill>
                  <a:schemeClr val="accent1"/>
                </a:solidFill>
              </a:rPr>
              <a:t>) datotekama</a:t>
            </a:r>
          </a:p>
          <a:p>
            <a:r>
              <a:rPr lang="sr-Latn-RS" i="1" dirty="0" smtClean="0"/>
              <a:t>.jar </a:t>
            </a:r>
            <a:r>
              <a:rPr lang="sr-Latn-RS" dirty="0" smtClean="0"/>
              <a:t>datoteke moraju u sebi da sadrže prevedeni (</a:t>
            </a:r>
            <a:r>
              <a:rPr lang="sr-Latn-RS" i="1" dirty="0" smtClean="0"/>
              <a:t>bin</a:t>
            </a:r>
            <a:r>
              <a:rPr lang="sr-Latn-RS" dirty="0" smtClean="0"/>
              <a:t>) kod klasa, a mogu da sadrže i izvorni (</a:t>
            </a:r>
            <a:r>
              <a:rPr lang="sr-Latn-RS" i="1" dirty="0" smtClean="0"/>
              <a:t>source</a:t>
            </a:r>
            <a:r>
              <a:rPr lang="sr-Latn-RS" dirty="0" smtClean="0"/>
              <a:t>) kod i dokumentaciju (</a:t>
            </a:r>
            <a:r>
              <a:rPr lang="sr-Latn-RS" i="1" dirty="0" smtClean="0"/>
              <a:t>doc</a:t>
            </a:r>
            <a:r>
              <a:rPr lang="sr-Latn-RS" dirty="0" smtClean="0"/>
              <a:t>)</a:t>
            </a:r>
          </a:p>
          <a:p>
            <a:r>
              <a:rPr lang="sr-Latn-RS" dirty="0"/>
              <a:t>r</a:t>
            </a:r>
            <a:r>
              <a:rPr lang="sr-Latn-RS" dirty="0" smtClean="0"/>
              <a:t>azvojno okruženje prepoznaje ove datoteke i uvezuje ih u svaki projekat nakon čega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prevodilac</a:t>
            </a:r>
            <a:r>
              <a:rPr lang="en-US" dirty="0" smtClean="0"/>
              <a:t> </a:t>
            </a:r>
            <a:r>
              <a:rPr lang="en-US" dirty="0" err="1" smtClean="0"/>
              <a:t>prepoznaje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mogu se </a:t>
            </a:r>
            <a:r>
              <a:rPr lang="sr-Latn-RS" i="1" dirty="0" smtClean="0"/>
              <a:t>import</a:t>
            </a:r>
            <a:r>
              <a:rPr lang="sr-Latn-RS" dirty="0" smtClean="0"/>
              <a:t>-ovati i koristiti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59" y="3790167"/>
            <a:ext cx="3562847" cy="2762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37" y="3790167"/>
            <a:ext cx="4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Third</a:t>
            </a:r>
            <a:r>
              <a:rPr lang="sr-Latn-RS" i="1" dirty="0" smtClean="0"/>
              <a:t>-</a:t>
            </a:r>
            <a:r>
              <a:rPr lang="sr-Latn-RS" i="1" dirty="0"/>
              <a:t>p</a:t>
            </a:r>
            <a:r>
              <a:rPr lang="en-US" i="1" dirty="0" smtClean="0"/>
              <a:t>arty </a:t>
            </a:r>
            <a:r>
              <a:rPr lang="en-US" dirty="0" err="1"/>
              <a:t>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kup standardnih</a:t>
            </a:r>
            <a:r>
              <a:rPr lang="sr-Latn-RS" i="1" dirty="0" smtClean="0"/>
              <a:t> Java </a:t>
            </a:r>
            <a:r>
              <a:rPr lang="sr-Latn-RS" dirty="0" smtClean="0"/>
              <a:t>klasa čine </a:t>
            </a:r>
            <a:r>
              <a:rPr lang="sr-Latn-RS" i="1" dirty="0" smtClean="0"/>
              <a:t>Java Standard API </a:t>
            </a:r>
            <a:r>
              <a:rPr lang="sr-Latn-RS" dirty="0" smtClean="0"/>
              <a:t>(</a:t>
            </a:r>
            <a:r>
              <a:rPr lang="sr-Latn-RS" i="1" dirty="0" smtClean="0"/>
              <a:t>Application Programming Interface</a:t>
            </a:r>
            <a:r>
              <a:rPr lang="sr-Latn-RS" dirty="0" smtClean="0"/>
              <a:t>)</a:t>
            </a:r>
          </a:p>
          <a:p>
            <a:r>
              <a:rPr lang="sr-Latn-RS" dirty="0"/>
              <a:t>u</a:t>
            </a:r>
            <a:r>
              <a:rPr lang="sr-Latn-RS" dirty="0" smtClean="0"/>
              <a:t>koliko one ne nude funkcionalnost koja nam je potrebna možemo: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sami da je implementiramo, ili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d</a:t>
            </a:r>
            <a:r>
              <a:rPr lang="sr-Latn-RS" dirty="0" smtClean="0"/>
              <a:t>a </a:t>
            </a:r>
            <a:r>
              <a:rPr lang="sr-Latn-RS" dirty="0" smtClean="0">
                <a:solidFill>
                  <a:schemeClr val="accent1"/>
                </a:solidFill>
              </a:rPr>
              <a:t>sprečimo gubljenje vremena </a:t>
            </a:r>
            <a:r>
              <a:rPr lang="sr-Latn-RS" dirty="0" smtClean="0"/>
              <a:t>ako je neko drugi to već uradio</a:t>
            </a:r>
          </a:p>
          <a:p>
            <a:endParaRPr lang="sr-Latn-RS" i="1" dirty="0" smtClean="0"/>
          </a:p>
          <a:p>
            <a:r>
              <a:rPr lang="sr-Latn-RS" i="1" dirty="0">
                <a:solidFill>
                  <a:schemeClr val="accent1"/>
                </a:solidFill>
              </a:rPr>
              <a:t>t</a:t>
            </a:r>
            <a:r>
              <a:rPr lang="sr-Latn-RS" i="1" dirty="0" smtClean="0">
                <a:solidFill>
                  <a:schemeClr val="accent1"/>
                </a:solidFill>
              </a:rPr>
              <a:t>hird-party </a:t>
            </a:r>
            <a:r>
              <a:rPr lang="en-US" dirty="0" err="1" smtClean="0">
                <a:solidFill>
                  <a:schemeClr val="accent1"/>
                </a:solidFill>
              </a:rPr>
              <a:t>biblioteke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  <a:r>
              <a:rPr lang="sr-Latn-RS" dirty="0" smtClean="0"/>
              <a:t>predstavljaju organizovani skup klasa koje nude neku funkcionalnost ili skup funkcionalnosti, a nisu obuhvaćene </a:t>
            </a:r>
            <a:r>
              <a:rPr lang="sr-Latn-RS" i="1" dirty="0"/>
              <a:t>Java Standard </a:t>
            </a:r>
            <a:r>
              <a:rPr lang="sr-Latn-RS" i="1" dirty="0" smtClean="0"/>
              <a:t>API</a:t>
            </a:r>
            <a:r>
              <a:rPr lang="sr-Latn-RS" dirty="0" smtClean="0"/>
              <a:t>-em, a koje je neko drugi napisao i dao na korišćenje</a:t>
            </a:r>
          </a:p>
          <a:p>
            <a:r>
              <a:rPr lang="sr-Latn-RS" dirty="0" smtClean="0"/>
              <a:t>sastoje se iz </a:t>
            </a:r>
            <a:r>
              <a:rPr lang="sr-Latn-RS" dirty="0" smtClean="0">
                <a:solidFill>
                  <a:schemeClr val="accent1"/>
                </a:solidFill>
              </a:rPr>
              <a:t>jedne ili više </a:t>
            </a:r>
            <a:r>
              <a:rPr lang="sr-Latn-RS" i="1" dirty="0" smtClean="0">
                <a:solidFill>
                  <a:schemeClr val="accent1"/>
                </a:solidFill>
              </a:rPr>
              <a:t>.jar </a:t>
            </a:r>
            <a:r>
              <a:rPr lang="sr-Latn-RS" dirty="0" smtClean="0">
                <a:solidFill>
                  <a:schemeClr val="accent1"/>
                </a:solidFill>
              </a:rPr>
              <a:t>datoteka </a:t>
            </a:r>
            <a:r>
              <a:rPr lang="sr-Latn-RS" dirty="0" smtClean="0"/>
              <a:t>sa pratećom dokumentacijom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opciono</a:t>
            </a:r>
            <a:r>
              <a:rPr lang="en-US" dirty="0" smtClean="0"/>
              <a:t>, </a:t>
            </a:r>
            <a:r>
              <a:rPr lang="en-US" dirty="0" err="1" smtClean="0"/>
              <a:t>izvornim</a:t>
            </a:r>
            <a:r>
              <a:rPr lang="en-US" dirty="0" smtClean="0"/>
              <a:t> </a:t>
            </a:r>
            <a:r>
              <a:rPr lang="en-US" dirty="0" err="1" smtClean="0"/>
              <a:t>kodom</a:t>
            </a:r>
            <a:endParaRPr lang="sr-Latn-RS" dirty="0" smtClean="0"/>
          </a:p>
          <a:p>
            <a:r>
              <a:rPr lang="sr-Latn-RS" dirty="0"/>
              <a:t>d</a:t>
            </a:r>
            <a:r>
              <a:rPr lang="sr-Latn-RS" dirty="0" smtClean="0"/>
              <a:t>o njih se dolazi pretragom (</a:t>
            </a:r>
            <a:r>
              <a:rPr lang="sr-Latn-RS" i="1" dirty="0" smtClean="0"/>
              <a:t>Google</a:t>
            </a:r>
            <a:r>
              <a:rPr lang="sr-Latn-RS" dirty="0" smtClean="0"/>
              <a:t>), kroz literatur</a:t>
            </a:r>
            <a:r>
              <a:rPr lang="en-US" dirty="0" smtClean="0"/>
              <a:t>u, </a:t>
            </a:r>
            <a:r>
              <a:rPr lang="en-US" dirty="0" err="1" smtClean="0"/>
              <a:t>pra</a:t>
            </a:r>
            <a:r>
              <a:rPr lang="sr-Latn-RS" dirty="0" smtClean="0"/>
              <a:t>ćenjem sajtova za podršku programiranju i sl.</a:t>
            </a:r>
          </a:p>
        </p:txBody>
      </p:sp>
    </p:spTree>
    <p:extLst>
      <p:ext uri="{BB962C8B-B14F-4D97-AF65-F5344CB8AC3E}">
        <p14:creationId xmlns:p14="http://schemas.microsoft.com/office/powerpoint/2010/main" val="35264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Third</a:t>
            </a:r>
            <a:r>
              <a:rPr lang="sr-Latn-RS" i="1" dirty="0" smtClean="0"/>
              <a:t>-p</a:t>
            </a:r>
            <a:r>
              <a:rPr lang="en-US" i="1" dirty="0" smtClean="0"/>
              <a:t>arty </a:t>
            </a:r>
            <a:r>
              <a:rPr lang="en-US" dirty="0" err="1"/>
              <a:t>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2099"/>
          </a:xfrm>
        </p:spPr>
        <p:txBody>
          <a:bodyPr/>
          <a:lstStyle/>
          <a:p>
            <a:r>
              <a:rPr lang="sr-Latn-RS" dirty="0"/>
              <a:t>z</a:t>
            </a:r>
            <a:r>
              <a:rPr lang="sr-Latn-RS" dirty="0" smtClean="0"/>
              <a:t>a razliku od </a:t>
            </a:r>
            <a:r>
              <a:rPr lang="sr-Latn-RS" i="1" dirty="0"/>
              <a:t>Java Standard </a:t>
            </a:r>
            <a:r>
              <a:rPr lang="sr-Latn-RS" i="1" dirty="0" smtClean="0"/>
              <a:t>API</a:t>
            </a:r>
            <a:r>
              <a:rPr lang="sr-Latn-RS" dirty="0" smtClean="0"/>
              <a:t>-a, prevodilac neće automatski prepoznati </a:t>
            </a:r>
            <a:r>
              <a:rPr lang="sr-Latn-RS" i="1" dirty="0" smtClean="0"/>
              <a:t>third-party</a:t>
            </a:r>
            <a:r>
              <a:rPr lang="sr-Latn-RS" dirty="0" smtClean="0"/>
              <a:t> biblioteke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otrebno</a:t>
            </a:r>
            <a:r>
              <a:rPr lang="en-US" dirty="0" smtClean="0"/>
              <a:t> je </a:t>
            </a:r>
            <a:r>
              <a:rPr lang="sr-Latn-RS" dirty="0" smtClean="0"/>
              <a:t>obezbediti njihovu kopiju u projektnom direktorijumu (bilo gde, ali se po konvenciji smeštaju u poddirektorijum nazvan </a:t>
            </a:r>
            <a:r>
              <a:rPr lang="sr-Latn-RS" i="1" dirty="0" smtClean="0">
                <a:solidFill>
                  <a:schemeClr val="accent1"/>
                </a:solidFill>
              </a:rPr>
              <a:t>lib</a:t>
            </a:r>
            <a:r>
              <a:rPr lang="sr-Latn-R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7724"/>
            <a:ext cx="4980709" cy="309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84" y="3607724"/>
            <a:ext cx="3265516" cy="30950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7397" y="4829611"/>
            <a:ext cx="652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0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 </a:t>
            </a:r>
            <a:r>
              <a:rPr lang="en-US" dirty="0" err="1"/>
              <a:t>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4324"/>
          </a:xfrm>
        </p:spPr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 startAt="2"/>
            </a:pPr>
            <a:r>
              <a:rPr lang="en-US" sz="2800" dirty="0" err="1" smtClean="0"/>
              <a:t>zatim</a:t>
            </a:r>
            <a:r>
              <a:rPr lang="en-US" sz="2800" dirty="0" smtClean="0"/>
              <a:t> je </a:t>
            </a:r>
            <a:r>
              <a:rPr lang="en-US" sz="2800" dirty="0" err="1" smtClean="0"/>
              <a:t>potrebno</a:t>
            </a:r>
            <a:r>
              <a:rPr lang="en-US" sz="2800" dirty="0" smtClean="0"/>
              <a:t> </a:t>
            </a:r>
            <a:r>
              <a:rPr lang="sr-Latn-RS" sz="2800" dirty="0" smtClean="0"/>
              <a:t>uvezati </a:t>
            </a:r>
            <a:r>
              <a:rPr lang="sr-Latn-RS" sz="2800" dirty="0"/>
              <a:t>ih u projekat (dodati ih u </a:t>
            </a:r>
            <a:r>
              <a:rPr lang="sr-Latn-RS" sz="2800" i="1" dirty="0">
                <a:solidFill>
                  <a:schemeClr val="accent1"/>
                </a:solidFill>
              </a:rPr>
              <a:t>build path</a:t>
            </a:r>
            <a:r>
              <a:rPr lang="sr-Latn-RS" sz="2800" dirty="0"/>
              <a:t>), da bi prevodilac mogao da ih prepozna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4887"/>
            <a:ext cx="4792133" cy="3758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88" y="2709949"/>
            <a:ext cx="4563112" cy="34675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4311" y="4400989"/>
            <a:ext cx="652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74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/>
                </a:solidFill>
              </a:rPr>
              <a:t>Primer 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A_DemoThirdPartyBiblioteke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Iterator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>
                <a:solidFill>
                  <a:schemeClr val="accent1"/>
                </a:solidFill>
              </a:rPr>
              <a:t>Kreiranje 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r>
              <a:rPr lang="sr-Latn-RS" i="1" dirty="0">
                <a:solidFill>
                  <a:schemeClr val="accent1"/>
                </a:solidFill>
              </a:rPr>
              <a:t>jar </a:t>
            </a:r>
            <a:r>
              <a:rPr lang="sr-Latn-RS" dirty="0" smtClean="0">
                <a:solidFill>
                  <a:schemeClr val="accent1"/>
                </a:solidFill>
              </a:rPr>
              <a:t>fajla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</a:t>
            </a:r>
            <a:r>
              <a:rPr lang="sr-Latn-RS" i="1" dirty="0" smtClean="0"/>
              <a:t>.jar </a:t>
            </a:r>
            <a:r>
              <a:rPr lang="sr-Latn-RS" dirty="0" smtClean="0"/>
              <a:t>datoteke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postoje 2 razloga da sami kreiramo </a:t>
            </a:r>
            <a:r>
              <a:rPr lang="sr-Latn-RS" i="1" dirty="0" smtClean="0"/>
              <a:t>.jar </a:t>
            </a:r>
            <a:r>
              <a:rPr lang="sr-Latn-RS" dirty="0" smtClean="0"/>
              <a:t>datoteku: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ž</a:t>
            </a:r>
            <a:r>
              <a:rPr lang="sr-Latn-RS" dirty="0" smtClean="0"/>
              <a:t>elimo da napravimo svoju </a:t>
            </a:r>
            <a:r>
              <a:rPr lang="sr-Latn-RS" i="1" dirty="0" smtClean="0">
                <a:solidFill>
                  <a:schemeClr val="accent1"/>
                </a:solidFill>
              </a:rPr>
              <a:t>third-party</a:t>
            </a:r>
            <a:r>
              <a:rPr lang="sr-Latn-RS" dirty="0" smtClean="0">
                <a:solidFill>
                  <a:schemeClr val="accent1"/>
                </a:solidFill>
              </a:rPr>
              <a:t> biblioteku </a:t>
            </a:r>
            <a:r>
              <a:rPr lang="sr-Latn-RS" dirty="0" smtClean="0"/>
              <a:t>i damo je na korišćenje</a:t>
            </a:r>
          </a:p>
          <a:p>
            <a:pPr marL="457200" lvl="1" indent="0">
              <a:buNone/>
            </a:pPr>
            <a:r>
              <a:rPr lang="sr-Latn-RS" dirty="0" smtClean="0"/>
              <a:t>u ovom slučaju potrebno </a:t>
            </a:r>
            <a:r>
              <a:rPr lang="sr-Latn-RS" dirty="0"/>
              <a:t>je kreirati </a:t>
            </a:r>
            <a:r>
              <a:rPr lang="sr-Latn-RS" dirty="0">
                <a:solidFill>
                  <a:schemeClr val="accent1"/>
                </a:solidFill>
              </a:rPr>
              <a:t>običnu </a:t>
            </a:r>
            <a:r>
              <a:rPr lang="sr-Latn-RS" i="1" dirty="0">
                <a:solidFill>
                  <a:schemeClr val="accent1"/>
                </a:solidFill>
              </a:rPr>
              <a:t>.jar </a:t>
            </a:r>
            <a:r>
              <a:rPr lang="sr-Latn-RS" dirty="0" smtClean="0">
                <a:solidFill>
                  <a:schemeClr val="accent1"/>
                </a:solidFill>
              </a:rPr>
              <a:t>datoteku</a:t>
            </a:r>
          </a:p>
          <a:p>
            <a:pPr marL="914400" lvl="1" indent="-457200">
              <a:buFont typeface="+mj-lt"/>
              <a:buAutoNum type="arabicPeriod"/>
            </a:pPr>
            <a:endParaRPr lang="sr-Latn-RS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sr-Latn-RS" dirty="0" smtClean="0"/>
              <a:t>želimo da omogućimo da se naš </a:t>
            </a:r>
            <a:r>
              <a:rPr lang="sr-Latn-RS" i="1" dirty="0" smtClean="0"/>
              <a:t>Java </a:t>
            </a:r>
            <a:r>
              <a:rPr lang="sr-Latn-RS" dirty="0" smtClean="0"/>
              <a:t>program pokrene samostalno bez razvojnog okruženja i damo ga na korišćenje</a:t>
            </a:r>
          </a:p>
          <a:p>
            <a:pPr marL="457200" lvl="1" indent="0">
              <a:buNone/>
            </a:pPr>
            <a:r>
              <a:rPr lang="sr-Latn-RS" dirty="0"/>
              <a:t>u </a:t>
            </a:r>
            <a:r>
              <a:rPr lang="sr-Latn-RS" dirty="0" smtClean="0"/>
              <a:t>ovom slučaju </a:t>
            </a:r>
            <a:r>
              <a:rPr lang="sr-Latn-RS" dirty="0"/>
              <a:t>potrebo je kreirati </a:t>
            </a:r>
            <a:r>
              <a:rPr lang="sr-Latn-RS" dirty="0" smtClean="0">
                <a:solidFill>
                  <a:schemeClr val="accent1"/>
                </a:solidFill>
              </a:rPr>
              <a:t>izvršnu (</a:t>
            </a:r>
            <a:r>
              <a:rPr lang="sr-Latn-RS" i="1" dirty="0" smtClean="0">
                <a:solidFill>
                  <a:schemeClr val="accent1"/>
                </a:solidFill>
              </a:rPr>
              <a:t>runnable</a:t>
            </a:r>
            <a:r>
              <a:rPr lang="sr-Latn-RS" dirty="0" smtClean="0">
                <a:solidFill>
                  <a:schemeClr val="accent1"/>
                </a:solidFill>
              </a:rPr>
              <a:t>)</a:t>
            </a:r>
            <a:r>
              <a:rPr lang="sr-Latn-RS" i="1" dirty="0" smtClean="0">
                <a:solidFill>
                  <a:schemeClr val="accent1"/>
                </a:solidFill>
              </a:rPr>
              <a:t> </a:t>
            </a:r>
            <a:r>
              <a:rPr lang="sr-Latn-RS" i="1" dirty="0">
                <a:solidFill>
                  <a:schemeClr val="accent1"/>
                </a:solidFill>
              </a:rPr>
              <a:t>.jar </a:t>
            </a:r>
            <a:r>
              <a:rPr lang="sr-Latn-RS" dirty="0" smtClean="0">
                <a:solidFill>
                  <a:schemeClr val="accent1"/>
                </a:solidFill>
              </a:rPr>
              <a:t>datoteku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9790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</a:t>
            </a:r>
            <a:r>
              <a:rPr lang="sr-Latn-RS" i="1" dirty="0"/>
              <a:t>.jar </a:t>
            </a:r>
            <a:r>
              <a:rPr lang="sr-Latn-RS" dirty="0"/>
              <a:t>datoteke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93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rimer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moja_biblioteka.jar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sastoji</a:t>
            </a:r>
            <a:r>
              <a:rPr lang="en-US" dirty="0" smtClean="0"/>
              <a:t> od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paketa</a:t>
            </a:r>
            <a:r>
              <a:rPr lang="en-US" dirty="0" smtClean="0"/>
              <a:t> </a:t>
            </a:r>
            <a:r>
              <a:rPr lang="en-US" i="1" dirty="0" smtClean="0"/>
              <a:t>primer02.model</a:t>
            </a:r>
            <a:r>
              <a:rPr lang="en-US" dirty="0" smtClean="0"/>
              <a:t> (</a:t>
            </a:r>
            <a:r>
              <a:rPr lang="sr-Latn-RS" dirty="0" smtClean="0"/>
              <a:t>obična </a:t>
            </a:r>
            <a:r>
              <a:rPr lang="sr-Latn-RS" i="1" dirty="0" smtClean="0"/>
              <a:t>.jar </a:t>
            </a:r>
            <a:r>
              <a:rPr lang="sr-Latn-RS" dirty="0" smtClean="0"/>
              <a:t>datoteka</a:t>
            </a:r>
            <a:r>
              <a:rPr lang="en-US" dirty="0" smtClean="0"/>
              <a:t>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948"/>
            <a:ext cx="4182059" cy="3724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3341" y="4359179"/>
            <a:ext cx="652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2" y="2685011"/>
            <a:ext cx="5514978" cy="3859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21" y="5005510"/>
            <a:ext cx="1457528" cy="73352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94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Kolekcije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3737" y="3271837"/>
            <a:ext cx="2056973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</a:t>
            </a:r>
            <a:endParaRPr lang="en-US" sz="36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784" y="4488021"/>
            <a:ext cx="8142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US" sz="36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5090" y="4488020"/>
            <a:ext cx="776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en-US" sz="36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022" y="5623961"/>
            <a:ext cx="18417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ArrayList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7747" y="5623961"/>
            <a:ext cx="1708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HashSet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4412" y="5623961"/>
            <a:ext cx="29164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LinkedHashSet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1482915" y="3918168"/>
            <a:ext cx="1859309" cy="56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4" idx="2"/>
          </p:cNvCxnSpPr>
          <p:nvPr/>
        </p:nvCxnSpPr>
        <p:spPr>
          <a:xfrm flipH="1" flipV="1">
            <a:off x="3342224" y="3918168"/>
            <a:ext cx="1971306" cy="56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1482915" y="5134352"/>
            <a:ext cx="0" cy="4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V="1">
            <a:off x="4001860" y="5134351"/>
            <a:ext cx="1311670" cy="48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6" idx="2"/>
          </p:cNvCxnSpPr>
          <p:nvPr/>
        </p:nvCxnSpPr>
        <p:spPr>
          <a:xfrm flipH="1" flipV="1">
            <a:off x="5313530" y="5134351"/>
            <a:ext cx="1389102" cy="48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72542" y="3271838"/>
            <a:ext cx="10534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  <a:endParaRPr lang="en-US" sz="3600" b="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5103" y="4488020"/>
            <a:ext cx="1994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92188" y="4488020"/>
            <a:ext cx="31818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LinkedHashMap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7582332" y="3918169"/>
            <a:ext cx="1316957" cy="56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20" idx="2"/>
          </p:cNvCxnSpPr>
          <p:nvPr/>
        </p:nvCxnSpPr>
        <p:spPr>
          <a:xfrm flipH="1" flipV="1">
            <a:off x="8899289" y="3918169"/>
            <a:ext cx="1383816" cy="56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4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36674"/>
          </a:xfrm>
        </p:spPr>
        <p:txBody>
          <a:bodyPr>
            <a:no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trukture podataka za skladištenje i manipulaciju nad grupom objekata</a:t>
            </a:r>
          </a:p>
          <a:p>
            <a:r>
              <a:rPr lang="sr-Latn-RS" dirty="0"/>
              <a:t>i</a:t>
            </a:r>
            <a:r>
              <a:rPr lang="sr-Latn-RS" dirty="0" smtClean="0"/>
              <a:t>ma ih mnogo, a neke od najopštijih su: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</a:t>
            </a:r>
            <a:r>
              <a:rPr lang="sr-Latn-RS" i="1" dirty="0" smtClean="0"/>
              <a:t>.jar </a:t>
            </a:r>
            <a:r>
              <a:rPr lang="sr-Latn-RS" dirty="0" smtClean="0"/>
              <a:t>datoteke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2593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projekat može imati više klasa sa </a:t>
            </a:r>
            <a:r>
              <a:rPr lang="sr-Latn-RS" i="1" dirty="0" smtClean="0"/>
              <a:t>main</a:t>
            </a:r>
            <a:r>
              <a:rPr lang="sr-Latn-RS" dirty="0" smtClean="0"/>
              <a:t> metodama (</a:t>
            </a:r>
            <a:r>
              <a:rPr lang="sr-Latn-RS" i="1" dirty="0" smtClean="0"/>
              <a:t>Termin06</a:t>
            </a:r>
            <a:r>
              <a:rPr lang="sr-Latn-RS" dirty="0" smtClean="0"/>
              <a:t> je jedan takav projekat jer svaki primer ima svoju </a:t>
            </a:r>
            <a:r>
              <a:rPr lang="sr-Latn-RS" i="1" dirty="0" smtClean="0"/>
              <a:t>main</a:t>
            </a:r>
            <a:r>
              <a:rPr lang="sr-Latn-RS" dirty="0" smtClean="0"/>
              <a:t> metodu)</a:t>
            </a:r>
            <a:endParaRPr lang="en-US" dirty="0" smtClean="0"/>
          </a:p>
          <a:p>
            <a:r>
              <a:rPr lang="sr-Latn-RS" dirty="0" smtClean="0"/>
              <a:t>pri kreiranju izvršne </a:t>
            </a:r>
            <a:r>
              <a:rPr lang="sr-Latn-RS" i="1" dirty="0" smtClean="0"/>
              <a:t>.jar </a:t>
            </a:r>
            <a:r>
              <a:rPr lang="sr-Latn-RS" dirty="0" smtClean="0"/>
              <a:t>datoteke, neophodno je odabrati koja </a:t>
            </a:r>
            <a:r>
              <a:rPr lang="sr-Latn-RS" i="1" dirty="0" smtClean="0"/>
              <a:t>main</a:t>
            </a:r>
            <a:r>
              <a:rPr lang="sr-Latn-RS" dirty="0" smtClean="0"/>
              <a:t> metoda će započeti izvršavanje programa kada se </a:t>
            </a:r>
            <a:r>
              <a:rPr lang="sr-Latn-RS" i="1" dirty="0" smtClean="0"/>
              <a:t>.jar</a:t>
            </a:r>
            <a:r>
              <a:rPr lang="sr-Latn-RS" dirty="0" smtClean="0"/>
              <a:t> datoteka pokrene</a:t>
            </a:r>
          </a:p>
          <a:p>
            <a:r>
              <a:rPr lang="sr-Latn-RS" dirty="0" smtClean="0"/>
              <a:t>prvo pokretanje svake nove </a:t>
            </a:r>
            <a:r>
              <a:rPr lang="sr-Latn-RS" i="1" dirty="0" smtClean="0"/>
              <a:t>main</a:t>
            </a:r>
            <a:r>
              <a:rPr lang="sr-Latn-RS" dirty="0" smtClean="0"/>
              <a:t> metode u projektu ostavlja trag u vidu </a:t>
            </a:r>
            <a:r>
              <a:rPr lang="sr-Latn-RS" dirty="0" smtClean="0">
                <a:solidFill>
                  <a:schemeClr val="accent1"/>
                </a:solidFill>
              </a:rPr>
              <a:t>konfiguracije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3543155"/>
            <a:ext cx="5368636" cy="2098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3155"/>
            <a:ext cx="4780952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</a:t>
            </a:r>
            <a:r>
              <a:rPr lang="sr-Latn-RS" i="1" dirty="0"/>
              <a:t>.jar </a:t>
            </a:r>
            <a:r>
              <a:rPr lang="sr-Latn-RS" dirty="0"/>
              <a:t>datoteke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kreiranju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šne </a:t>
            </a:r>
            <a:r>
              <a:rPr lang="sr-Latn-RS" i="1" dirty="0" smtClean="0"/>
              <a:t>.jar </a:t>
            </a:r>
            <a:r>
              <a:rPr lang="sr-Latn-RS" dirty="0" smtClean="0"/>
              <a:t>datoteke, potrebno je odabrati konfiguraciju koja odgovara onoj </a:t>
            </a:r>
            <a:r>
              <a:rPr lang="sr-Latn-RS" i="1" dirty="0"/>
              <a:t>main</a:t>
            </a:r>
            <a:r>
              <a:rPr lang="sr-Latn-RS" dirty="0"/>
              <a:t> </a:t>
            </a:r>
            <a:r>
              <a:rPr lang="sr-Latn-RS" dirty="0" smtClean="0"/>
              <a:t>metodi koja </a:t>
            </a:r>
            <a:r>
              <a:rPr lang="sr-Latn-RS" dirty="0"/>
              <a:t>će započeti izvršavanje programa kada se </a:t>
            </a:r>
            <a:r>
              <a:rPr lang="sr-Latn-RS" i="1" dirty="0"/>
              <a:t>.jar</a:t>
            </a:r>
            <a:r>
              <a:rPr lang="sr-Latn-RS" dirty="0"/>
              <a:t> datoteka </a:t>
            </a:r>
            <a:r>
              <a:rPr lang="sr-Latn-RS" dirty="0" smtClean="0"/>
              <a:t>pokrene</a:t>
            </a:r>
            <a:endParaRPr lang="en-US" dirty="0" smtClean="0"/>
          </a:p>
          <a:p>
            <a:r>
              <a:rPr lang="en-US" dirty="0"/>
              <a:t>primer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šne </a:t>
            </a:r>
            <a:r>
              <a:rPr lang="sr-Latn-RS" i="1" dirty="0" smtClean="0"/>
              <a:t>.jar </a:t>
            </a:r>
            <a:r>
              <a:rPr lang="sr-Latn-RS" dirty="0" smtClean="0"/>
              <a:t>datoteke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moja_aplikacija.jar</a:t>
            </a:r>
            <a:r>
              <a:rPr lang="en-US" dirty="0" smtClean="0"/>
              <a:t> </a:t>
            </a:r>
            <a:r>
              <a:rPr lang="sr-Latn-RS" dirty="0"/>
              <a:t>čijim se pokretanjem izvršava </a:t>
            </a:r>
            <a:r>
              <a:rPr lang="sr-Latn-RS" i="1" dirty="0"/>
              <a:t>main</a:t>
            </a:r>
            <a:r>
              <a:rPr lang="sr-Latn-RS" dirty="0"/>
              <a:t> metoda klase </a:t>
            </a:r>
            <a:r>
              <a:rPr lang="sr-Latn-RS" i="1" dirty="0" smtClean="0"/>
              <a:t>A_DemoList</a:t>
            </a:r>
            <a:r>
              <a:rPr lang="en-US" i="1" dirty="0" smtClean="0"/>
              <a:t>.java</a:t>
            </a:r>
            <a:r>
              <a:rPr lang="en-US" dirty="0" smtClean="0"/>
              <a:t>:</a:t>
            </a:r>
            <a:endParaRPr lang="en-U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182938"/>
            <a:ext cx="3835400" cy="3416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76" y="3182937"/>
            <a:ext cx="5209524" cy="19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3341" y="4359179"/>
            <a:ext cx="652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21" y="5001768"/>
            <a:ext cx="1467055" cy="73352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0007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</a:t>
            </a:r>
            <a:r>
              <a:rPr lang="sr-Latn-RS" i="1" dirty="0"/>
              <a:t>.jar </a:t>
            </a:r>
            <a:r>
              <a:rPr lang="sr-Latn-RS" dirty="0"/>
              <a:t>datoteke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230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okretanje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šne </a:t>
            </a:r>
            <a:r>
              <a:rPr lang="en-US" i="1" dirty="0" smtClean="0"/>
              <a:t>.</a:t>
            </a:r>
            <a:r>
              <a:rPr lang="sr-Latn-RS" i="1" dirty="0" smtClean="0"/>
              <a:t>jar </a:t>
            </a:r>
            <a:r>
              <a:rPr lang="sr-Latn-RS" dirty="0" smtClean="0"/>
              <a:t>datoteke se obavlja iz komandne linije komandom: </a:t>
            </a:r>
            <a:r>
              <a:rPr lang="sr-Latn-RS" i="1" dirty="0" smtClean="0">
                <a:solidFill>
                  <a:schemeClr val="accent1"/>
                </a:solidFill>
              </a:rPr>
              <a:t>java –jar </a:t>
            </a:r>
            <a:r>
              <a:rPr lang="en-US" i="1" dirty="0" smtClean="0">
                <a:solidFill>
                  <a:schemeClr val="accent1"/>
                </a:solidFill>
              </a:rPr>
              <a:t>&lt;</a:t>
            </a:r>
            <a:r>
              <a:rPr lang="en-US" i="1" dirty="0" err="1" smtClean="0">
                <a:solidFill>
                  <a:schemeClr val="accent1"/>
                </a:solidFill>
              </a:rPr>
              <a:t>naziv_datoteke</a:t>
            </a:r>
            <a:r>
              <a:rPr lang="en-US" i="1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18" y="2807855"/>
            <a:ext cx="2886478" cy="1695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21" y="2807855"/>
            <a:ext cx="406666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Iterator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sr-Latn-RS" dirty="0" smtClean="0"/>
              <a:t>fajla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>
                <a:solidFill>
                  <a:schemeClr val="accent1"/>
                </a:solidFill>
              </a:rPr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>
                <a:solidFill>
                  <a:schemeClr val="accent1"/>
                </a:solidFill>
              </a:rPr>
              <a:t>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Dodatni materijali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i</a:t>
            </a:r>
            <a:r>
              <a:rPr lang="sr-Latn-RS" dirty="0" smtClean="0"/>
              <a:t>mplementacija dela Studentske službe uz pomoć liste i mape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primeri</a:t>
            </a:r>
            <a:r>
              <a:rPr lang="en-US" dirty="0" smtClean="0"/>
              <a:t> </a:t>
            </a:r>
            <a:r>
              <a:rPr lang="sr-Latn-RS" i="1" dirty="0" smtClean="0"/>
              <a:t>third-party</a:t>
            </a:r>
            <a:r>
              <a:rPr lang="sr-Latn-RS" dirty="0" smtClean="0"/>
              <a:t> bibliotek</a:t>
            </a:r>
            <a:r>
              <a:rPr lang="en-US" dirty="0" smtClean="0"/>
              <a:t>a</a:t>
            </a:r>
            <a:r>
              <a:rPr lang="sr-Latn-RS" dirty="0" smtClean="0"/>
              <a:t>:</a:t>
            </a:r>
          </a:p>
          <a:p>
            <a:pPr lvl="1"/>
            <a:r>
              <a:rPr lang="sr-Latn-RS" i="1" dirty="0" smtClean="0"/>
              <a:t>Log4j</a:t>
            </a:r>
            <a:r>
              <a:rPr lang="en-US" dirty="0" smtClean="0"/>
              <a:t> (</a:t>
            </a:r>
            <a:r>
              <a:rPr lang="en-US" dirty="0" err="1" smtClean="0"/>
              <a:t>biblioteka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sr-Latn-RS" dirty="0" smtClean="0"/>
              <a:t>đenje dnevnika aplikacije)</a:t>
            </a:r>
          </a:p>
          <a:p>
            <a:pPr lvl="1"/>
            <a:r>
              <a:rPr lang="sr-Latn-RS" i="1" dirty="0" smtClean="0"/>
              <a:t>Apache POI</a:t>
            </a:r>
            <a:r>
              <a:rPr lang="en-US" dirty="0"/>
              <a:t> (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sr-Latn-RS" dirty="0" smtClean="0"/>
              <a:t>rad sa </a:t>
            </a:r>
            <a:r>
              <a:rPr lang="sr-Latn-RS" i="1" dirty="0" smtClean="0"/>
              <a:t>.xls </a:t>
            </a:r>
            <a:r>
              <a:rPr lang="sr-Latn-RS" dirty="0" smtClean="0"/>
              <a:t>datotekama)</a:t>
            </a:r>
            <a:endParaRPr lang="sr-Latn-R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77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a času: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i="1" dirty="0" smtClean="0"/>
              <a:t>Zadatak </a:t>
            </a:r>
            <a:r>
              <a:rPr lang="pl-PL" i="1" dirty="0"/>
              <a:t>za test - Termin </a:t>
            </a:r>
            <a:r>
              <a:rPr lang="en-US" i="1" dirty="0"/>
              <a:t>6</a:t>
            </a:r>
            <a:r>
              <a:rPr lang="pl-PL" i="1" dirty="0" smtClean="0"/>
              <a:t>.pdf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/>
              <a:t>z</a:t>
            </a:r>
            <a:r>
              <a:rPr lang="sr-Latn-RS" dirty="0" smtClean="0"/>
              <a:t>a domaći: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z</a:t>
            </a:r>
            <a:r>
              <a:rPr lang="sr-Latn-RS" dirty="0" smtClean="0"/>
              <a:t>avršiti </a:t>
            </a:r>
            <a:r>
              <a:rPr lang="pl-PL" i="1" dirty="0" smtClean="0"/>
              <a:t>Zadatak </a:t>
            </a:r>
            <a:r>
              <a:rPr lang="pl-PL" i="1" dirty="0"/>
              <a:t>za test - Termin </a:t>
            </a:r>
            <a:r>
              <a:rPr lang="pl-PL" i="1" dirty="0" smtClean="0"/>
              <a:t>5.pdf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završiti </a:t>
            </a:r>
            <a:r>
              <a:rPr lang="pl-PL" i="1" dirty="0" smtClean="0"/>
              <a:t>Zadatak </a:t>
            </a:r>
            <a:r>
              <a:rPr lang="pl-PL" i="1" dirty="0"/>
              <a:t>za test - Termin </a:t>
            </a:r>
            <a:r>
              <a:rPr lang="en-US" i="1" dirty="0"/>
              <a:t>6</a:t>
            </a:r>
            <a:r>
              <a:rPr lang="pl-PL" i="1" dirty="0"/>
              <a:t>.pdf</a:t>
            </a:r>
            <a:endParaRPr lang="sr-Latn-RS" dirty="0"/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dopuniti </a:t>
            </a:r>
            <a:r>
              <a:rPr lang="en-US" dirty="0" smtClean="0"/>
              <a:t>re</a:t>
            </a:r>
            <a:r>
              <a:rPr lang="sr-Latn-RS" dirty="0" smtClean="0"/>
              <a:t>šenje </a:t>
            </a:r>
            <a:r>
              <a:rPr lang="pl-PL" i="1" dirty="0" smtClean="0"/>
              <a:t>Zadatak </a:t>
            </a:r>
            <a:r>
              <a:rPr lang="pl-PL" i="1" dirty="0"/>
              <a:t>za test - Termin </a:t>
            </a:r>
            <a:r>
              <a:rPr lang="en-US" i="1" dirty="0"/>
              <a:t>6</a:t>
            </a:r>
            <a:r>
              <a:rPr lang="pl-PL" i="1" dirty="0" smtClean="0"/>
              <a:t>.pdf</a:t>
            </a:r>
            <a:r>
              <a:rPr lang="en-US" dirty="0" smtClean="0"/>
              <a:t> </a:t>
            </a:r>
            <a:r>
              <a:rPr lang="sr-Latn-RS" dirty="0" smtClean="0"/>
              <a:t>da koristi </a:t>
            </a:r>
            <a:r>
              <a:rPr lang="sr-Latn-RS" i="1" dirty="0" smtClean="0"/>
              <a:t>Apache POI</a:t>
            </a:r>
            <a:r>
              <a:rPr lang="sr-Latn-RS" dirty="0" smtClean="0"/>
              <a:t> biblioteku za pisanje/čitanje podataka u/iz  </a:t>
            </a:r>
            <a:r>
              <a:rPr lang="sr-Latn-RS" i="1" dirty="0" smtClean="0"/>
              <a:t>.xls </a:t>
            </a:r>
            <a:r>
              <a:rPr lang="sr-Latn-RS" dirty="0" smtClean="0"/>
              <a:t>umesto </a:t>
            </a:r>
            <a:r>
              <a:rPr lang="sr-Latn-RS" i="1" dirty="0" smtClean="0"/>
              <a:t>.csv </a:t>
            </a:r>
            <a:r>
              <a:rPr lang="sr-Latn-RS" dirty="0" smtClean="0"/>
              <a:t>datoteka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i="1" dirty="0" smtClean="0"/>
              <a:t>Zadatak</a:t>
            </a:r>
            <a:r>
              <a:rPr lang="en-US" i="1" smtClean="0"/>
              <a:t> -</a:t>
            </a:r>
            <a:r>
              <a:rPr lang="sr-Latn-RS" i="1" smtClean="0"/>
              <a:t> </a:t>
            </a:r>
            <a:r>
              <a:rPr lang="sr-Latn-RS" i="1" dirty="0"/>
              <a:t>kolizije.pdf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Liste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5486400"/>
            <a:ext cx="7867650" cy="1003299"/>
          </a:xfrm>
        </p:spPr>
        <p:txBody>
          <a:bodyPr/>
          <a:lstStyle/>
          <a:p>
            <a:r>
              <a:rPr lang="sr-Latn-RS" dirty="0" err="1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će sortiranje</a:t>
            </a:r>
          </a:p>
          <a:p>
            <a:r>
              <a:rPr lang="sr-Latn-RS" dirty="0"/>
              <a:t>i</a:t>
            </a:r>
            <a:r>
              <a:rPr lang="sr-Latn-RS" dirty="0" smtClean="0"/>
              <a:t>teracija se uvek izvodi u definisanom redosledu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939803"/>
              </p:ext>
            </p:extLst>
          </p:nvPr>
        </p:nvGraphicFramePr>
        <p:xfrm>
          <a:off x="914400" y="2514600"/>
          <a:ext cx="7461695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668">
                  <a:extLst>
                    <a:ext uri="{9D8B030D-6E8A-4147-A177-3AD203B41FA5}">
                      <a16:colId xmlns:a16="http://schemas.microsoft.com/office/drawing/2014/main" val="1409203822"/>
                    </a:ext>
                  </a:extLst>
                </a:gridCol>
                <a:gridCol w="3757867">
                  <a:extLst>
                    <a:ext uri="{9D8B030D-6E8A-4147-A177-3AD203B41FA5}">
                      <a16:colId xmlns:a16="http://schemas.microsoft.com/office/drawing/2014/main" val="141995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394013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r-Latn-RS" b="1" u="none" dirty="0" smtClean="0"/>
                        <a:t>Metoda</a:t>
                      </a:r>
                      <a:endParaRPr lang="en-US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b="1" u="none" dirty="0" smtClean="0"/>
                        <a:t>Funkcionalnost</a:t>
                      </a:r>
                      <a:endParaRPr lang="en-US" b="1" u="non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dirty="0" err="1" smtClean="0"/>
                        <a:t>Napomena</a:t>
                      </a:r>
                      <a:endParaRPr lang="en-US" b="1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7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iterator()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</a:t>
                      </a:r>
                      <a:r>
                        <a:rPr lang="en-US" dirty="0" err="1" smtClean="0"/>
                        <a:t>mogu</a:t>
                      </a:r>
                      <a:r>
                        <a:rPr lang="sr-Latn-RS" dirty="0" smtClean="0"/>
                        <a:t>ćuje</a:t>
                      </a:r>
                      <a:r>
                        <a:rPr lang="sr-Latn-RS" baseline="0" dirty="0" smtClean="0"/>
                        <a:t> kretanje kroz elemente</a:t>
                      </a:r>
                      <a:endParaRPr lang="sr-Latn-R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8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add(Object</a:t>
                      </a:r>
                      <a:r>
                        <a:rPr lang="sr-Latn-RS" baseline="0" dirty="0" smtClean="0"/>
                        <a:t> o</a:t>
                      </a:r>
                      <a:r>
                        <a:rPr lang="sr-Latn-R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sr-Latn-RS" dirty="0" smtClean="0"/>
                        <a:t>odavanje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kraj</a:t>
                      </a:r>
                      <a:endParaRPr lang="sr-Latn-R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01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contains</a:t>
                      </a:r>
                      <a:r>
                        <a:rPr lang="sr-Latn-RS" baseline="0" dirty="0" smtClean="0"/>
                        <a:t>(Object 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sr-Latn-RS" dirty="0" smtClean="0"/>
                        <a:t>rovera postojanja (po vrednosti)</a:t>
                      </a:r>
                      <a:endParaRPr lang="en-US" dirty="0"/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76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remove(Object</a:t>
                      </a:r>
                      <a:r>
                        <a:rPr lang="sr-Latn-RS" baseline="0" dirty="0" smtClean="0"/>
                        <a:t> 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sr-Latn-RS" dirty="0" smtClean="0"/>
                        <a:t>klanjanje (po vrednosti)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4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add(int index, Object 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sr-Latn-RS" dirty="0" smtClean="0"/>
                        <a:t>odavanje po indeksu (rednom</a:t>
                      </a:r>
                      <a:r>
                        <a:rPr lang="sr-Latn-RS" baseline="0" dirty="0" smtClean="0"/>
                        <a:t> broju)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33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get(int</a:t>
                      </a:r>
                      <a:r>
                        <a:rPr lang="sr-Latn-RS" baseline="0" dirty="0" smtClean="0"/>
                        <a:t> index</a:t>
                      </a:r>
                      <a:r>
                        <a:rPr lang="sr-Latn-R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sr-Latn-RS" dirty="0" smtClean="0"/>
                        <a:t>ristup po indeksu (rednom</a:t>
                      </a:r>
                      <a:r>
                        <a:rPr lang="sr-Latn-RS" baseline="0" dirty="0" smtClean="0"/>
                        <a:t> broju)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remove(int index)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sr-Latn-RS" dirty="0" smtClean="0"/>
                        <a:t>klanjanje</a:t>
                      </a:r>
                      <a:r>
                        <a:rPr lang="sr-Latn-RS" baseline="0" dirty="0" smtClean="0"/>
                        <a:t> po indeksu</a:t>
                      </a:r>
                      <a:r>
                        <a:rPr lang="sr-Latn-RS" dirty="0" smtClean="0"/>
                        <a:t> (rednom</a:t>
                      </a:r>
                      <a:r>
                        <a:rPr lang="sr-Latn-RS" baseline="0" dirty="0" smtClean="0"/>
                        <a:t> broju)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728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49232" y="365125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9231" y="1127989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9231" y="1890853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0527" y="38990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30527" y="114900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30527" y="191563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788" y="3410737"/>
            <a:ext cx="24878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200"/>
              </a:lnSpc>
            </a:pP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1386" y="764819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61386" y="1527684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10761386" y="2290548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49231" y="2650795"/>
            <a:ext cx="695901" cy="6959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30527" y="267557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urved Connector 17"/>
          <p:cNvCxnSpPr>
            <a:endCxn id="12" idx="2"/>
          </p:cNvCxnSpPr>
          <p:nvPr/>
        </p:nvCxnSpPr>
        <p:spPr>
          <a:xfrm>
            <a:off x="9911298" y="764819"/>
            <a:ext cx="850088" cy="29620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3" idx="2"/>
          </p:cNvCxnSpPr>
          <p:nvPr/>
        </p:nvCxnSpPr>
        <p:spPr>
          <a:xfrm>
            <a:off x="9911298" y="1503362"/>
            <a:ext cx="850088" cy="32052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4" idx="2"/>
          </p:cNvCxnSpPr>
          <p:nvPr/>
        </p:nvCxnSpPr>
        <p:spPr>
          <a:xfrm>
            <a:off x="9911298" y="2226507"/>
            <a:ext cx="850088" cy="36024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2" idx="2"/>
          </p:cNvCxnSpPr>
          <p:nvPr/>
        </p:nvCxnSpPr>
        <p:spPr>
          <a:xfrm rot="5400000" flipH="1" flipV="1">
            <a:off x="9393354" y="1578971"/>
            <a:ext cx="1885977" cy="85008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Set</a:t>
            </a:r>
            <a:r>
              <a:rPr lang="sr-Latn-RS" dirty="0" smtClean="0"/>
              <a:t>-ovi (skupovi)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138490"/>
              </p:ext>
            </p:extLst>
          </p:nvPr>
        </p:nvGraphicFramePr>
        <p:xfrm>
          <a:off x="914400" y="2514600"/>
          <a:ext cx="781285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798">
                  <a:extLst>
                    <a:ext uri="{9D8B030D-6E8A-4147-A177-3AD203B41FA5}">
                      <a16:colId xmlns:a16="http://schemas.microsoft.com/office/drawing/2014/main" val="1409203822"/>
                    </a:ext>
                  </a:extLst>
                </a:gridCol>
                <a:gridCol w="3466656">
                  <a:extLst>
                    <a:ext uri="{9D8B030D-6E8A-4147-A177-3AD203B41FA5}">
                      <a16:colId xmlns:a16="http://schemas.microsoft.com/office/drawing/2014/main" val="14199524"/>
                    </a:ext>
                  </a:extLst>
                </a:gridCol>
                <a:gridCol w="2406396">
                  <a:extLst>
                    <a:ext uri="{9D8B030D-6E8A-4147-A177-3AD203B41FA5}">
                      <a16:colId xmlns:a16="http://schemas.microsoft.com/office/drawing/2014/main" val="2394013843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r>
                        <a:rPr lang="sr-Latn-RS" b="1" u="none" dirty="0" smtClean="0"/>
                        <a:t>Metoda</a:t>
                      </a:r>
                      <a:endParaRPr lang="en-US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b="1" u="none" dirty="0" smtClean="0"/>
                        <a:t>Funkcionalnost</a:t>
                      </a:r>
                      <a:endParaRPr lang="en-US" b="1" u="non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dirty="0" err="1" smtClean="0"/>
                        <a:t>Napomena</a:t>
                      </a:r>
                      <a:endParaRPr lang="en-US" b="1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7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iterator()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o</a:t>
                      </a:r>
                      <a:r>
                        <a:rPr lang="en-US" dirty="0" err="1" smtClean="0"/>
                        <a:t>mogu</a:t>
                      </a:r>
                      <a:r>
                        <a:rPr lang="sr-Latn-RS" dirty="0" smtClean="0"/>
                        <a:t>ćuje</a:t>
                      </a:r>
                      <a:r>
                        <a:rPr lang="sr-Latn-RS" baseline="0" dirty="0" smtClean="0"/>
                        <a:t> kretanje kroz elemente</a:t>
                      </a:r>
                      <a:endParaRPr lang="sr-Latn-R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7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add(Object</a:t>
                      </a:r>
                      <a:r>
                        <a:rPr lang="sr-Latn-RS" baseline="0" dirty="0" smtClean="0"/>
                        <a:t> o</a:t>
                      </a:r>
                      <a:r>
                        <a:rPr lang="sr-Latn-R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sr-Latn-RS" dirty="0" smtClean="0"/>
                        <a:t>odavanje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dozvoljava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duplikate</a:t>
                      </a:r>
                      <a:endParaRPr lang="sr-Latn-R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01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contains</a:t>
                      </a:r>
                      <a:r>
                        <a:rPr lang="sr-Latn-RS" baseline="0" dirty="0" smtClean="0"/>
                        <a:t>(Object 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sr-Latn-RS" dirty="0" smtClean="0"/>
                        <a:t>rovera postojanja (po vrednosti)</a:t>
                      </a:r>
                      <a:endParaRPr lang="en-US" dirty="0"/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efikasna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76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remove(Object</a:t>
                      </a:r>
                      <a:r>
                        <a:rPr lang="sr-Latn-RS" baseline="0" dirty="0" smtClean="0"/>
                        <a:t> 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sr-Latn-RS" dirty="0" smtClean="0"/>
                        <a:t>klanjanje (po vrednosti)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efikasna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42928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914400" y="5486400"/>
            <a:ext cx="9153525" cy="1012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n</a:t>
            </a:r>
            <a:r>
              <a:rPr lang="sr-Latn-RS" dirty="0" smtClean="0"/>
              <a:t>ije moguće sortiranje</a:t>
            </a:r>
          </a:p>
          <a:p>
            <a:r>
              <a:rPr lang="sr-Latn-RS" dirty="0" smtClean="0"/>
              <a:t>iteracija se u opštem slučaju izvodi u nasumičnom redosledu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44891" y="365125"/>
            <a:ext cx="2008909" cy="200890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511363" y="934984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73543" y="687111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9918949" y="1530572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28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Osvrt na kolekcije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Mape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Iterator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Izuzeci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Third</a:t>
            </a:r>
            <a:r>
              <a:rPr lang="sr-Latn-RS" i="1" dirty="0"/>
              <a:t>-p</a:t>
            </a:r>
            <a:r>
              <a:rPr lang="en-US" i="1" dirty="0"/>
              <a:t>arty</a:t>
            </a:r>
            <a:r>
              <a:rPr lang="sr-Latn-RS" i="1" dirty="0"/>
              <a:t> </a:t>
            </a:r>
            <a:r>
              <a:rPr lang="sr-Latn-RS" dirty="0" smtClean="0"/>
              <a:t>biblioteke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Kreiranje </a:t>
            </a:r>
            <a:r>
              <a:rPr lang="en-US" i="1" dirty="0"/>
              <a:t>.</a:t>
            </a:r>
            <a:r>
              <a:rPr lang="sr-Latn-RS" i="1" dirty="0"/>
              <a:t>jar </a:t>
            </a:r>
            <a:r>
              <a:rPr lang="en-US" dirty="0" err="1" smtClean="0"/>
              <a:t>datoteke</a:t>
            </a:r>
            <a:endParaRPr lang="sr-Latn-RS" dirty="0"/>
          </a:p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Dodatni materijali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Vežbanje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</a:t>
            </a:r>
            <a:r>
              <a:rPr lang="sr-Latn-RS" dirty="0" smtClean="0"/>
              <a:t>socijativne strukture podataka, kao i </a:t>
            </a:r>
            <a:r>
              <a:rPr lang="sr-Latn-RS" i="1" dirty="0" smtClean="0"/>
              <a:t>Set</a:t>
            </a:r>
            <a:r>
              <a:rPr lang="sr-Latn-RS" dirty="0" smtClean="0"/>
              <a:t>-ovi (organizuju se naspram svog </a:t>
            </a:r>
            <a:r>
              <a:rPr lang="sr-Latn-RS" dirty="0" smtClean="0">
                <a:solidFill>
                  <a:schemeClr val="accent1"/>
                </a:solidFill>
              </a:rPr>
              <a:t>sadržaja</a:t>
            </a:r>
            <a:r>
              <a:rPr lang="sr-Latn-RS" dirty="0" smtClean="0"/>
              <a:t>)</a:t>
            </a:r>
          </a:p>
          <a:p>
            <a:r>
              <a:rPr lang="sr-Latn-RS" dirty="0"/>
              <a:t>z</a:t>
            </a:r>
            <a:r>
              <a:rPr lang="sr-Latn-RS" dirty="0" smtClean="0"/>
              <a:t>a razliku od ostalih kolekcija, manipulišu </a:t>
            </a:r>
            <a:r>
              <a:rPr lang="sr-Latn-RS" dirty="0" smtClean="0">
                <a:solidFill>
                  <a:schemeClr val="accent1"/>
                </a:solidFill>
              </a:rPr>
              <a:t>parovima</a:t>
            </a:r>
            <a:r>
              <a:rPr lang="sr-Latn-RS" dirty="0" smtClean="0"/>
              <a:t> (ključ, vrednost)</a:t>
            </a:r>
          </a:p>
          <a:p>
            <a:r>
              <a:rPr lang="sr-Latn-RS" dirty="0" smtClean="0"/>
              <a:t>i ključevi i vrednosti mogu biti primitivni, složeni ili korisnički definisani tipovi</a:t>
            </a:r>
          </a:p>
          <a:p>
            <a:r>
              <a:rPr lang="sr-Latn-RS" dirty="0"/>
              <a:t>v</a:t>
            </a:r>
            <a:r>
              <a:rPr lang="sr-Latn-RS" dirty="0" smtClean="0"/>
              <a:t>rednost se u mapu dodaje pod njenim </a:t>
            </a:r>
            <a:r>
              <a:rPr lang="sr-Latn-RS" dirty="0" smtClean="0">
                <a:solidFill>
                  <a:schemeClr val="accent1"/>
                </a:solidFill>
              </a:rPr>
              <a:t>jedinstvenim</a:t>
            </a:r>
            <a:r>
              <a:rPr lang="sr-Latn-RS" dirty="0" smtClean="0"/>
              <a:t> ključem</a:t>
            </a:r>
            <a:endParaRPr lang="en-US" dirty="0" smtClean="0"/>
          </a:p>
          <a:p>
            <a:r>
              <a:rPr lang="sr-Latn-RS" dirty="0" smtClean="0"/>
              <a:t>uz pomoć ključa se vrši</a:t>
            </a:r>
            <a:r>
              <a:rPr lang="sr-Latn-RS" dirty="0" smtClean="0">
                <a:solidFill>
                  <a:schemeClr val="accent1"/>
                </a:solidFill>
              </a:rPr>
              <a:t> pristup </a:t>
            </a:r>
            <a:r>
              <a:rPr lang="sr-Latn-RS" dirty="0" smtClean="0"/>
              <a:t>vrednosti i njeno </a:t>
            </a:r>
            <a:r>
              <a:rPr lang="sr-Latn-RS" dirty="0" smtClean="0">
                <a:solidFill>
                  <a:schemeClr val="accent1"/>
                </a:solidFill>
              </a:rPr>
              <a:t>uklanjanje</a:t>
            </a:r>
          </a:p>
          <a:p>
            <a:r>
              <a:rPr lang="sr-Latn-RS" dirty="0"/>
              <a:t>n</a:t>
            </a:r>
            <a:r>
              <a:rPr lang="sr-Latn-RS" dirty="0" smtClean="0"/>
              <a:t>i ključ a ni vrednost ne mogu da postoje u mapi samostalno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997969"/>
              </p:ext>
            </p:extLst>
          </p:nvPr>
        </p:nvGraphicFramePr>
        <p:xfrm>
          <a:off x="914400" y="2514600"/>
          <a:ext cx="9694990" cy="259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56">
                  <a:extLst>
                    <a:ext uri="{9D8B030D-6E8A-4147-A177-3AD203B41FA5}">
                      <a16:colId xmlns:a16="http://schemas.microsoft.com/office/drawing/2014/main" val="1409203822"/>
                    </a:ext>
                  </a:extLst>
                </a:gridCol>
                <a:gridCol w="3776980">
                  <a:extLst>
                    <a:ext uri="{9D8B030D-6E8A-4147-A177-3AD203B41FA5}">
                      <a16:colId xmlns:a16="http://schemas.microsoft.com/office/drawing/2014/main" val="14199524"/>
                    </a:ext>
                  </a:extLst>
                </a:gridCol>
                <a:gridCol w="2993454">
                  <a:extLst>
                    <a:ext uri="{9D8B030D-6E8A-4147-A177-3AD203B41FA5}">
                      <a16:colId xmlns:a16="http://schemas.microsoft.com/office/drawing/2014/main" val="2394013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r-Latn-RS" b="1" u="none" dirty="0" smtClean="0"/>
                        <a:t>Metoda</a:t>
                      </a:r>
                      <a:endParaRPr lang="en-US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b="1" u="none" dirty="0" smtClean="0"/>
                        <a:t>Funkcionalnost</a:t>
                      </a:r>
                      <a:endParaRPr lang="en-US" b="1" u="non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dirty="0" err="1" smtClean="0"/>
                        <a:t>Napomena</a:t>
                      </a:r>
                      <a:endParaRPr lang="en-US" b="1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7311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r>
                        <a:rPr lang="sr-Latn-RS" dirty="0" smtClean="0"/>
                        <a:t>put(Object key, Object value)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sr-Latn-RS" dirty="0" smtClean="0"/>
                        <a:t>odavanje para (ključ,</a:t>
                      </a:r>
                      <a:r>
                        <a:rPr lang="sr-Latn-RS" baseline="0" dirty="0" smtClean="0"/>
                        <a:t> element)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dozvoljava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duplikate</a:t>
                      </a:r>
                      <a:r>
                        <a:rPr lang="sr-Latn-RS" baseline="0" dirty="0" smtClean="0">
                          <a:solidFill>
                            <a:srgbClr val="FF0000"/>
                          </a:solidFill>
                        </a:rPr>
                        <a:t> ključa</a:t>
                      </a:r>
                      <a:endParaRPr lang="sr-Latn-R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33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containsKey(Object key)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provera postojanja po vrednosti ključa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efikasn</a:t>
                      </a:r>
                      <a:r>
                        <a:rPr lang="en-US" dirty="0" smtClean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get(Object key)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sr-Latn-RS" dirty="0" smtClean="0"/>
                        <a:t>ristup po vrednosti</a:t>
                      </a:r>
                      <a:r>
                        <a:rPr lang="sr-Latn-RS" baseline="0" dirty="0" smtClean="0"/>
                        <a:t> ključa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efikasn</a:t>
                      </a: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remove(Object</a:t>
                      </a:r>
                      <a:r>
                        <a:rPr lang="sr-Latn-RS" baseline="0" dirty="0" smtClean="0"/>
                        <a:t> key)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sr-Latn-RS" dirty="0" smtClean="0"/>
                        <a:t>klanjanje (po vrednosti ključa)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efikasna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9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keySet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en-US" dirty="0" smtClean="0"/>
                        <a:t>et </a:t>
                      </a:r>
                      <a:r>
                        <a:rPr lang="en-US" dirty="0" err="1" smtClean="0"/>
                        <a:t>klju</a:t>
                      </a:r>
                      <a:r>
                        <a:rPr lang="sr-Latn-RS" dirty="0" smtClean="0"/>
                        <a:t>čeva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5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values()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kolekcija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vrednosti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06764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914400" y="5486400"/>
            <a:ext cx="9153525" cy="1012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n</a:t>
            </a:r>
            <a:r>
              <a:rPr lang="sr-Latn-RS" dirty="0" smtClean="0"/>
              <a:t>ije moguće sortiranje</a:t>
            </a:r>
          </a:p>
          <a:p>
            <a:r>
              <a:rPr lang="sr-Latn-RS" dirty="0" smtClean="0"/>
              <a:t>iteracija se u opštem slučaju izvodi u nasumičnom redosledu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344891" y="365125"/>
            <a:ext cx="2008909" cy="200890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1363" y="934984"/>
            <a:ext cx="592414" cy="5924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73543" y="687111"/>
            <a:ext cx="592414" cy="5924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18949" y="1530572"/>
            <a:ext cx="592414" cy="5924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08825" y="365125"/>
            <a:ext cx="2008909" cy="200890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57995" y="752485"/>
            <a:ext cx="3513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5931" y="999778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5004" y="159479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urved Connector 16"/>
          <p:cNvCxnSpPr>
            <a:stCxn id="3" idx="3"/>
            <a:endCxn id="8" idx="2"/>
          </p:cNvCxnSpPr>
          <p:nvPr/>
        </p:nvCxnSpPr>
        <p:spPr>
          <a:xfrm>
            <a:off x="7009373" y="983318"/>
            <a:ext cx="2664170" cy="127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3"/>
            <a:endCxn id="6" idx="2"/>
          </p:cNvCxnSpPr>
          <p:nvPr/>
        </p:nvCxnSpPr>
        <p:spPr>
          <a:xfrm>
            <a:off x="7848531" y="1230611"/>
            <a:ext cx="2662832" cy="58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3"/>
          </p:cNvCxnSpPr>
          <p:nvPr/>
        </p:nvCxnSpPr>
        <p:spPr>
          <a:xfrm>
            <a:off x="7253176" y="1825626"/>
            <a:ext cx="2586389" cy="781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3"/>
            <a:endCxn id="8" idx="2"/>
          </p:cNvCxnSpPr>
          <p:nvPr/>
        </p:nvCxnSpPr>
        <p:spPr>
          <a:xfrm flipV="1">
            <a:off x="6791853" y="983318"/>
            <a:ext cx="2881690" cy="57708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33684" y="-55429"/>
            <a:ext cx="748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845680" y="-53611"/>
            <a:ext cx="996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8033" y="1329566"/>
            <a:ext cx="3738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3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1846</Words>
  <Application>Microsoft Office PowerPoint</Application>
  <PresentationFormat>Widescreen</PresentationFormat>
  <Paragraphs>409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 Theme</vt:lpstr>
      <vt:lpstr>Java Web Development</vt:lpstr>
      <vt:lpstr>Sadržaj:</vt:lpstr>
      <vt:lpstr>PowerPoint Presentation</vt:lpstr>
      <vt:lpstr>Kolekcije</vt:lpstr>
      <vt:lpstr>Liste</vt:lpstr>
      <vt:lpstr>Set-ovi (skupovi)</vt:lpstr>
      <vt:lpstr>PowerPoint Presentation</vt:lpstr>
      <vt:lpstr>Mape</vt:lpstr>
      <vt:lpstr>Mape</vt:lpstr>
      <vt:lpstr>Mape</vt:lpstr>
      <vt:lpstr>PowerPoint Presentation</vt:lpstr>
      <vt:lpstr>Iterator</vt:lpstr>
      <vt:lpstr>Iterator</vt:lpstr>
      <vt:lpstr>Iterator</vt:lpstr>
      <vt:lpstr>Iterator</vt:lpstr>
      <vt:lpstr>Iterator</vt:lpstr>
      <vt:lpstr>Primer 1</vt:lpstr>
      <vt:lpstr>PowerPoint Presentation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Primer 2</vt:lpstr>
      <vt:lpstr>PowerPoint Presentation</vt:lpstr>
      <vt:lpstr>Third-party biblioteke</vt:lpstr>
      <vt:lpstr>Third-party biblioteke</vt:lpstr>
      <vt:lpstr>Third-party biblioteke</vt:lpstr>
      <vt:lpstr>Third-party biblioteke</vt:lpstr>
      <vt:lpstr>Primer 3</vt:lpstr>
      <vt:lpstr>PowerPoint Presentation</vt:lpstr>
      <vt:lpstr>Kreiranje .jar datoteke</vt:lpstr>
      <vt:lpstr>Kreiranje .jar datoteke</vt:lpstr>
      <vt:lpstr>Kreiranje .jar datoteke</vt:lpstr>
      <vt:lpstr>Kreiranje .jar datoteke</vt:lpstr>
      <vt:lpstr>Kreiranje .jar datoteke</vt:lpstr>
      <vt:lpstr>PowerPoint Presentation</vt:lpstr>
      <vt:lpstr>Dodatni materijali</vt:lpstr>
      <vt:lpstr>Vežbanje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Windows User</dc:creator>
  <cp:lastModifiedBy>Windows User</cp:lastModifiedBy>
  <cp:revision>114</cp:revision>
  <dcterms:created xsi:type="dcterms:W3CDTF">2018-09-14T17:03:44Z</dcterms:created>
  <dcterms:modified xsi:type="dcterms:W3CDTF">2018-09-19T21:26:54Z</dcterms:modified>
</cp:coreProperties>
</file>