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03" r:id="rId5"/>
    <p:sldId id="304" r:id="rId6"/>
    <p:sldId id="309" r:id="rId7"/>
    <p:sldId id="305" r:id="rId8"/>
    <p:sldId id="308" r:id="rId9"/>
    <p:sldId id="306" r:id="rId10"/>
    <p:sldId id="311" r:id="rId11"/>
    <p:sldId id="312" r:id="rId12"/>
    <p:sldId id="313" r:id="rId13"/>
    <p:sldId id="314" r:id="rId14"/>
    <p:sldId id="315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8" r:id="rId25"/>
    <p:sldId id="327" r:id="rId26"/>
    <p:sldId id="326" r:id="rId27"/>
    <p:sldId id="344" r:id="rId28"/>
    <p:sldId id="329" r:id="rId29"/>
    <p:sldId id="331" r:id="rId30"/>
    <p:sldId id="332" r:id="rId31"/>
    <p:sldId id="333" r:id="rId32"/>
    <p:sldId id="334" r:id="rId33"/>
    <p:sldId id="335" r:id="rId34"/>
    <p:sldId id="336" r:id="rId35"/>
    <p:sldId id="345" r:id="rId36"/>
    <p:sldId id="346" r:id="rId37"/>
    <p:sldId id="347" r:id="rId38"/>
    <p:sldId id="348" r:id="rId39"/>
    <p:sldId id="349" r:id="rId40"/>
    <p:sldId id="354" r:id="rId41"/>
    <p:sldId id="350" r:id="rId42"/>
    <p:sldId id="352" r:id="rId43"/>
    <p:sldId id="351" r:id="rId44"/>
    <p:sldId id="353" r:id="rId45"/>
    <p:sldId id="337" r:id="rId46"/>
    <p:sldId id="338" r:id="rId47"/>
    <p:sldId id="340" r:id="rId48"/>
    <p:sldId id="341" r:id="rId49"/>
    <p:sldId id="342" r:id="rId50"/>
    <p:sldId id="343" r:id="rId51"/>
    <p:sldId id="339" r:id="rId52"/>
    <p:sldId id="33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79341"/>
    <a:srgbClr val="F79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69EA-0905-4E3E-80DC-46E08540BF09}" type="datetimeFigureOut">
              <a:rPr lang="en-US" smtClean="0"/>
              <a:t>01-Mar-19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82C4-D203-4394-9CEC-7BF5F215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table.html" TargetMode="External"/><Relationship Id="rId2" Type="http://schemas.openxmlformats.org/officeDocument/2006/relationships/hyperlink" Target="https://dev.mysql.com/doc/refman/8.0/en/create-databa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refman/8.0/en/drop-table.html" TargetMode="External"/><Relationship Id="rId4" Type="http://schemas.openxmlformats.org/officeDocument/2006/relationships/hyperlink" Target="https://dev.mysql.com/doc/refman/8.0/en/alter-tabl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alter-user.html" TargetMode="External"/><Relationship Id="rId2" Type="http://schemas.openxmlformats.org/officeDocument/2006/relationships/hyperlink" Target="https://dev.mysql.com/doc/refman/8.0/en/create-us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revoke.html" TargetMode="External"/><Relationship Id="rId5" Type="http://schemas.openxmlformats.org/officeDocument/2006/relationships/hyperlink" Target="https://dev.mysql.com/doc/refman/8.0/en/grant.html" TargetMode="External"/><Relationship Id="rId4" Type="http://schemas.openxmlformats.org/officeDocument/2006/relationships/hyperlink" Target="https://dev.mysql.com/doc/refman/8.0/en/drop-user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sert.html" TargetMode="External"/><Relationship Id="rId2" Type="http://schemas.openxmlformats.org/officeDocument/2006/relationships/hyperlink" Target="https://dev.mysql.com/doc/refman/8.0/en/sele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refman/8.0/en/delete.html" TargetMode="External"/><Relationship Id="rId4" Type="http://schemas.openxmlformats.org/officeDocument/2006/relationships/hyperlink" Target="https://dev.mysql.com/doc/refman/8.0/en/updat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triggers.html" TargetMode="External"/><Relationship Id="rId2" Type="http://schemas.openxmlformats.org/officeDocument/2006/relationships/hyperlink" Target="https://dev.mysql.com/doc/refman/8.0/en/view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stored-routine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.mysql.com/downloads/connector/j/8.0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Termin</a:t>
            </a:r>
            <a:r>
              <a:rPr lang="en-US" dirty="0" smtClean="0">
                <a:solidFill>
                  <a:schemeClr val="accent1"/>
                </a:solidFill>
              </a:rPr>
              <a:t> 07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Relacione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Svaki tip entiteta se čuva u posebnoj tabeli: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vaka </a:t>
            </a:r>
            <a:r>
              <a:rPr lang="sr-Latn-RS" dirty="0" smtClean="0">
                <a:solidFill>
                  <a:schemeClr val="accent1"/>
                </a:solidFill>
              </a:rPr>
              <a:t>kolona</a:t>
            </a:r>
            <a:r>
              <a:rPr lang="sr-Latn-RS" dirty="0" smtClean="0"/>
              <a:t> (polje) tabele odgovara jednom podatku entiteta</a:t>
            </a:r>
          </a:p>
          <a:p>
            <a:pPr lvl="1"/>
            <a:r>
              <a:rPr lang="sr-Latn-RS" dirty="0"/>
              <a:t>k</a:t>
            </a:r>
            <a:r>
              <a:rPr lang="sr-Latn-RS" dirty="0" smtClean="0"/>
              <a:t>olone imaju svoj naziv i tip podatka koji se u njih upisuje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vaki </a:t>
            </a:r>
            <a:r>
              <a:rPr lang="sr-Latn-RS" dirty="0" smtClean="0">
                <a:solidFill>
                  <a:schemeClr val="accent1"/>
                </a:solidFill>
              </a:rPr>
              <a:t>red</a:t>
            </a:r>
            <a:r>
              <a:rPr lang="sr-Latn-RS" dirty="0" smtClean="0"/>
              <a:t> (slog) tabele odgovara jednom entitetu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41575"/>
              </p:ext>
            </p:extLst>
          </p:nvPr>
        </p:nvGraphicFramePr>
        <p:xfrm>
          <a:off x="4927831" y="4693603"/>
          <a:ext cx="18481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>
                  <a:extLst>
                    <a:ext uri="{9D8B030D-6E8A-4147-A177-3AD203B41FA5}">
                      <a16:colId xmlns:a16="http://schemas.microsoft.com/office/drawing/2014/main" val="3245381525"/>
                    </a:ext>
                  </a:extLst>
                </a:gridCol>
                <a:gridCol w="1083348">
                  <a:extLst>
                    <a:ext uri="{9D8B030D-6E8A-4147-A177-3AD203B41FA5}">
                      <a16:colId xmlns:a16="http://schemas.microsoft.com/office/drawing/2014/main" val="161545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Beograd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Novi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Subotica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002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7831" y="4324271"/>
            <a:ext cx="6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Relacione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Primarni ključ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dabrana kolona tabele koja mora imati </a:t>
            </a:r>
            <a:r>
              <a:rPr lang="sr-Latn-RS" dirty="0" smtClean="0">
                <a:solidFill>
                  <a:schemeClr val="accent1"/>
                </a:solidFill>
              </a:rPr>
              <a:t>jedinstvenu vrednost </a:t>
            </a:r>
            <a:r>
              <a:rPr lang="sr-Latn-RS" dirty="0" smtClean="0"/>
              <a:t>u svakom slogu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vaka tabela mora imati </a:t>
            </a:r>
            <a:r>
              <a:rPr lang="sr-Latn-RS" dirty="0" smtClean="0">
                <a:solidFill>
                  <a:schemeClr val="accent1"/>
                </a:solidFill>
              </a:rPr>
              <a:t>tačno jednu </a:t>
            </a:r>
            <a:r>
              <a:rPr lang="sr-Latn-RS" dirty="0" smtClean="0"/>
              <a:t>ovakvu kolonu</a:t>
            </a:r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ri dodavanju sloga u tabelu, </a:t>
            </a:r>
            <a:r>
              <a:rPr lang="sr-Latn-RS" dirty="0" smtClean="0">
                <a:solidFill>
                  <a:schemeClr val="accent1"/>
                </a:solidFill>
              </a:rPr>
              <a:t>mora da se navede </a:t>
            </a:r>
            <a:r>
              <a:rPr lang="sr-Latn-RS" dirty="0" smtClean="0"/>
              <a:t>primarni ključ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k</a:t>
            </a:r>
            <a:r>
              <a:rPr lang="sr-Latn-RS" dirty="0" smtClean="0"/>
              <a:t>ada se slog jednom upiše u tabelu, vrednost primarnog ključa tog sloga se </a:t>
            </a:r>
            <a:r>
              <a:rPr lang="sr-Latn-RS" dirty="0" smtClean="0">
                <a:solidFill>
                  <a:schemeClr val="accent1"/>
                </a:solidFill>
              </a:rPr>
              <a:t>ne menja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4469387" y="5435283"/>
            <a:ext cx="368617" cy="368617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4321"/>
              </p:ext>
            </p:extLst>
          </p:nvPr>
        </p:nvGraphicFramePr>
        <p:xfrm>
          <a:off x="4927831" y="4693603"/>
          <a:ext cx="18481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>
                  <a:extLst>
                    <a:ext uri="{9D8B030D-6E8A-4147-A177-3AD203B41FA5}">
                      <a16:colId xmlns:a16="http://schemas.microsoft.com/office/drawing/2014/main" val="3245381525"/>
                    </a:ext>
                  </a:extLst>
                </a:gridCol>
                <a:gridCol w="1083348">
                  <a:extLst>
                    <a:ext uri="{9D8B030D-6E8A-4147-A177-3AD203B41FA5}">
                      <a16:colId xmlns:a16="http://schemas.microsoft.com/office/drawing/2014/main" val="161545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Beograd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rgbClr val="FF0000"/>
                          </a:solidFill>
                        </a:rPr>
                        <a:t>11000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Novi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Subotica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002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27831" y="4324271"/>
            <a:ext cx="6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grad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27832" y="4693603"/>
            <a:ext cx="758074" cy="1483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Relacione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Primarni ključ može biti: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 smtClean="0">
                <a:solidFill>
                  <a:srgbClr val="0070C0"/>
                </a:solidFill>
              </a:rPr>
              <a:t>Prirodni</a:t>
            </a:r>
            <a:r>
              <a:rPr lang="sr-Latn-RS" dirty="0" smtClean="0"/>
              <a:t>:</a:t>
            </a:r>
          </a:p>
          <a:p>
            <a:pPr lvl="2"/>
            <a:r>
              <a:rPr lang="sr-Latn-RS" dirty="0"/>
              <a:t>k</a:t>
            </a:r>
            <a:r>
              <a:rPr lang="sr-Latn-RS" dirty="0" smtClean="0"/>
              <a:t>andidat je </a:t>
            </a:r>
            <a:r>
              <a:rPr lang="sr-Latn-RS" dirty="0" smtClean="0">
                <a:solidFill>
                  <a:schemeClr val="accent1"/>
                </a:solidFill>
              </a:rPr>
              <a:t>postojeća kolona </a:t>
            </a:r>
            <a:r>
              <a:rPr lang="sr-Latn-RS" dirty="0" smtClean="0"/>
              <a:t>tabele koja je prirodno jedinstvena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 smtClean="0">
                <a:solidFill>
                  <a:srgbClr val="00B050"/>
                </a:solidFill>
              </a:rPr>
              <a:t>Surogatni</a:t>
            </a:r>
            <a:r>
              <a:rPr lang="sr-Latn-RS" dirty="0" smtClean="0"/>
              <a:t>:</a:t>
            </a:r>
          </a:p>
          <a:p>
            <a:pPr lvl="2"/>
            <a:r>
              <a:rPr lang="sr-Latn-RS" dirty="0"/>
              <a:t>u</a:t>
            </a:r>
            <a:r>
              <a:rPr lang="sr-Latn-RS" dirty="0" smtClean="0"/>
              <a:t>vodi se </a:t>
            </a:r>
            <a:r>
              <a:rPr lang="sr-Latn-RS" dirty="0" smtClean="0">
                <a:solidFill>
                  <a:srgbClr val="00B050"/>
                </a:solidFill>
              </a:rPr>
              <a:t>nova kolona </a:t>
            </a:r>
            <a:r>
              <a:rPr lang="sr-Latn-RS" dirty="0" smtClean="0"/>
              <a:t>čija će vrednost biti jedinstvena za svaki slog</a:t>
            </a:r>
            <a:endParaRPr lang="en-US" dirty="0" smtClean="0"/>
          </a:p>
          <a:p>
            <a:pPr lvl="2"/>
            <a:r>
              <a:rPr lang="en-US" dirty="0" err="1"/>
              <a:t>k</a:t>
            </a:r>
            <a:r>
              <a:rPr lang="en-US" dirty="0" err="1" smtClean="0"/>
              <a:t>oristi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kandidata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prirodni</a:t>
            </a:r>
            <a:r>
              <a:rPr lang="en-US" dirty="0" smtClean="0"/>
              <a:t> </a:t>
            </a:r>
            <a:r>
              <a:rPr lang="en-US" dirty="0" err="1" smtClean="0"/>
              <a:t>klju</a:t>
            </a:r>
            <a:r>
              <a:rPr lang="sr-Latn-RS" dirty="0" smtClean="0"/>
              <a:t>č ili kada je korisno da se odabere drugačiji tip podatka za primarni ključ radi lakšeg rukovanja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47610"/>
              </p:ext>
            </p:extLst>
          </p:nvPr>
        </p:nvGraphicFramePr>
        <p:xfrm>
          <a:off x="2575329" y="4693603"/>
          <a:ext cx="18481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71">
                  <a:extLst>
                    <a:ext uri="{9D8B030D-6E8A-4147-A177-3AD203B41FA5}">
                      <a16:colId xmlns:a16="http://schemas.microsoft.com/office/drawing/2014/main" val="3245381525"/>
                    </a:ext>
                  </a:extLst>
                </a:gridCol>
                <a:gridCol w="1083348">
                  <a:extLst>
                    <a:ext uri="{9D8B030D-6E8A-4147-A177-3AD203B41FA5}">
                      <a16:colId xmlns:a16="http://schemas.microsoft.com/office/drawing/2014/main" val="1615459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Beograd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Novi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Subotica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00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5329" y="4324271"/>
            <a:ext cx="6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grad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77106"/>
              </p:ext>
            </p:extLst>
          </p:nvPr>
        </p:nvGraphicFramePr>
        <p:xfrm>
          <a:off x="6424660" y="4693603"/>
          <a:ext cx="292792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786">
                  <a:extLst>
                    <a:ext uri="{9D8B030D-6E8A-4147-A177-3AD203B41FA5}">
                      <a16:colId xmlns:a16="http://schemas.microsoft.com/office/drawing/2014/main" val="346891735"/>
                    </a:ext>
                  </a:extLst>
                </a:gridCol>
                <a:gridCol w="797702">
                  <a:extLst>
                    <a:ext uri="{9D8B030D-6E8A-4147-A177-3AD203B41FA5}">
                      <a16:colId xmlns:a16="http://schemas.microsoft.com/office/drawing/2014/main" val="3363597783"/>
                    </a:ext>
                  </a:extLst>
                </a:gridCol>
                <a:gridCol w="767495">
                  <a:extLst>
                    <a:ext uri="{9D8B030D-6E8A-4147-A177-3AD203B41FA5}">
                      <a16:colId xmlns:a16="http://schemas.microsoft.com/office/drawing/2014/main" val="2799015515"/>
                    </a:ext>
                  </a:extLst>
                </a:gridCol>
                <a:gridCol w="972945">
                  <a:extLst>
                    <a:ext uri="{9D8B030D-6E8A-4147-A177-3AD203B41FA5}">
                      <a16:colId xmlns:a16="http://schemas.microsoft.com/office/drawing/2014/main" val="2985021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indeks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prezime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2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Jelena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3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934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4660" y="4324271"/>
            <a:ext cx="9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student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75329" y="4685897"/>
            <a:ext cx="758074" cy="14833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4660" y="4693603"/>
            <a:ext cx="382540" cy="148336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Relacione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86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i="1" dirty="0" smtClean="0">
                <a:solidFill>
                  <a:schemeClr val="accent1"/>
                </a:solidFill>
              </a:rPr>
              <a:t>Auto-increment</a:t>
            </a:r>
            <a:r>
              <a:rPr lang="sr-Latn-RS" dirty="0" smtClean="0"/>
              <a:t> primarni ključ:</a:t>
            </a:r>
          </a:p>
          <a:p>
            <a:pPr lvl="1"/>
            <a:r>
              <a:rPr lang="sr-Latn-RS" dirty="0"/>
              <a:t>k</a:t>
            </a:r>
            <a:r>
              <a:rPr lang="sr-Latn-RS" dirty="0" smtClean="0"/>
              <a:t>olona koja je proglašena primarnim ključem</a:t>
            </a:r>
          </a:p>
          <a:p>
            <a:pPr lvl="1"/>
            <a:r>
              <a:rPr lang="sr-Latn-RS" dirty="0"/>
              <a:t>m</a:t>
            </a:r>
            <a:r>
              <a:rPr lang="sr-Latn-RS" dirty="0" smtClean="0"/>
              <a:t>ora biti </a:t>
            </a:r>
            <a:r>
              <a:rPr lang="sr-Latn-RS" dirty="0" smtClean="0">
                <a:solidFill>
                  <a:schemeClr val="accent1"/>
                </a:solidFill>
              </a:rPr>
              <a:t>celobrojnog tipa</a:t>
            </a:r>
          </a:p>
          <a:p>
            <a:pPr lvl="1"/>
            <a:r>
              <a:rPr lang="sr-Latn-RS" dirty="0"/>
              <a:t>d</a:t>
            </a:r>
            <a:r>
              <a:rPr lang="sr-Latn-RS" dirty="0" smtClean="0"/>
              <a:t>aje se dodatno uputstvo SUBP da </a:t>
            </a:r>
            <a:r>
              <a:rPr lang="sr-Latn-RS" dirty="0" smtClean="0">
                <a:solidFill>
                  <a:schemeClr val="accent1"/>
                </a:solidFill>
              </a:rPr>
              <a:t>automatski generiše </a:t>
            </a:r>
            <a:r>
              <a:rPr lang="sr-Latn-RS" dirty="0" smtClean="0"/>
              <a:t>sledeću slobodnu vrednost prirodnog broja koja nikada pre toga nije bila generisana u toj tabeli (preskaču se vrednosti koje su bile iskorišćene u slogovima čak i ako su oni obrisani)</a:t>
            </a:r>
          </a:p>
          <a:p>
            <a:pPr lvl="1"/>
            <a:r>
              <a:rPr lang="sr-Latn-RS" dirty="0" smtClean="0"/>
              <a:t>pri dodavanju sloga, </a:t>
            </a:r>
            <a:r>
              <a:rPr lang="sr-Latn-RS" dirty="0" smtClean="0">
                <a:solidFill>
                  <a:schemeClr val="accent1"/>
                </a:solidFill>
              </a:rPr>
              <a:t>ne mora da se navede </a:t>
            </a:r>
            <a:r>
              <a:rPr lang="sr-Latn-RS" dirty="0" smtClean="0"/>
              <a:t>vrednost za </a:t>
            </a:r>
            <a:r>
              <a:rPr lang="sr-Latn-RS" i="1" dirty="0" smtClean="0"/>
              <a:t>auto-increment</a:t>
            </a:r>
            <a:r>
              <a:rPr lang="sr-Latn-RS" dirty="0" smtClean="0"/>
              <a:t> primarni ključ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30206"/>
              </p:ext>
            </p:extLst>
          </p:nvPr>
        </p:nvGraphicFramePr>
        <p:xfrm>
          <a:off x="1917302" y="4693603"/>
          <a:ext cx="292792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786">
                  <a:extLst>
                    <a:ext uri="{9D8B030D-6E8A-4147-A177-3AD203B41FA5}">
                      <a16:colId xmlns:a16="http://schemas.microsoft.com/office/drawing/2014/main" val="346891735"/>
                    </a:ext>
                  </a:extLst>
                </a:gridCol>
                <a:gridCol w="797702">
                  <a:extLst>
                    <a:ext uri="{9D8B030D-6E8A-4147-A177-3AD203B41FA5}">
                      <a16:colId xmlns:a16="http://schemas.microsoft.com/office/drawing/2014/main" val="3363597783"/>
                    </a:ext>
                  </a:extLst>
                </a:gridCol>
                <a:gridCol w="767495">
                  <a:extLst>
                    <a:ext uri="{9D8B030D-6E8A-4147-A177-3AD203B41FA5}">
                      <a16:colId xmlns:a16="http://schemas.microsoft.com/office/drawing/2014/main" val="2799015515"/>
                    </a:ext>
                  </a:extLst>
                </a:gridCol>
                <a:gridCol w="972945">
                  <a:extLst>
                    <a:ext uri="{9D8B030D-6E8A-4147-A177-3AD203B41FA5}">
                      <a16:colId xmlns:a16="http://schemas.microsoft.com/office/drawing/2014/main" val="2985021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indeks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prezime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2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Jelena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3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934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17302" y="4324271"/>
            <a:ext cx="9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student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17302" y="4693603"/>
            <a:ext cx="382540" cy="148336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86706"/>
              </p:ext>
            </p:extLst>
          </p:nvPr>
        </p:nvGraphicFramePr>
        <p:xfrm>
          <a:off x="6849530" y="4693603"/>
          <a:ext cx="299643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8906">
                  <a:extLst>
                    <a:ext uri="{9D8B030D-6E8A-4147-A177-3AD203B41FA5}">
                      <a16:colId xmlns:a16="http://schemas.microsoft.com/office/drawing/2014/main" val="346891735"/>
                    </a:ext>
                  </a:extLst>
                </a:gridCol>
                <a:gridCol w="816366">
                  <a:extLst>
                    <a:ext uri="{9D8B030D-6E8A-4147-A177-3AD203B41FA5}">
                      <a16:colId xmlns:a16="http://schemas.microsoft.com/office/drawing/2014/main" val="3363597783"/>
                    </a:ext>
                  </a:extLst>
                </a:gridCol>
                <a:gridCol w="785452">
                  <a:extLst>
                    <a:ext uri="{9D8B030D-6E8A-4147-A177-3AD203B41FA5}">
                      <a16:colId xmlns:a16="http://schemas.microsoft.com/office/drawing/2014/main" val="2799015515"/>
                    </a:ext>
                  </a:extLst>
                </a:gridCol>
                <a:gridCol w="995709">
                  <a:extLst>
                    <a:ext uri="{9D8B030D-6E8A-4147-A177-3AD203B41FA5}">
                      <a16:colId xmlns:a16="http://schemas.microsoft.com/office/drawing/2014/main" val="2985021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indeks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prezime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2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3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Marko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Jović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934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49531" y="4324271"/>
            <a:ext cx="9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student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49531" y="4693603"/>
            <a:ext cx="382540" cy="148336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5615709"/>
            <a:ext cx="310341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89963" y="6031346"/>
            <a:ext cx="44334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149" y="4685124"/>
            <a:ext cx="1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00B050"/>
                </a:solidFill>
              </a:rPr>
              <a:t>a</a:t>
            </a:r>
            <a:r>
              <a:rPr lang="sr-Latn-RS" i="1" dirty="0" smtClean="0">
                <a:solidFill>
                  <a:srgbClr val="00B050"/>
                </a:solidFill>
              </a:rPr>
              <a:t>uto-increment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3879" y="4680628"/>
            <a:ext cx="16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00B050"/>
                </a:solidFill>
              </a:rPr>
              <a:t>a</a:t>
            </a:r>
            <a:r>
              <a:rPr lang="sr-Latn-RS" i="1" dirty="0" smtClean="0">
                <a:solidFill>
                  <a:srgbClr val="00B050"/>
                </a:solidFill>
              </a:rPr>
              <a:t>uto-increment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Relacione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5626"/>
            <a:ext cx="7075186" cy="1937840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p</a:t>
            </a:r>
            <a:r>
              <a:rPr lang="sr-Latn-RS" dirty="0" smtClean="0">
                <a:solidFill>
                  <a:schemeClr val="accent1"/>
                </a:solidFill>
              </a:rPr>
              <a:t>retraga slogova u tabeli po primarnom ključu je brža </a:t>
            </a:r>
            <a:r>
              <a:rPr lang="sr-Latn-RS" dirty="0" smtClean="0"/>
              <a:t>nego po ostalim kolonama</a:t>
            </a:r>
          </a:p>
          <a:p>
            <a:r>
              <a:rPr lang="sr-Latn-RS" dirty="0"/>
              <a:t>m</a:t>
            </a:r>
            <a:r>
              <a:rPr lang="sr-Latn-RS" dirty="0" smtClean="0"/>
              <a:t>oguće je ubrzati pretragu po bilo kojoj drugoj koloni uvođenjem indeksa nad njom</a:t>
            </a:r>
          </a:p>
          <a:p>
            <a:r>
              <a:rPr lang="sr-Latn-RS" dirty="0"/>
              <a:t>g</a:t>
            </a:r>
            <a:r>
              <a:rPr lang="sr-Latn-RS" dirty="0" smtClean="0"/>
              <a:t>lavni kandidati su kolone koje bi bile prirodni primarni ključ, a nisu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17507"/>
              </p:ext>
            </p:extLst>
          </p:nvPr>
        </p:nvGraphicFramePr>
        <p:xfrm>
          <a:off x="8849270" y="2145168"/>
          <a:ext cx="292792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786">
                  <a:extLst>
                    <a:ext uri="{9D8B030D-6E8A-4147-A177-3AD203B41FA5}">
                      <a16:colId xmlns:a16="http://schemas.microsoft.com/office/drawing/2014/main" val="346891735"/>
                    </a:ext>
                  </a:extLst>
                </a:gridCol>
                <a:gridCol w="797702">
                  <a:extLst>
                    <a:ext uri="{9D8B030D-6E8A-4147-A177-3AD203B41FA5}">
                      <a16:colId xmlns:a16="http://schemas.microsoft.com/office/drawing/2014/main" val="3363597783"/>
                    </a:ext>
                  </a:extLst>
                </a:gridCol>
                <a:gridCol w="767495">
                  <a:extLst>
                    <a:ext uri="{9D8B030D-6E8A-4147-A177-3AD203B41FA5}">
                      <a16:colId xmlns:a16="http://schemas.microsoft.com/office/drawing/2014/main" val="2799015515"/>
                    </a:ext>
                  </a:extLst>
                </a:gridCol>
                <a:gridCol w="972945">
                  <a:extLst>
                    <a:ext uri="{9D8B030D-6E8A-4147-A177-3AD203B41FA5}">
                      <a16:colId xmlns:a16="http://schemas.microsoft.com/office/drawing/2014/main" val="2985021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indeks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prezime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2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Jelena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3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934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49270" y="1775836"/>
            <a:ext cx="9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student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49270" y="2145168"/>
            <a:ext cx="364069" cy="148336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9990" y="2145168"/>
            <a:ext cx="13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00B050"/>
                </a:solidFill>
              </a:rPr>
              <a:t>p</a:t>
            </a:r>
            <a:r>
              <a:rPr lang="sr-Latn-RS" i="1" dirty="0" smtClean="0">
                <a:solidFill>
                  <a:srgbClr val="00B050"/>
                </a:solidFill>
              </a:rPr>
              <a:t>rimary key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41049" y="2145168"/>
            <a:ext cx="785090" cy="1483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9124" y="1708367"/>
            <a:ext cx="72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index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3763466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chemeClr val="accent1"/>
                </a:solidFill>
              </a:rPr>
              <a:t>Indeksi:</a:t>
            </a:r>
          </a:p>
          <a:p>
            <a:pPr lvl="1" indent="228600">
              <a:buFont typeface="Calibri" panose="020F0502020204030204" pitchFamily="34" charset="0"/>
              <a:buChar char="+"/>
            </a:pPr>
            <a:r>
              <a:rPr lang="sr-Latn-RS" sz="2400" dirty="0"/>
              <a:t>pomoćna struktura podataka koja </a:t>
            </a:r>
            <a:r>
              <a:rPr lang="sr-Latn-RS" sz="2400" dirty="0">
                <a:solidFill>
                  <a:schemeClr val="accent1"/>
                </a:solidFill>
              </a:rPr>
              <a:t>ubrzava pretragu po koloni</a:t>
            </a:r>
          </a:p>
          <a:p>
            <a:pPr lvl="1" indent="228600">
              <a:buFont typeface="Calibri" panose="020F0502020204030204" pitchFamily="34" charset="0"/>
              <a:buChar char="+"/>
            </a:pPr>
            <a:endParaRPr lang="sr-Latn-RS" sz="2400" dirty="0"/>
          </a:p>
          <a:p>
            <a:pPr lvl="1" indent="228600">
              <a:buFont typeface="Calibri" panose="020F0502020204030204" pitchFamily="34" charset="0"/>
              <a:buChar char="-"/>
            </a:pPr>
            <a:r>
              <a:rPr lang="sr-Latn-RS" sz="2400" dirty="0"/>
              <a:t>uvođenjem indeksa </a:t>
            </a:r>
            <a:r>
              <a:rPr lang="sr-Latn-RS" sz="2400" dirty="0">
                <a:solidFill>
                  <a:schemeClr val="accent1"/>
                </a:solidFill>
              </a:rPr>
              <a:t>svaki slog u tabeli zauzima više prostora </a:t>
            </a:r>
            <a:r>
              <a:rPr lang="sr-Latn-RS" sz="2400" dirty="0"/>
              <a:t>za svaki uvedeni indeks</a:t>
            </a:r>
          </a:p>
          <a:p>
            <a:pPr lvl="1" indent="228600">
              <a:buFont typeface="Calibri" panose="020F0502020204030204" pitchFamily="34" charset="0"/>
              <a:buChar char="-"/>
            </a:pPr>
            <a:r>
              <a:rPr lang="sr-Latn-RS" sz="2400" dirty="0"/>
              <a:t>uvođenjem indeksa </a:t>
            </a:r>
            <a:r>
              <a:rPr lang="sr-Latn-RS" sz="2400" dirty="0">
                <a:solidFill>
                  <a:schemeClr val="accent1"/>
                </a:solidFill>
              </a:rPr>
              <a:t>dodavanje i uklanjanje svakog sloga je sporije </a:t>
            </a:r>
            <a:r>
              <a:rPr lang="sr-Latn-RS" sz="2400" dirty="0"/>
              <a:t>za svaki uvedeni indeks, jer i pomoćna struktura podataka mora da se ažurira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Relacione baze podataka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4" y="1825625"/>
            <a:ext cx="10512591" cy="4351338"/>
          </a:xfrm>
        </p:spPr>
      </p:pic>
      <p:sp>
        <p:nvSpPr>
          <p:cNvPr id="5" name="TextBox 4"/>
          <p:cNvSpPr txBox="1"/>
          <p:nvPr/>
        </p:nvSpPr>
        <p:spPr>
          <a:xfrm>
            <a:off x="533400" y="6324600"/>
            <a:ext cx="35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sr-Latn-RS" dirty="0" smtClean="0"/>
              <a:t>s</a:t>
            </a:r>
            <a:r>
              <a:rPr lang="en-US" dirty="0" err="1" smtClean="0"/>
              <a:t>lika</a:t>
            </a:r>
            <a:r>
              <a:rPr lang="en-US" dirty="0" smtClean="0"/>
              <a:t> </a:t>
            </a:r>
            <a:r>
              <a:rPr lang="en-US" dirty="0" err="1" smtClean="0"/>
              <a:t>preuzeta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i="1" dirty="0" smtClean="0"/>
              <a:t>coding-geek.com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725717" y="1677986"/>
            <a:ext cx="447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binarno stablo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sr-Latn-RS" dirty="0" smtClean="0"/>
              <a:t>ća implementacija indeksiranja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342745" y="1677988"/>
            <a:ext cx="26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 smtClean="0"/>
              <a:t>≥</a:t>
            </a:r>
            <a:endParaRPr lang="en-GB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142673" y="1677987"/>
            <a:ext cx="26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</a:t>
            </a:r>
            <a:endParaRPr lang="en-GB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85509" y="3194945"/>
            <a:ext cx="136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</a:t>
            </a:r>
            <a:r>
              <a:rPr lang="en-US" dirty="0" err="1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indeksom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5971" y="5471708"/>
            <a:ext cx="136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9341"/>
                </a:solidFill>
              </a:rPr>
              <a:t>bez </a:t>
            </a:r>
            <a:r>
              <a:rPr lang="en-US" dirty="0" err="1" smtClean="0">
                <a:solidFill>
                  <a:srgbClr val="F79341"/>
                </a:solidFill>
              </a:rPr>
              <a:t>indeksa</a:t>
            </a:r>
            <a:endParaRPr lang="en-GB" dirty="0">
              <a:solidFill>
                <a:srgbClr val="F793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Relacione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86520"/>
          </a:xfrm>
        </p:spPr>
        <p:txBody>
          <a:bodyPr>
            <a:norm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ored primarnog ključa, </a:t>
            </a:r>
            <a:r>
              <a:rPr lang="sr-Latn-RS" dirty="0" smtClean="0">
                <a:solidFill>
                  <a:schemeClr val="accent1"/>
                </a:solidFill>
              </a:rPr>
              <a:t>moguće je bilo koju kolonu proglasiti jedinstvenom</a:t>
            </a:r>
          </a:p>
          <a:p>
            <a:r>
              <a:rPr lang="sr-Latn-RS" dirty="0"/>
              <a:t>o</a:t>
            </a:r>
            <a:r>
              <a:rPr lang="sr-Latn-RS" dirty="0" smtClean="0"/>
              <a:t>graničenje jedinstvenosti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definiciji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uvodi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indeks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kolonom</a:t>
            </a:r>
            <a:r>
              <a:rPr lang="en-US" dirty="0" smtClean="0"/>
              <a:t>, pa </a:t>
            </a:r>
            <a:r>
              <a:rPr lang="en-US" dirty="0" err="1" smtClean="0"/>
              <a:t>nosi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prednosti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nedostatke</a:t>
            </a:r>
            <a:endParaRPr lang="sr-Latn-RS" dirty="0" smtClean="0"/>
          </a:p>
          <a:p>
            <a:r>
              <a:rPr lang="sr-Latn-RS" dirty="0"/>
              <a:t>glavni kandidati </a:t>
            </a:r>
            <a:r>
              <a:rPr lang="sr-Latn-RS" dirty="0" smtClean="0"/>
              <a:t>takođe jesu kolone </a:t>
            </a:r>
            <a:r>
              <a:rPr lang="sr-Latn-RS" dirty="0"/>
              <a:t>koje bi bile prirodni primarni ključ, a nisu</a:t>
            </a:r>
          </a:p>
          <a:p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98635"/>
              </p:ext>
            </p:extLst>
          </p:nvPr>
        </p:nvGraphicFramePr>
        <p:xfrm>
          <a:off x="4623567" y="4693603"/>
          <a:ext cx="292792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786">
                  <a:extLst>
                    <a:ext uri="{9D8B030D-6E8A-4147-A177-3AD203B41FA5}">
                      <a16:colId xmlns:a16="http://schemas.microsoft.com/office/drawing/2014/main" val="346891735"/>
                    </a:ext>
                  </a:extLst>
                </a:gridCol>
                <a:gridCol w="797702">
                  <a:extLst>
                    <a:ext uri="{9D8B030D-6E8A-4147-A177-3AD203B41FA5}">
                      <a16:colId xmlns:a16="http://schemas.microsoft.com/office/drawing/2014/main" val="3363597783"/>
                    </a:ext>
                  </a:extLst>
                </a:gridCol>
                <a:gridCol w="767495">
                  <a:extLst>
                    <a:ext uri="{9D8B030D-6E8A-4147-A177-3AD203B41FA5}">
                      <a16:colId xmlns:a16="http://schemas.microsoft.com/office/drawing/2014/main" val="2799015515"/>
                    </a:ext>
                  </a:extLst>
                </a:gridCol>
                <a:gridCol w="972945">
                  <a:extLst>
                    <a:ext uri="{9D8B030D-6E8A-4147-A177-3AD203B41FA5}">
                      <a16:colId xmlns:a16="http://schemas.microsoft.com/office/drawing/2014/main" val="2985021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indeks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prezime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2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4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Jelena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Zorić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3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9344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Ilić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9340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623567" y="4324271"/>
            <a:ext cx="94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student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23567" y="4693603"/>
            <a:ext cx="364069" cy="148336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64287" y="4693603"/>
            <a:ext cx="13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>
                <a:solidFill>
                  <a:srgbClr val="00B050"/>
                </a:solidFill>
              </a:rPr>
              <a:t>p</a:t>
            </a:r>
            <a:r>
              <a:rPr lang="sr-Latn-RS" i="1" dirty="0" smtClean="0">
                <a:solidFill>
                  <a:srgbClr val="00B050"/>
                </a:solidFill>
              </a:rPr>
              <a:t>rimary key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5346" y="4693603"/>
            <a:ext cx="785090" cy="1483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3421" y="425680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dirty="0" smtClean="0">
                <a:solidFill>
                  <a:srgbClr val="FF0000"/>
                </a:solidFill>
              </a:rPr>
              <a:t>unique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7" name="&quot;No&quot; Symbol 26"/>
          <p:cNvSpPr/>
          <p:nvPr/>
        </p:nvSpPr>
        <p:spPr>
          <a:xfrm>
            <a:off x="4056787" y="5808346"/>
            <a:ext cx="368617" cy="368617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457200" lvl="1" indent="0">
              <a:buNone/>
            </a:pPr>
            <a:r>
              <a:rPr lang="en-US" dirty="0" smtClean="0"/>
              <a:t>1.1 </a:t>
            </a:r>
            <a:r>
              <a:rPr lang="en-US" dirty="0" err="1" smtClean="0"/>
              <a:t>Relacione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JDBC</a:t>
            </a:r>
          </a:p>
          <a:p>
            <a:pPr marL="457200" lvl="1" indent="0">
              <a:buNone/>
            </a:pPr>
            <a:r>
              <a:rPr lang="en-US" dirty="0"/>
              <a:t>4.1 </a:t>
            </a:r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Zadaci</a:t>
            </a:r>
            <a:endParaRPr lang="sr-Latn-R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403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Structured Query Language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</a:t>
            </a:r>
            <a:r>
              <a:rPr lang="en-US" dirty="0" err="1" smtClean="0">
                <a:solidFill>
                  <a:schemeClr val="accent1"/>
                </a:solidFill>
              </a:rPr>
              <a:t>tandardni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jezik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komunikaciju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relacionim</a:t>
            </a:r>
            <a:r>
              <a:rPr lang="en-US" dirty="0" smtClean="0"/>
              <a:t> SUBP</a:t>
            </a:r>
          </a:p>
          <a:p>
            <a:r>
              <a:rPr lang="en-US" dirty="0" err="1"/>
              <a:t>deklarativni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(</a:t>
            </a:r>
            <a:r>
              <a:rPr lang="en-US" dirty="0" err="1"/>
              <a:t>iskazuje</a:t>
            </a:r>
            <a:r>
              <a:rPr lang="en-US" dirty="0"/>
              <a:t> se </a:t>
            </a:r>
            <a:r>
              <a:rPr lang="en-US" dirty="0" err="1"/>
              <a:t>logika</a:t>
            </a:r>
            <a:r>
              <a:rPr lang="en-US" dirty="0"/>
              <a:t> bez </a:t>
            </a:r>
            <a:r>
              <a:rPr lang="en-US" dirty="0" err="1"/>
              <a:t>kontrole</a:t>
            </a:r>
            <a:r>
              <a:rPr lang="en-US" dirty="0"/>
              <a:t> </a:t>
            </a:r>
            <a:r>
              <a:rPr lang="en-US" dirty="0" err="1"/>
              <a:t>toka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dirty="0" err="1" smtClean="0"/>
              <a:t>ekstualne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naredbe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sr-Latn-RS" dirty="0"/>
              <a:t>u</a:t>
            </a:r>
            <a:r>
              <a:rPr lang="en-US" dirty="0" smtClean="0"/>
              <a:t> op</a:t>
            </a:r>
            <a:r>
              <a:rPr lang="sr-Latn-RS" dirty="0" smtClean="0"/>
              <a:t>štem slučaju </a:t>
            </a:r>
            <a:r>
              <a:rPr lang="sr-Latn-RS" dirty="0" smtClean="0">
                <a:solidFill>
                  <a:schemeClr val="accent1"/>
                </a:solidFill>
              </a:rPr>
              <a:t>o</a:t>
            </a:r>
            <a:r>
              <a:rPr lang="en-US" dirty="0" err="1" smtClean="0">
                <a:solidFill>
                  <a:schemeClr val="accent1"/>
                </a:solidFill>
              </a:rPr>
              <a:t>dgovori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u </a:t>
            </a:r>
            <a:r>
              <a:rPr lang="en-US" dirty="0" err="1" smtClean="0"/>
              <a:t>vidu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r>
              <a:rPr lang="en-US" dirty="0" smtClean="0"/>
              <a:t> t</a:t>
            </a:r>
            <a:r>
              <a:rPr lang="sr-Latn-RS" dirty="0" smtClean="0"/>
              <a:t>ekstualnih vrednosti (</a:t>
            </a:r>
            <a:r>
              <a:rPr lang="sr-Latn-RS" i="1" dirty="0" smtClean="0"/>
              <a:t>result set</a:t>
            </a:r>
            <a:r>
              <a:rPr lang="sr-Latn-RS" dirty="0" smtClean="0"/>
              <a:t>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646219" y="4700846"/>
            <a:ext cx="1306946" cy="128016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User</a:t>
            </a:r>
          </a:p>
          <a:p>
            <a:pPr algn="ctr"/>
            <a:r>
              <a:rPr lang="sr-Latn-RS" dirty="0" smtClean="0"/>
              <a:t>Application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889239" y="4861630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2909" y="4283362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sr-Latn-RS" dirty="0" smtClean="0">
                <a:solidFill>
                  <a:schemeClr val="tx1"/>
                </a:solidFill>
              </a:rPr>
              <a:t>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5546" y="4720765"/>
            <a:ext cx="6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53166" y="5110016"/>
            <a:ext cx="3389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953165" y="5671127"/>
            <a:ext cx="33897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91991" y="6074440"/>
            <a:ext cx="912093" cy="514925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86235" y="5712612"/>
            <a:ext cx="11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Result Set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6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Naredbe se dele u sledeće podgrupe: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DDL (</a:t>
            </a:r>
            <a:r>
              <a:rPr lang="sr-Latn-RS" i="1" dirty="0" smtClean="0"/>
              <a:t>Data Definition Language</a:t>
            </a:r>
            <a:r>
              <a:rPr lang="sr-Latn-R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DCL (</a:t>
            </a:r>
            <a:r>
              <a:rPr lang="sr-Latn-RS" i="1" dirty="0"/>
              <a:t>Data </a:t>
            </a:r>
            <a:r>
              <a:rPr lang="sr-Latn-RS" i="1" dirty="0" smtClean="0"/>
              <a:t>Control </a:t>
            </a:r>
            <a:r>
              <a:rPr lang="sr-Latn-RS" i="1" dirty="0"/>
              <a:t>Language</a:t>
            </a:r>
            <a:r>
              <a:rPr lang="sr-Latn-R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DML (</a:t>
            </a:r>
            <a:r>
              <a:rPr lang="sr-Latn-RS" i="1" dirty="0"/>
              <a:t>Data </a:t>
            </a:r>
            <a:r>
              <a:rPr lang="sr-Latn-RS" i="1" dirty="0" smtClean="0"/>
              <a:t>Manipulation </a:t>
            </a:r>
            <a:r>
              <a:rPr lang="sr-Latn-RS" i="1" dirty="0"/>
              <a:t>Language</a:t>
            </a:r>
            <a:r>
              <a:rPr lang="sr-Latn-R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710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Sadr</a:t>
            </a:r>
            <a:r>
              <a:rPr lang="sr-Latn-RS" dirty="0" smtClean="0"/>
              <a:t>žaj: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1.1 </a:t>
            </a:r>
            <a:r>
              <a:rPr lang="en-US" dirty="0" err="1"/>
              <a:t>Relacione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MySQL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JDBC</a:t>
            </a:r>
          </a:p>
          <a:p>
            <a:pPr marL="457200" lvl="1" indent="0">
              <a:buNone/>
            </a:pPr>
            <a:r>
              <a:rPr lang="en-US" dirty="0"/>
              <a:t>4</a:t>
            </a:r>
            <a:r>
              <a:rPr lang="en-US" dirty="0" smtClean="0"/>
              <a:t>.1 </a:t>
            </a:r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Zadaci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397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DDL (</a:t>
            </a:r>
            <a:r>
              <a:rPr lang="sr-Latn-RS" i="1" dirty="0"/>
              <a:t>Data Definition </a:t>
            </a:r>
            <a:r>
              <a:rPr lang="sr-Latn-RS" i="1" dirty="0" smtClean="0"/>
              <a:t>Language</a:t>
            </a:r>
            <a:r>
              <a:rPr lang="sr-Latn-RS" dirty="0" smtClean="0"/>
              <a:t>):</a:t>
            </a:r>
            <a:endParaRPr lang="sr-Latn-RS" dirty="0"/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aredbe za definisanje šeme baze podataka</a:t>
            </a:r>
          </a:p>
          <a:p>
            <a:pPr lvl="1"/>
            <a:r>
              <a:rPr lang="sr-Latn-RS" dirty="0">
                <a:solidFill>
                  <a:schemeClr val="accent1"/>
                </a:solidFill>
              </a:rPr>
              <a:t>šemu baze </a:t>
            </a:r>
            <a:r>
              <a:rPr lang="sr-Latn-RS" dirty="0"/>
              <a:t>je neophodno definisati </a:t>
            </a:r>
            <a:r>
              <a:rPr lang="sr-Latn-RS" dirty="0">
                <a:solidFill>
                  <a:schemeClr val="accent1"/>
                </a:solidFill>
              </a:rPr>
              <a:t>pre upisa i čitanja podataka</a:t>
            </a:r>
            <a:r>
              <a:rPr lang="sr-Latn-RS" dirty="0" smtClean="0"/>
              <a:t>!</a:t>
            </a:r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išu se u </a:t>
            </a:r>
            <a:r>
              <a:rPr lang="sr-Latn-RS" i="1" dirty="0" smtClean="0"/>
              <a:t>.sql </a:t>
            </a:r>
            <a:r>
              <a:rPr lang="sr-Latn-RS" dirty="0" smtClean="0"/>
              <a:t>skriptama koje se izvršavaju </a:t>
            </a:r>
            <a:r>
              <a:rPr lang="sr-Latn-RS" dirty="0" smtClean="0">
                <a:solidFill>
                  <a:schemeClr val="accent1"/>
                </a:solidFill>
              </a:rPr>
              <a:t>pre prvog pokretanja korisničke aplikacije</a:t>
            </a:r>
          </a:p>
          <a:p>
            <a:pPr lvl="1"/>
            <a:endParaRPr lang="sr-Latn-RS" dirty="0"/>
          </a:p>
          <a:p>
            <a:pPr marL="914400" lvl="1" indent="-457200">
              <a:buFont typeface="+mj-lt"/>
              <a:buAutoNum type="arabicPeriod"/>
            </a:pPr>
            <a:r>
              <a:rPr lang="sr-Latn-RS" dirty="0" smtClean="0">
                <a:hlinkClick r:id="rId2"/>
              </a:rPr>
              <a:t>create database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3"/>
              </a:rPr>
              <a:t>c</a:t>
            </a:r>
            <a:r>
              <a:rPr lang="sr-Latn-RS" dirty="0" smtClean="0">
                <a:hlinkClick r:id="rId3"/>
              </a:rPr>
              <a:t>reate table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4"/>
              </a:rPr>
              <a:t>a</a:t>
            </a:r>
            <a:r>
              <a:rPr lang="sr-Latn-RS" dirty="0" smtClean="0">
                <a:hlinkClick r:id="rId4"/>
              </a:rPr>
              <a:t>lter table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5"/>
              </a:rPr>
              <a:t>d</a:t>
            </a:r>
            <a:r>
              <a:rPr lang="sr-Latn-RS" dirty="0" smtClean="0">
                <a:hlinkClick r:id="rId5"/>
              </a:rPr>
              <a:t>rop table</a:t>
            </a:r>
            <a:r>
              <a:rPr lang="sr-Latn-RS" dirty="0" smtClean="0"/>
              <a:t>, itd.</a:t>
            </a:r>
          </a:p>
          <a:p>
            <a:pPr marL="457200" lvl="1" indent="0">
              <a:buNone/>
            </a:pPr>
            <a:endParaRPr lang="sr-Latn-RS" dirty="0"/>
          </a:p>
          <a:p>
            <a:pPr marL="914400" lvl="1" indent="-457200">
              <a:buFont typeface="+mj-lt"/>
              <a:buAutoNum type="arabicPeriod"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208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DCL </a:t>
            </a:r>
            <a:r>
              <a:rPr lang="sr-Latn-RS" dirty="0"/>
              <a:t>(</a:t>
            </a:r>
            <a:r>
              <a:rPr lang="sr-Latn-RS" i="1" dirty="0"/>
              <a:t>Data </a:t>
            </a:r>
            <a:r>
              <a:rPr lang="sr-Latn-RS" i="1" dirty="0" smtClean="0"/>
              <a:t>Control Language</a:t>
            </a:r>
            <a:r>
              <a:rPr lang="sr-Latn-RS" dirty="0" smtClean="0"/>
              <a:t>):</a:t>
            </a:r>
            <a:endParaRPr lang="sr-Latn-RS" dirty="0"/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aredbe za kontrolu pristupa podacima u bazi podataka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jih koriste administratori SUBP</a:t>
            </a:r>
          </a:p>
          <a:p>
            <a:pPr lvl="1"/>
            <a:r>
              <a:rPr lang="sr-Latn-RS" dirty="0" smtClean="0"/>
              <a:t>bez kreiranog </a:t>
            </a:r>
            <a:r>
              <a:rPr lang="sr-Latn-RS" dirty="0" smtClean="0">
                <a:solidFill>
                  <a:schemeClr val="accent1"/>
                </a:solidFill>
              </a:rPr>
              <a:t>naloga</a:t>
            </a:r>
            <a:r>
              <a:rPr lang="sr-Latn-RS" dirty="0" smtClean="0"/>
              <a:t> i dodeljenih </a:t>
            </a:r>
            <a:r>
              <a:rPr lang="sr-Latn-RS" dirty="0" smtClean="0">
                <a:solidFill>
                  <a:schemeClr val="accent1"/>
                </a:solidFill>
              </a:rPr>
              <a:t>prava pristupa</a:t>
            </a:r>
            <a:r>
              <a:rPr lang="sr-Latn-RS" dirty="0" smtClean="0"/>
              <a:t>, SUBP je nemoguće koristiti!</a:t>
            </a:r>
          </a:p>
          <a:p>
            <a:pPr lvl="1"/>
            <a:endParaRPr lang="sr-Latn-RS" dirty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2"/>
              </a:rPr>
              <a:t>c</a:t>
            </a:r>
            <a:r>
              <a:rPr lang="sr-Latn-RS" dirty="0" smtClean="0">
                <a:hlinkClick r:id="rId2"/>
              </a:rPr>
              <a:t>reate user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 smtClean="0">
                <a:hlinkClick r:id="rId3"/>
              </a:rPr>
              <a:t>alter user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4"/>
              </a:rPr>
              <a:t>d</a:t>
            </a:r>
            <a:r>
              <a:rPr lang="sr-Latn-RS" dirty="0" smtClean="0">
                <a:hlinkClick r:id="rId4"/>
              </a:rPr>
              <a:t>rop user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endParaRPr lang="sr-Latn-RS" dirty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5"/>
              </a:rPr>
              <a:t>g</a:t>
            </a:r>
            <a:r>
              <a:rPr lang="sr-Latn-RS" dirty="0" smtClean="0">
                <a:hlinkClick r:id="rId5"/>
              </a:rPr>
              <a:t>rant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6"/>
              </a:rPr>
              <a:t>r</a:t>
            </a:r>
            <a:r>
              <a:rPr lang="sr-Latn-RS" dirty="0" smtClean="0">
                <a:hlinkClick r:id="rId6"/>
              </a:rPr>
              <a:t>evoke</a:t>
            </a:r>
            <a:r>
              <a:rPr lang="sr-Latn-R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32641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DML </a:t>
            </a:r>
            <a:r>
              <a:rPr lang="sr-Latn-RS" dirty="0"/>
              <a:t>(</a:t>
            </a:r>
            <a:r>
              <a:rPr lang="sr-Latn-RS" i="1" dirty="0"/>
              <a:t>Data </a:t>
            </a:r>
            <a:r>
              <a:rPr lang="sr-Latn-RS" i="1" dirty="0" smtClean="0"/>
              <a:t>Manipulation Language</a:t>
            </a:r>
            <a:r>
              <a:rPr lang="sr-Latn-RS" dirty="0" smtClean="0"/>
              <a:t>):</a:t>
            </a:r>
            <a:endParaRPr lang="sr-Latn-RS" dirty="0"/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aredbe za rukovanje podacima baze podataka</a:t>
            </a:r>
          </a:p>
          <a:p>
            <a:pPr lvl="1"/>
            <a:r>
              <a:rPr lang="sr-Latn-RS" dirty="0">
                <a:solidFill>
                  <a:schemeClr val="accent1"/>
                </a:solidFill>
              </a:rPr>
              <a:t>u</a:t>
            </a:r>
            <a:r>
              <a:rPr lang="sr-Latn-RS" dirty="0" smtClean="0">
                <a:solidFill>
                  <a:schemeClr val="accent1"/>
                </a:solidFill>
              </a:rPr>
              <a:t>građuju se u korisničku aplikaciju</a:t>
            </a:r>
          </a:p>
          <a:p>
            <a:pPr lvl="1"/>
            <a:endParaRPr lang="sr-Latn-RS" dirty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2"/>
              </a:rPr>
              <a:t>s</a:t>
            </a:r>
            <a:r>
              <a:rPr lang="sr-Latn-RS" dirty="0" smtClean="0">
                <a:hlinkClick r:id="rId2"/>
              </a:rPr>
              <a:t>elect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3"/>
              </a:rPr>
              <a:t>i</a:t>
            </a:r>
            <a:r>
              <a:rPr lang="sr-Latn-RS" dirty="0" smtClean="0">
                <a:hlinkClick r:id="rId3"/>
              </a:rPr>
              <a:t>nsert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4"/>
              </a:rPr>
              <a:t>u</a:t>
            </a:r>
            <a:r>
              <a:rPr lang="sr-Latn-RS" dirty="0" smtClean="0">
                <a:hlinkClick r:id="rId4"/>
              </a:rPr>
              <a:t>pdate</a:t>
            </a:r>
            <a:endParaRPr lang="sr-Latn-RS" dirty="0" smtClean="0"/>
          </a:p>
          <a:p>
            <a:pPr marL="914400" lvl="1" indent="-457200">
              <a:buFont typeface="+mj-lt"/>
              <a:buAutoNum type="arabicPeriod"/>
            </a:pPr>
            <a:r>
              <a:rPr lang="sr-Latn-RS" dirty="0">
                <a:hlinkClick r:id="rId5"/>
              </a:rPr>
              <a:t>d</a:t>
            </a:r>
            <a:r>
              <a:rPr lang="sr-Latn-RS" dirty="0" smtClean="0">
                <a:hlinkClick r:id="rId5"/>
              </a:rPr>
              <a:t>elete</a:t>
            </a:r>
            <a:r>
              <a:rPr lang="sr-Latn-RS" dirty="0" smtClean="0"/>
              <a:t>, itd.</a:t>
            </a:r>
          </a:p>
        </p:txBody>
      </p:sp>
    </p:spTree>
    <p:extLst>
      <p:ext uri="{BB962C8B-B14F-4D97-AF65-F5344CB8AC3E}">
        <p14:creationId xmlns:p14="http://schemas.microsoft.com/office/powerpoint/2010/main" val="38079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457200" lvl="1" indent="0">
              <a:buNone/>
            </a:pPr>
            <a:r>
              <a:rPr lang="en-US" dirty="0" smtClean="0"/>
              <a:t>1.1 </a:t>
            </a:r>
            <a:r>
              <a:rPr lang="en-US" dirty="0" err="1" smtClean="0"/>
              <a:t>Relacione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MySQL</a:t>
            </a:r>
            <a:endParaRPr lang="sr-Latn-R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JDBC</a:t>
            </a:r>
          </a:p>
          <a:p>
            <a:pPr marL="457200" lvl="1" indent="0">
              <a:buNone/>
            </a:pPr>
            <a:r>
              <a:rPr lang="en-US" dirty="0"/>
              <a:t>4.1 </a:t>
            </a:r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Zadaci</a:t>
            </a:r>
            <a:endParaRPr lang="sr-Latn-R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My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MySQL Community Server v5.8, </a:t>
            </a:r>
            <a:r>
              <a:rPr lang="en-US" i="1" dirty="0" smtClean="0"/>
              <a:t>uputstvo.pdf</a:t>
            </a:r>
            <a:endParaRPr lang="sr-Latn-RS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36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My</a:t>
            </a:r>
            <a:r>
              <a:rPr lang="en-US" dirty="0" smtClean="0"/>
              <a:t>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1" y="1690688"/>
            <a:ext cx="1306946" cy="1306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98801" y="3320906"/>
            <a:ext cx="1306946" cy="128016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User</a:t>
            </a:r>
          </a:p>
          <a:p>
            <a:pPr algn="ctr"/>
            <a:r>
              <a:rPr lang="sr-Latn-RS" dirty="0" smtClean="0"/>
              <a:t>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28" y="4924339"/>
            <a:ext cx="1459344" cy="1459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67447" y="1367415"/>
            <a:ext cx="19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MySQL Workbench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61014" y="4739672"/>
            <a:ext cx="99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Terminal</a:t>
            </a:r>
            <a:endParaRPr lang="en-US" i="1" dirty="0"/>
          </a:p>
        </p:txBody>
      </p:sp>
      <p:sp>
        <p:nvSpPr>
          <p:cNvPr id="10" name="Can 9"/>
          <p:cNvSpPr/>
          <p:nvPr/>
        </p:nvSpPr>
        <p:spPr>
          <a:xfrm>
            <a:off x="8932948" y="3572145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6618" y="2993877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MySQL Server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18" y="1525651"/>
            <a:ext cx="2198255" cy="143074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4" idx="3"/>
            <a:endCxn id="11" idx="1"/>
          </p:cNvCxnSpPr>
          <p:nvPr/>
        </p:nvCxnSpPr>
        <p:spPr>
          <a:xfrm>
            <a:off x="4405747" y="2344161"/>
            <a:ext cx="3980871" cy="17072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11" idx="1"/>
          </p:cNvCxnSpPr>
          <p:nvPr/>
        </p:nvCxnSpPr>
        <p:spPr>
          <a:xfrm>
            <a:off x="4405747" y="3960986"/>
            <a:ext cx="3980871" cy="904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 flipV="1">
            <a:off x="4488872" y="4051441"/>
            <a:ext cx="3897746" cy="160257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 smtClean="0"/>
              <a:t>SQL operatori poređenja (u </a:t>
            </a:r>
            <a:r>
              <a:rPr lang="sr-Latn-RS" dirty="0" smtClean="0">
                <a:solidFill>
                  <a:schemeClr val="accent1"/>
                </a:solidFill>
              </a:rPr>
              <a:t>WHERE</a:t>
            </a:r>
            <a:r>
              <a:rPr lang="sr-Latn-RS" dirty="0" smtClean="0"/>
              <a:t> klauzuli)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98377"/>
              </p:ext>
            </p:extLst>
          </p:nvPr>
        </p:nvGraphicFramePr>
        <p:xfrm>
          <a:off x="2032000" y="2573337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0280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7369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ednakost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02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ejednakost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&lt;&gt;    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ili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90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ore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đenje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sa </a:t>
                      </a:r>
                      <a:r>
                        <a:rPr lang="sr-Latn-RS" b="0" i="1" baseline="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IS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49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veće:</a:t>
                      </a:r>
                    </a:p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veće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ili jednako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40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manje:</a:t>
                      </a:r>
                    </a:p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manje ili jednako: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9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inkluzivni opseg vrednosti: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1"/>
                          </a:solidFill>
                        </a:rPr>
                        <a:t>BETWEEN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po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četak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baseline="0" dirty="0" smtClean="0">
                          <a:solidFill>
                            <a:schemeClr val="accent1"/>
                          </a:solidFill>
                        </a:rPr>
                        <a:t>AND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kraj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35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poređenje po </a:t>
                      </a:r>
                      <a:r>
                        <a:rPr lang="sr-Latn-RS" b="0" i="1" dirty="0" smtClean="0">
                          <a:solidFill>
                            <a:schemeClr val="tx1"/>
                          </a:solidFill>
                        </a:rPr>
                        <a:t>pattern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-u: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accent1"/>
                          </a:solidFill>
                        </a:rPr>
                        <a:t>LIKE</a:t>
                      </a:r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b="0" i="1" dirty="0" smtClean="0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3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r-Latn-RS" b="0" dirty="0" smtClean="0">
                          <a:solidFill>
                            <a:schemeClr val="tx1"/>
                          </a:solidFill>
                        </a:rPr>
                        <a:t>poređenje po skupu vrednosti: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r-Latn-RS" b="0" dirty="0" smtClean="0">
                          <a:solidFill>
                            <a:schemeClr val="accent1"/>
                          </a:solidFill>
                        </a:rPr>
                        <a:t>IN</a:t>
                      </a:r>
                      <a:r>
                        <a:rPr lang="sr-Latn-RS" b="0" baseline="0" dirty="0" smtClean="0">
                          <a:solidFill>
                            <a:schemeClr val="tx1"/>
                          </a:solidFill>
                        </a:rPr>
                        <a:t> (vrednost1, vrednost2, vrednost3, ...)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66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8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My</a:t>
            </a:r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samostalno</a:t>
            </a:r>
            <a:r>
              <a:rPr lang="en-US" dirty="0" smtClean="0"/>
              <a:t> </a:t>
            </a:r>
            <a:r>
              <a:rPr lang="en-US" dirty="0" err="1" smtClean="0"/>
              <a:t>istra</a:t>
            </a:r>
            <a:r>
              <a:rPr lang="sr-Latn-RS" dirty="0" smtClean="0"/>
              <a:t>živanje: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p</a:t>
            </a:r>
            <a:r>
              <a:rPr lang="sr-Latn-RS" dirty="0" smtClean="0"/>
              <a:t>ogledi (</a:t>
            </a:r>
            <a:r>
              <a:rPr lang="sr-Latn-RS" dirty="0" smtClean="0">
                <a:hlinkClick r:id="rId2"/>
              </a:rPr>
              <a:t>views</a:t>
            </a:r>
            <a:r>
              <a:rPr lang="sr-Latn-R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okidači (</a:t>
            </a:r>
            <a:r>
              <a:rPr lang="sr-Latn-RS" dirty="0" smtClean="0">
                <a:hlinkClick r:id="rId3"/>
              </a:rPr>
              <a:t>triggers</a:t>
            </a:r>
            <a:r>
              <a:rPr lang="sr-Latn-R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u</a:t>
            </a:r>
            <a:r>
              <a:rPr lang="sr-Latn-RS" dirty="0" smtClean="0"/>
              <a:t>skladištene procedure i funkcije (</a:t>
            </a:r>
            <a:r>
              <a:rPr lang="sr-Latn-RS" dirty="0" smtClean="0">
                <a:hlinkClick r:id="rId4"/>
              </a:rPr>
              <a:t>stored procedures and functions</a:t>
            </a:r>
            <a:r>
              <a:rPr lang="sr-Latn-R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457200" lvl="1" indent="0">
              <a:buNone/>
            </a:pPr>
            <a:r>
              <a:rPr lang="en-US" dirty="0" smtClean="0"/>
              <a:t>1.1 </a:t>
            </a:r>
            <a:r>
              <a:rPr lang="en-US" dirty="0" err="1" smtClean="0"/>
              <a:t>Relacione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JDBC</a:t>
            </a:r>
          </a:p>
          <a:p>
            <a:pPr marL="457200" lvl="1" indent="0">
              <a:buNone/>
            </a:pPr>
            <a:r>
              <a:rPr lang="en-US" dirty="0"/>
              <a:t>4.1 </a:t>
            </a:r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Zadaci</a:t>
            </a:r>
            <a:endParaRPr lang="sr-Latn-R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1957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Java </a:t>
            </a:r>
            <a:r>
              <a:rPr lang="en-US" i="1" dirty="0" err="1" smtClean="0">
                <a:solidFill>
                  <a:schemeClr val="accent1"/>
                </a:solidFill>
              </a:rPr>
              <a:t>DataBase</a:t>
            </a:r>
            <a:r>
              <a:rPr lang="en-US" i="1" dirty="0" smtClean="0">
                <a:solidFill>
                  <a:schemeClr val="accent1"/>
                </a:solidFill>
              </a:rPr>
              <a:t> Connectivity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eo</a:t>
            </a:r>
            <a:r>
              <a:rPr lang="en-US" dirty="0" smtClean="0"/>
              <a:t> </a:t>
            </a:r>
            <a:r>
              <a:rPr lang="en-US" i="1" dirty="0" smtClean="0"/>
              <a:t>Java</a:t>
            </a:r>
            <a:r>
              <a:rPr lang="en-US" dirty="0" smtClean="0"/>
              <a:t> </a:t>
            </a:r>
            <a:r>
              <a:rPr lang="en-US" dirty="0" err="1" smtClean="0"/>
              <a:t>standardne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komunikaciju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sa</a:t>
            </a:r>
            <a:r>
              <a:rPr lang="en-US" dirty="0" smtClean="0">
                <a:solidFill>
                  <a:schemeClr val="accent1"/>
                </a:solidFill>
              </a:rPr>
              <a:t> RDBMS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nterfejsi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paketa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java.sql</a:t>
            </a:r>
            <a:endParaRPr lang="sr-Latn-RS" i="1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sr-Latn-RS" dirty="0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</a:rPr>
              <a:t>ije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mogu</a:t>
            </a:r>
            <a:r>
              <a:rPr lang="sr-Latn-RS" dirty="0">
                <a:solidFill>
                  <a:srgbClr val="FF0000"/>
                </a:solidFill>
              </a:rPr>
              <a:t>će </a:t>
            </a:r>
            <a:r>
              <a:rPr lang="sr-Latn-RS" dirty="0"/>
              <a:t>jednim skupom klasa pokriti komunikaciju sa svim postojećim i budućim SUBP!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72309" y="5031740"/>
            <a:ext cx="3689926" cy="128016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sr-Latn-RS" dirty="0" smtClean="0"/>
              <a:t>User</a:t>
            </a:r>
          </a:p>
          <a:p>
            <a:pPr algn="ctr"/>
            <a:r>
              <a:rPr lang="sr-Latn-RS" dirty="0" smtClean="0"/>
              <a:t>Application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10135984" y="5153671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89654" y="4575403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3924075" y="5632967"/>
            <a:ext cx="5665579" cy="44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28148" y="5112034"/>
            <a:ext cx="895927" cy="1131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4203009" y="5440910"/>
            <a:ext cx="480291" cy="480291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1"/>
                </a:solidFill>
              </a:rPr>
              <a:t>Baze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podataka</a:t>
            </a:r>
            <a:endParaRPr lang="sr-Latn-R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1.1 </a:t>
            </a:r>
            <a:r>
              <a:rPr lang="en-US" dirty="0" err="1" smtClean="0"/>
              <a:t>Relacione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JDBC</a:t>
            </a:r>
          </a:p>
          <a:p>
            <a:pPr marL="457200" lvl="1" indent="0">
              <a:buNone/>
            </a:pPr>
            <a:r>
              <a:rPr lang="en-US" dirty="0"/>
              <a:t>4.1 </a:t>
            </a:r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Zadaci</a:t>
            </a:r>
            <a:endParaRPr lang="sr-Latn-R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86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i="1" dirty="0" smtClean="0"/>
              <a:t>JDBC driver:</a:t>
            </a:r>
          </a:p>
          <a:p>
            <a:pPr lvl="1"/>
            <a:r>
              <a:rPr lang="sr-Latn-RS" dirty="0" err="1">
                <a:solidFill>
                  <a:schemeClr val="accent1"/>
                </a:solidFill>
              </a:rPr>
              <a:t>s</a:t>
            </a:r>
            <a:r>
              <a:rPr lang="en-US" dirty="0" err="1" smtClean="0">
                <a:solidFill>
                  <a:schemeClr val="accent1"/>
                </a:solidFill>
              </a:rPr>
              <a:t>kup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klasa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napisanih</a:t>
            </a:r>
            <a:r>
              <a:rPr lang="en-US" dirty="0" smtClean="0">
                <a:solidFill>
                  <a:schemeClr val="accent1"/>
                </a:solidFill>
              </a:rPr>
              <a:t> od </a:t>
            </a:r>
            <a:r>
              <a:rPr lang="en-US" dirty="0" err="1" smtClean="0">
                <a:solidFill>
                  <a:schemeClr val="accent1"/>
                </a:solidFill>
              </a:rPr>
              <a:t>strane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proizvo</a:t>
            </a:r>
            <a:r>
              <a:rPr lang="sr-Latn-RS" dirty="0" smtClean="0">
                <a:solidFill>
                  <a:schemeClr val="accent1"/>
                </a:solidFill>
              </a:rPr>
              <a:t>đača RDBMS</a:t>
            </a:r>
            <a:r>
              <a:rPr lang="sr-Latn-RS" dirty="0" smtClean="0"/>
              <a:t>, koje implementiraju interfejse propisane JDBC API-em (realizuj</a:t>
            </a:r>
            <a:r>
              <a:rPr lang="en-US" dirty="0" smtClean="0"/>
              <a:t>e</a:t>
            </a:r>
            <a:r>
              <a:rPr lang="sr-Latn-RS" dirty="0" smtClean="0"/>
              <a:t> se kao </a:t>
            </a:r>
            <a:r>
              <a:rPr lang="sr-Latn-RS" i="1" dirty="0" smtClean="0"/>
              <a:t>3rd party </a:t>
            </a:r>
            <a:r>
              <a:rPr lang="sr-Latn-RS" dirty="0" smtClean="0"/>
              <a:t>biblioteka)</a:t>
            </a:r>
          </a:p>
          <a:p>
            <a:pPr lvl="1"/>
            <a:r>
              <a:rPr lang="sr-Latn-RS" dirty="0" smtClean="0">
                <a:solidFill>
                  <a:schemeClr val="accent1"/>
                </a:solidFill>
              </a:rPr>
              <a:t>JDBC učitava ove klase </a:t>
            </a:r>
            <a:r>
              <a:rPr lang="sr-Latn-RS" dirty="0" smtClean="0"/>
              <a:t>i putem njih se obraća RDBMS za koji je JDBC driver napisan</a:t>
            </a:r>
          </a:p>
          <a:p>
            <a:pPr lvl="1"/>
            <a:r>
              <a:rPr lang="sr-Latn-RS" dirty="0">
                <a:solidFill>
                  <a:schemeClr val="accent1"/>
                </a:solidFill>
              </a:rPr>
              <a:t>k</a:t>
            </a:r>
            <a:r>
              <a:rPr lang="sr-Latn-RS" dirty="0" smtClean="0">
                <a:solidFill>
                  <a:schemeClr val="accent1"/>
                </a:solidFill>
              </a:rPr>
              <a:t>orisnička aplikacija </a:t>
            </a:r>
            <a:r>
              <a:rPr lang="sr-Latn-RS" dirty="0" smtClean="0"/>
              <a:t>se piše upotrebom apstraktnih klasa i interfejsa iz paketa </a:t>
            </a:r>
            <a:r>
              <a:rPr lang="sr-Latn-RS" i="1" dirty="0" smtClean="0">
                <a:solidFill>
                  <a:schemeClr val="accent1"/>
                </a:solidFill>
              </a:rPr>
              <a:t>java.sql</a:t>
            </a:r>
          </a:p>
          <a:p>
            <a:pPr lvl="1"/>
            <a:r>
              <a:rPr lang="sr-Latn-RS" dirty="0"/>
              <a:t>i</a:t>
            </a:r>
            <a:r>
              <a:rPr lang="sr-Latn-RS" dirty="0" smtClean="0"/>
              <a:t>zmenom nekoliko linija koda, moguće je učitati drugi JDBC driver i korsititi drugi RDBMS za koji je taj driver napisan.</a:t>
            </a:r>
          </a:p>
          <a:p>
            <a:pPr marL="0" indent="0">
              <a:buNone/>
            </a:pPr>
            <a:endParaRPr lang="sr-Latn-RS" i="1" dirty="0"/>
          </a:p>
        </p:txBody>
      </p:sp>
      <p:sp>
        <p:nvSpPr>
          <p:cNvPr id="4" name="Rectangle 3"/>
          <p:cNvSpPr/>
          <p:nvPr/>
        </p:nvSpPr>
        <p:spPr>
          <a:xfrm>
            <a:off x="1272309" y="5031740"/>
            <a:ext cx="3689926" cy="128016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sr-Latn-RS" dirty="0" smtClean="0"/>
              <a:t>User</a:t>
            </a:r>
          </a:p>
          <a:p>
            <a:pPr algn="ctr"/>
            <a:r>
              <a:rPr lang="sr-Latn-RS" dirty="0" smtClean="0"/>
              <a:t>Application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135984" y="5153671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89654" y="4575403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527" y="5105237"/>
            <a:ext cx="1856509" cy="1131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1" idx="3"/>
            <a:endCxn id="6" idx="1"/>
          </p:cNvCxnSpPr>
          <p:nvPr/>
        </p:nvCxnSpPr>
        <p:spPr>
          <a:xfrm flipV="1">
            <a:off x="4802910" y="5632967"/>
            <a:ext cx="4786744" cy="44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45100" y="5194829"/>
            <a:ext cx="957810" cy="96582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sr-Latn-RS" sz="1400" dirty="0" smtClean="0">
                <a:solidFill>
                  <a:schemeClr val="bg1"/>
                </a:solidFill>
              </a:rPr>
              <a:t>MySQL</a:t>
            </a:r>
          </a:p>
          <a:p>
            <a:pPr algn="ctr"/>
            <a:r>
              <a:rPr lang="sr-Latn-RS" sz="1400" dirty="0" smtClean="0">
                <a:solidFill>
                  <a:schemeClr val="bg1"/>
                </a:solidFill>
              </a:rPr>
              <a:t>Connector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86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i="1" dirty="0" smtClean="0"/>
              <a:t>JDBC driver:</a:t>
            </a:r>
          </a:p>
          <a:p>
            <a:pPr lvl="1"/>
            <a:r>
              <a:rPr lang="sr-Latn-RS" dirty="0" err="1">
                <a:solidFill>
                  <a:schemeClr val="accent1"/>
                </a:solidFill>
              </a:rPr>
              <a:t>s</a:t>
            </a:r>
            <a:r>
              <a:rPr lang="en-US" dirty="0" err="1" smtClean="0">
                <a:solidFill>
                  <a:schemeClr val="accent1"/>
                </a:solidFill>
              </a:rPr>
              <a:t>kup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klasa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napisanih</a:t>
            </a:r>
            <a:r>
              <a:rPr lang="en-US" dirty="0" smtClean="0">
                <a:solidFill>
                  <a:schemeClr val="accent1"/>
                </a:solidFill>
              </a:rPr>
              <a:t> od </a:t>
            </a:r>
            <a:r>
              <a:rPr lang="en-US" dirty="0" err="1" smtClean="0">
                <a:solidFill>
                  <a:schemeClr val="accent1"/>
                </a:solidFill>
              </a:rPr>
              <a:t>strane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proizvo</a:t>
            </a:r>
            <a:r>
              <a:rPr lang="sr-Latn-RS" dirty="0" smtClean="0">
                <a:solidFill>
                  <a:schemeClr val="accent1"/>
                </a:solidFill>
              </a:rPr>
              <a:t>đača RDBMS</a:t>
            </a:r>
            <a:r>
              <a:rPr lang="sr-Latn-RS" dirty="0" smtClean="0"/>
              <a:t>, koje implementiraju interfejse propisane JDBC API-em (realizuje se kao </a:t>
            </a:r>
            <a:r>
              <a:rPr lang="sr-Latn-RS" i="1" dirty="0" smtClean="0"/>
              <a:t>3rd party </a:t>
            </a:r>
            <a:r>
              <a:rPr lang="sr-Latn-RS" dirty="0" smtClean="0"/>
              <a:t>biblioteka)</a:t>
            </a:r>
          </a:p>
          <a:p>
            <a:pPr lvl="1"/>
            <a:r>
              <a:rPr lang="sr-Latn-RS" dirty="0" smtClean="0">
                <a:solidFill>
                  <a:schemeClr val="accent1"/>
                </a:solidFill>
              </a:rPr>
              <a:t>JDBC učitava ove klase </a:t>
            </a:r>
            <a:r>
              <a:rPr lang="sr-Latn-RS" dirty="0" smtClean="0"/>
              <a:t>i putem njih se obraća RDBMS za koji je JDBC driver napisan</a:t>
            </a:r>
          </a:p>
          <a:p>
            <a:pPr lvl="1"/>
            <a:r>
              <a:rPr lang="sr-Latn-RS" dirty="0">
                <a:solidFill>
                  <a:schemeClr val="accent1"/>
                </a:solidFill>
              </a:rPr>
              <a:t>k</a:t>
            </a:r>
            <a:r>
              <a:rPr lang="sr-Latn-RS" dirty="0" smtClean="0">
                <a:solidFill>
                  <a:schemeClr val="accent1"/>
                </a:solidFill>
              </a:rPr>
              <a:t>orisnička aplikacija </a:t>
            </a:r>
            <a:r>
              <a:rPr lang="sr-Latn-RS" dirty="0" smtClean="0"/>
              <a:t>se piše upotrebom apstraktnih klasa i interfejsa iz paketa </a:t>
            </a:r>
            <a:r>
              <a:rPr lang="sr-Latn-RS" i="1" dirty="0" smtClean="0">
                <a:solidFill>
                  <a:schemeClr val="accent1"/>
                </a:solidFill>
              </a:rPr>
              <a:t>java.sql</a:t>
            </a:r>
          </a:p>
          <a:p>
            <a:pPr lvl="1"/>
            <a:r>
              <a:rPr lang="sr-Latn-RS" dirty="0"/>
              <a:t>i</a:t>
            </a:r>
            <a:r>
              <a:rPr lang="sr-Latn-RS" dirty="0" smtClean="0"/>
              <a:t>zmenom nekoliko linija koda, moguće je učitati drugi JDBC driver i korsititi drugi RDBMS za koji je taj driver napisan.</a:t>
            </a:r>
          </a:p>
          <a:p>
            <a:pPr marL="0" indent="0">
              <a:buNone/>
            </a:pPr>
            <a:endParaRPr lang="sr-Latn-RS" i="1" dirty="0"/>
          </a:p>
        </p:txBody>
      </p:sp>
      <p:sp>
        <p:nvSpPr>
          <p:cNvPr id="4" name="Rectangle 3"/>
          <p:cNvSpPr/>
          <p:nvPr/>
        </p:nvSpPr>
        <p:spPr>
          <a:xfrm>
            <a:off x="1272309" y="5031740"/>
            <a:ext cx="3689926" cy="128016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 anchorCtr="0"/>
          <a:lstStyle/>
          <a:p>
            <a:pPr algn="ctr"/>
            <a:r>
              <a:rPr lang="sr-Latn-RS" dirty="0" smtClean="0"/>
              <a:t>User</a:t>
            </a:r>
          </a:p>
          <a:p>
            <a:pPr algn="ctr"/>
            <a:r>
              <a:rPr lang="sr-Latn-RS" dirty="0" smtClean="0"/>
              <a:t>Application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135984" y="5153671"/>
            <a:ext cx="1105594" cy="1232205"/>
          </a:xfrm>
          <a:prstGeom prst="can">
            <a:avLst/>
          </a:prstGeom>
          <a:solidFill>
            <a:srgbClr val="FF5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89654" y="4575403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Oracle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527" y="5105237"/>
            <a:ext cx="1856509" cy="11314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JDBC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1" idx="3"/>
            <a:endCxn id="6" idx="1"/>
          </p:cNvCxnSpPr>
          <p:nvPr/>
        </p:nvCxnSpPr>
        <p:spPr>
          <a:xfrm flipV="1">
            <a:off x="4802910" y="5632967"/>
            <a:ext cx="4786744" cy="4477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45100" y="5194829"/>
            <a:ext cx="957810" cy="965826"/>
          </a:xfrm>
          <a:prstGeom prst="rect">
            <a:avLst/>
          </a:prstGeom>
          <a:solidFill>
            <a:srgbClr val="FF5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sr-Latn-RS" sz="1400" dirty="0" smtClean="0">
                <a:solidFill>
                  <a:schemeClr val="bg1"/>
                </a:solidFill>
              </a:rPr>
              <a:t>ODB</a:t>
            </a:r>
          </a:p>
          <a:p>
            <a:pPr algn="ctr"/>
            <a:r>
              <a:rPr lang="sr-Latn-RS" sz="1400" dirty="0" smtClean="0">
                <a:solidFill>
                  <a:schemeClr val="bg1"/>
                </a:solidFill>
              </a:rPr>
              <a:t>Connector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8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za rad sa </a:t>
            </a:r>
            <a:r>
              <a:rPr lang="sr-Latn-RS" i="1" dirty="0" smtClean="0"/>
              <a:t>MySQL</a:t>
            </a:r>
            <a:r>
              <a:rPr lang="sr-Latn-RS" dirty="0" smtClean="0"/>
              <a:t> RBDMS, potrebno je skinuti </a:t>
            </a:r>
            <a:r>
              <a:rPr lang="sr-Latn-RS" i="1" dirty="0" smtClean="0">
                <a:hlinkClick r:id="rId2"/>
              </a:rPr>
              <a:t>MySQL Connector</a:t>
            </a:r>
            <a:endParaRPr lang="sr-Latn-RS" i="1" dirty="0" smtClean="0"/>
          </a:p>
          <a:p>
            <a:pPr marL="514350" indent="-514350">
              <a:buFont typeface="+mj-lt"/>
              <a:buAutoNum type="arabicPeriod"/>
            </a:pPr>
            <a:r>
              <a:rPr lang="sr-Latn-RS" i="1" dirty="0" smtClean="0"/>
              <a:t>MySQL Connector </a:t>
            </a:r>
            <a:r>
              <a:rPr lang="sr-Latn-RS" dirty="0" smtClean="0"/>
              <a:t>je zatim potrebno dodati u </a:t>
            </a:r>
            <a:r>
              <a:rPr lang="sr-Latn-RS" i="1" dirty="0" smtClean="0">
                <a:solidFill>
                  <a:schemeClr val="accent1"/>
                </a:solidFill>
              </a:rPr>
              <a:t>build path</a:t>
            </a:r>
            <a:endParaRPr lang="en-US" i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25" y="3943994"/>
            <a:ext cx="215295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1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9866"/>
          </a:xfrm>
        </p:spPr>
        <p:txBody>
          <a:bodyPr/>
          <a:lstStyle/>
          <a:p>
            <a:r>
              <a:rPr lang="sr-Latn-RS" dirty="0" smtClean="0"/>
              <a:t>učitavanje </a:t>
            </a:r>
            <a:r>
              <a:rPr lang="sr-Latn-RS" i="1" dirty="0" smtClean="0"/>
              <a:t>JDBC driver</a:t>
            </a:r>
            <a:r>
              <a:rPr lang="sr-Latn-RS" dirty="0" smtClean="0"/>
              <a:t>-a i otvaranje konekcije su </a:t>
            </a:r>
            <a:r>
              <a:rPr lang="sr-Latn-RS" dirty="0" smtClean="0">
                <a:solidFill>
                  <a:schemeClr val="accent1"/>
                </a:solidFill>
              </a:rPr>
              <a:t>jedini promenljivi delovi koda </a:t>
            </a:r>
            <a:r>
              <a:rPr lang="sr-Latn-RS" dirty="0" smtClean="0"/>
              <a:t>u pogledu zamene baze podataka: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3997136"/>
            <a:ext cx="826885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46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5" idx="1"/>
            <a:endCxn id="29" idx="3"/>
          </p:cNvCxnSpPr>
          <p:nvPr/>
        </p:nvCxnSpPr>
        <p:spPr>
          <a:xfrm flipH="1">
            <a:off x="6982691" y="4144308"/>
            <a:ext cx="2172854" cy="181265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4" name="Can 3"/>
          <p:cNvSpPr/>
          <p:nvPr/>
        </p:nvSpPr>
        <p:spPr>
          <a:xfrm>
            <a:off x="9701875" y="3665012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55545" y="3086744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59564" y="1770563"/>
            <a:ext cx="0" cy="4747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2314" y="1690688"/>
            <a:ext cx="3789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</a:t>
            </a:r>
            <a:r>
              <a:rPr lang="en-US" sz="2800" dirty="0" smtClean="0">
                <a:solidFill>
                  <a:schemeClr val="accent1"/>
                </a:solidFill>
              </a:rPr>
              <a:t>ysql-connector-java.jar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87" y="1690688"/>
            <a:ext cx="32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Java Standard Library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2493818"/>
            <a:ext cx="2346036" cy="369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j</a:t>
            </a:r>
            <a:r>
              <a:rPr lang="en-US" dirty="0" err="1" smtClean="0">
                <a:solidFill>
                  <a:srgbClr val="FF0000"/>
                </a:solidFill>
              </a:rPr>
              <a:t>ava.sql.DriverManager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49094" y="2493817"/>
            <a:ext cx="2290616" cy="369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</a:t>
            </a:r>
            <a:r>
              <a:rPr lang="en-US" dirty="0" err="1" smtClean="0">
                <a:solidFill>
                  <a:schemeClr val="accent1"/>
                </a:solidFill>
              </a:rPr>
              <a:t>om.mysql.jdbc.Driver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3870036" y="2678545"/>
            <a:ext cx="97905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5637" y="3465804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</a:t>
            </a:r>
            <a:r>
              <a:rPr lang="en-US" dirty="0" err="1" smtClean="0">
                <a:solidFill>
                  <a:srgbClr val="FF0000"/>
                </a:solidFill>
              </a:rPr>
              <a:t>ava.sql.Connection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1503" y="4320488"/>
            <a:ext cx="191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java.sql.Statement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3511" y="4921651"/>
            <a:ext cx="276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java.sql.PreparedStatement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1458" y="5773919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java.sql.ResultSet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Left Bracket 21"/>
          <p:cNvSpPr/>
          <p:nvPr/>
        </p:nvSpPr>
        <p:spPr>
          <a:xfrm>
            <a:off x="4305004" y="3392935"/>
            <a:ext cx="303177" cy="515070"/>
          </a:xfrm>
          <a:prstGeom prst="leftBracket">
            <a:avLst>
              <a:gd name="adj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>
          <a:xfrm>
            <a:off x="4295132" y="4247619"/>
            <a:ext cx="303177" cy="515070"/>
          </a:xfrm>
          <a:prstGeom prst="leftBracket">
            <a:avLst>
              <a:gd name="adj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>
            <a:off x="4300433" y="4847102"/>
            <a:ext cx="303177" cy="515070"/>
          </a:xfrm>
          <a:prstGeom prst="leftBracket">
            <a:avLst>
              <a:gd name="adj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4295131" y="5701050"/>
            <a:ext cx="303177" cy="515070"/>
          </a:xfrm>
          <a:prstGeom prst="leftBracket">
            <a:avLst>
              <a:gd name="adj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17612" y="3460695"/>
            <a:ext cx="2795987" cy="369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com.mysql.jdbc.Connection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5705" y="4330478"/>
            <a:ext cx="2797894" cy="369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com.mysql.jdbc.Statmenent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5704" y="4925272"/>
            <a:ext cx="3518332" cy="369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com.mysql.jdbc.PreparedStatement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4313" y="5772239"/>
            <a:ext cx="2558378" cy="3694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com.mysql.jdbc.ResultSet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>
            <a:stCxn id="5" idx="1"/>
            <a:endCxn id="13" idx="3"/>
          </p:cNvCxnSpPr>
          <p:nvPr/>
        </p:nvCxnSpPr>
        <p:spPr>
          <a:xfrm flipH="1" flipV="1">
            <a:off x="7139710" y="2678545"/>
            <a:ext cx="2015835" cy="146576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1"/>
            <a:endCxn id="26" idx="3"/>
          </p:cNvCxnSpPr>
          <p:nvPr/>
        </p:nvCxnSpPr>
        <p:spPr>
          <a:xfrm flipH="1" flipV="1">
            <a:off x="7213599" y="3645423"/>
            <a:ext cx="1941946" cy="49888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1"/>
            <a:endCxn id="27" idx="3"/>
          </p:cNvCxnSpPr>
          <p:nvPr/>
        </p:nvCxnSpPr>
        <p:spPr>
          <a:xfrm flipH="1">
            <a:off x="7213599" y="4144308"/>
            <a:ext cx="1941946" cy="37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1"/>
            <a:endCxn id="28" idx="3"/>
          </p:cNvCxnSpPr>
          <p:nvPr/>
        </p:nvCxnSpPr>
        <p:spPr>
          <a:xfrm flipH="1">
            <a:off x="7934036" y="4144308"/>
            <a:ext cx="1221509" cy="9656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1"/>
            <a:endCxn id="18" idx="1"/>
          </p:cNvCxnSpPr>
          <p:nvPr/>
        </p:nvCxnSpPr>
        <p:spPr>
          <a:xfrm rot="10800000" flipH="1" flipV="1">
            <a:off x="1523999" y="2678546"/>
            <a:ext cx="781637" cy="971924"/>
          </a:xfrm>
          <a:prstGeom prst="bentConnector3">
            <a:avLst>
              <a:gd name="adj1" fmla="val -2924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283855" y="3749695"/>
            <a:ext cx="10217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911232" y="4110410"/>
            <a:ext cx="1024902" cy="279655"/>
          </a:xfrm>
          <a:prstGeom prst="bentConnector3">
            <a:avLst>
              <a:gd name="adj1" fmla="val 10000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1277505" y="4866152"/>
            <a:ext cx="277103" cy="32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21" idx="1"/>
          </p:cNvCxnSpPr>
          <p:nvPr/>
        </p:nvCxnSpPr>
        <p:spPr>
          <a:xfrm>
            <a:off x="1277505" y="4885202"/>
            <a:ext cx="1223953" cy="1073383"/>
          </a:xfrm>
          <a:prstGeom prst="bentConnector3">
            <a:avLst>
              <a:gd name="adj1" fmla="val 12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0087" y="3061422"/>
            <a:ext cx="1475527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getConnection</a:t>
            </a:r>
            <a:r>
              <a:rPr lang="en-US" sz="1400" dirty="0" smtClean="0">
                <a:solidFill>
                  <a:srgbClr val="FF0000"/>
                </a:solidFill>
              </a:rPr>
              <a:t>(…)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4614" y="4013454"/>
            <a:ext cx="1799850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createStatement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prepareStatement</a:t>
            </a:r>
            <a:r>
              <a:rPr lang="en-US" sz="1400" dirty="0" smtClean="0">
                <a:solidFill>
                  <a:srgbClr val="FF0000"/>
                </a:solidFill>
              </a:rPr>
              <a:t>(…)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5947" y="5445405"/>
            <a:ext cx="1445982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executeQuery</a:t>
            </a:r>
            <a:r>
              <a:rPr lang="en-US" sz="1400" dirty="0" smtClean="0">
                <a:solidFill>
                  <a:srgbClr val="FF0000"/>
                </a:solidFill>
              </a:rPr>
              <a:t>(…)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89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721"/>
            <a:ext cx="6858957" cy="287695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9701875" y="3415630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00" dirty="0" smtClean="0"/>
              <a:t>studentskasluzba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9155545" y="2837362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>
            <a:off x="2892828" y="3415629"/>
            <a:ext cx="6262716" cy="47929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96994" y="3486000"/>
            <a:ext cx="2600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dirty="0" smtClean="0"/>
              <a:t>SELECT ptt, naziv, FROM grad</a:t>
            </a:r>
            <a:endParaRPr lang="en-US" sz="1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38735"/>
              </p:ext>
            </p:extLst>
          </p:nvPr>
        </p:nvGraphicFramePr>
        <p:xfrm>
          <a:off x="5987949" y="5028259"/>
          <a:ext cx="2438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469620166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48993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Novi</a:t>
                      </a:r>
                      <a:r>
                        <a:rPr lang="sr-Latn-RS" baseline="0" dirty="0" smtClean="0"/>
                        <a:t>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0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Subotica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0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Kragujevac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80765"/>
                  </a:ext>
                </a:extLst>
              </a:tr>
            </a:tbl>
          </a:graphicData>
        </a:graphic>
      </p:graphicFrame>
      <p:cxnSp>
        <p:nvCxnSpPr>
          <p:cNvPr id="13" name="Curved Connector 12"/>
          <p:cNvCxnSpPr>
            <a:stCxn id="6" idx="2"/>
            <a:endCxn id="11" idx="3"/>
          </p:cNvCxnSpPr>
          <p:nvPr/>
        </p:nvCxnSpPr>
        <p:spPr>
          <a:xfrm rot="5400000">
            <a:off x="8931787" y="4447053"/>
            <a:ext cx="817450" cy="182832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7238" y="3395331"/>
            <a:ext cx="2840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7238" y="3395331"/>
            <a:ext cx="0" cy="2374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7238" y="5760702"/>
            <a:ext cx="547071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39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721"/>
            <a:ext cx="6858957" cy="287695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16753"/>
              </p:ext>
            </p:extLst>
          </p:nvPr>
        </p:nvGraphicFramePr>
        <p:xfrm>
          <a:off x="7983003" y="3993786"/>
          <a:ext cx="2438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469620166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48993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Novi</a:t>
                      </a:r>
                      <a:r>
                        <a:rPr lang="sr-Latn-RS" baseline="0" dirty="0" smtClean="0"/>
                        <a:t>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0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Subotica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0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Kragujevac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8076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6619" y="3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36546" y="3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15200" y="4529045"/>
            <a:ext cx="489528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02328" y="3937862"/>
            <a:ext cx="766617" cy="35056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15200" y="4150355"/>
            <a:ext cx="489528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0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721"/>
            <a:ext cx="6858957" cy="287695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83003" y="3993786"/>
          <a:ext cx="2438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469620166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48993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Novi</a:t>
                      </a:r>
                      <a:r>
                        <a:rPr lang="sr-Latn-RS" baseline="0" dirty="0" smtClean="0"/>
                        <a:t>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0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Subotica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0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Kragujevac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8076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6619" y="3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36546" y="3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02328" y="3937862"/>
            <a:ext cx="766617" cy="35056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15200" y="4916970"/>
            <a:ext cx="489528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15200" y="4529045"/>
            <a:ext cx="489528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3" idx="0"/>
          </p:cNvCxnSpPr>
          <p:nvPr/>
        </p:nvCxnSpPr>
        <p:spPr>
          <a:xfrm rot="16200000" flipH="1" flipV="1">
            <a:off x="5351031" y="1062299"/>
            <a:ext cx="680200" cy="5692662"/>
          </a:xfrm>
          <a:prstGeom prst="curvedConnector4">
            <a:avLst>
              <a:gd name="adj1" fmla="val -33608"/>
              <a:gd name="adj2" fmla="val 48729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2" idx="0"/>
          </p:cNvCxnSpPr>
          <p:nvPr/>
        </p:nvCxnSpPr>
        <p:spPr>
          <a:xfrm rot="16200000" flipH="1" flipV="1">
            <a:off x="6143049" y="861408"/>
            <a:ext cx="837218" cy="6251462"/>
          </a:xfrm>
          <a:prstGeom prst="curvedConnector4">
            <a:avLst>
              <a:gd name="adj1" fmla="val -27305"/>
              <a:gd name="adj2" fmla="val 5120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83003" y="4353763"/>
            <a:ext cx="766617" cy="35056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206618" y="4363746"/>
            <a:ext cx="971855" cy="350564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1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721"/>
            <a:ext cx="6858957" cy="287695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83003" y="3993786"/>
          <a:ext cx="2438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469620166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48993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Novi</a:t>
                      </a:r>
                      <a:r>
                        <a:rPr lang="sr-Latn-RS" baseline="0" dirty="0" smtClean="0"/>
                        <a:t>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0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Subotica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0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Kragujevac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8076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6619" y="3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36546" y="3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02328" y="3937862"/>
            <a:ext cx="766617" cy="35056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15200" y="5286427"/>
            <a:ext cx="489528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15200" y="4916970"/>
            <a:ext cx="489528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 flipV="1">
            <a:off x="5351031" y="1062299"/>
            <a:ext cx="680200" cy="5692662"/>
          </a:xfrm>
          <a:prstGeom prst="curvedConnector4">
            <a:avLst>
              <a:gd name="adj1" fmla="val -33608"/>
              <a:gd name="adj2" fmla="val 48729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 flipV="1">
            <a:off x="6143049" y="861408"/>
            <a:ext cx="837218" cy="6251462"/>
          </a:xfrm>
          <a:prstGeom prst="curvedConnector4">
            <a:avLst>
              <a:gd name="adj1" fmla="val -27305"/>
              <a:gd name="adj2" fmla="val 5120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983003" y="4732450"/>
            <a:ext cx="766617" cy="35056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06618" y="4742433"/>
            <a:ext cx="971855" cy="350564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6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4721"/>
            <a:ext cx="6858957" cy="287695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83003" y="3993786"/>
          <a:ext cx="2438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469620166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48993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Novi</a:t>
                      </a:r>
                      <a:r>
                        <a:rPr lang="sr-Latn-RS" baseline="0" dirty="0" smtClean="0"/>
                        <a:t> Sad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0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24000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Subotica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0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34000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Kragujevac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8076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6619" y="3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36546" y="356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02328" y="3937862"/>
            <a:ext cx="766617" cy="35056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15200" y="5720534"/>
            <a:ext cx="489528" cy="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15200" y="5286427"/>
            <a:ext cx="489528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H="1" flipV="1">
            <a:off x="5351031" y="1062299"/>
            <a:ext cx="680200" cy="5692662"/>
          </a:xfrm>
          <a:prstGeom prst="curvedConnector4">
            <a:avLst>
              <a:gd name="adj1" fmla="val -33608"/>
              <a:gd name="adj2" fmla="val 48729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H="1" flipV="1">
            <a:off x="6143049" y="861408"/>
            <a:ext cx="837218" cy="6251462"/>
          </a:xfrm>
          <a:prstGeom prst="curvedConnector4">
            <a:avLst>
              <a:gd name="adj1" fmla="val -27305"/>
              <a:gd name="adj2" fmla="val 5120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983003" y="5111145"/>
            <a:ext cx="766617" cy="350564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06618" y="5121128"/>
            <a:ext cx="1147346" cy="350564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Organizovane</a:t>
            </a:r>
            <a:r>
              <a:rPr lang="en-US" dirty="0" smtClean="0"/>
              <a:t> </a:t>
            </a:r>
            <a:r>
              <a:rPr lang="en-US" dirty="0" err="1" smtClean="0"/>
              <a:t>kolekcije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Re</a:t>
            </a:r>
            <a:r>
              <a:rPr lang="sr-Latn-RS" dirty="0" smtClean="0"/>
              <a:t>šavaju sledeće probleme: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 smtClean="0"/>
              <a:t>pored vrednosti podataka brinu se i o njihovoj strukturi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b</a:t>
            </a:r>
            <a:r>
              <a:rPr lang="sr-Latn-RS" dirty="0" smtClean="0"/>
              <a:t>rinu se o ograničenjima koja su definisana za podatke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č</a:t>
            </a:r>
            <a:r>
              <a:rPr lang="sr-Latn-RS" dirty="0" smtClean="0"/>
              <a:t>uvaju integritet podataka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č</a:t>
            </a:r>
            <a:r>
              <a:rPr lang="sr-Latn-RS" dirty="0" smtClean="0"/>
              <a:t>uvaju podatke od neovlašćenog pristupa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dirty="0"/>
              <a:t>r</a:t>
            </a:r>
            <a:r>
              <a:rPr lang="sr-Latn-RS" dirty="0" smtClean="0"/>
              <a:t>asterećuju aplikaciju od dela obrade podataka, itd.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primer01</a:t>
            </a:r>
          </a:p>
        </p:txBody>
      </p:sp>
    </p:spTree>
    <p:extLst>
      <p:ext uri="{BB962C8B-B14F-4D97-AF65-F5344CB8AC3E}">
        <p14:creationId xmlns:p14="http://schemas.microsoft.com/office/powerpoint/2010/main" val="974939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1990"/>
            <a:ext cx="5182323" cy="1590897"/>
          </a:xfrm>
        </p:spPr>
      </p:pic>
      <p:sp>
        <p:nvSpPr>
          <p:cNvPr id="5" name="TextBox 4"/>
          <p:cNvSpPr txBox="1"/>
          <p:nvPr/>
        </p:nvSpPr>
        <p:spPr>
          <a:xfrm>
            <a:off x="5503377" y="2376313"/>
            <a:ext cx="371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INSERT INTO grad (ptt, naziv) VALUES (</a:t>
            </a:r>
            <a:r>
              <a:rPr lang="en-US" sz="1600" dirty="0" smtClean="0"/>
              <a:t>?, ?</a:t>
            </a:r>
            <a:r>
              <a:rPr lang="sr-Latn-RS" sz="1600" dirty="0" smtClean="0"/>
              <a:t>)</a:t>
            </a:r>
            <a:endParaRPr lang="en-US" sz="1600" dirty="0"/>
          </a:p>
        </p:txBody>
      </p:sp>
      <p:cxnSp>
        <p:nvCxnSpPr>
          <p:cNvPr id="9" name="Curved Connector 8"/>
          <p:cNvCxnSpPr>
            <a:endCxn id="5" idx="2"/>
          </p:cNvCxnSpPr>
          <p:nvPr/>
        </p:nvCxnSpPr>
        <p:spPr>
          <a:xfrm flipV="1">
            <a:off x="5107709" y="2714867"/>
            <a:ext cx="2252926" cy="89655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6764" y="267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43818" y="267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27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1990"/>
            <a:ext cx="5182323" cy="1590897"/>
          </a:xfrm>
        </p:spPr>
      </p:pic>
      <p:sp>
        <p:nvSpPr>
          <p:cNvPr id="5" name="TextBox 4"/>
          <p:cNvSpPr txBox="1"/>
          <p:nvPr/>
        </p:nvSpPr>
        <p:spPr>
          <a:xfrm>
            <a:off x="5503377" y="2376313"/>
            <a:ext cx="4231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INSERT INTO grad (ptt, naziv) VALUES (</a:t>
            </a:r>
            <a:r>
              <a:rPr lang="en-US" sz="1600" dirty="0" smtClean="0">
                <a:solidFill>
                  <a:schemeClr val="accent2"/>
                </a:solidFill>
              </a:rPr>
              <a:t>11000</a:t>
            </a:r>
            <a:r>
              <a:rPr lang="en-US" sz="1600" dirty="0" smtClean="0"/>
              <a:t>, ?</a:t>
            </a:r>
            <a:r>
              <a:rPr lang="sr-Latn-RS" sz="1600" dirty="0" smtClean="0"/>
              <a:t>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866907" y="267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77926" y="267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Curved Connector 9"/>
          <p:cNvCxnSpPr>
            <a:endCxn id="6" idx="2"/>
          </p:cNvCxnSpPr>
          <p:nvPr/>
        </p:nvCxnSpPr>
        <p:spPr>
          <a:xfrm flipV="1">
            <a:off x="2309091" y="3043222"/>
            <a:ext cx="6708659" cy="697506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14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1990"/>
            <a:ext cx="5182323" cy="1590897"/>
          </a:xfrm>
        </p:spPr>
      </p:pic>
      <p:sp>
        <p:nvSpPr>
          <p:cNvPr id="5" name="TextBox 4"/>
          <p:cNvSpPr txBox="1"/>
          <p:nvPr/>
        </p:nvSpPr>
        <p:spPr>
          <a:xfrm>
            <a:off x="5503376" y="2376313"/>
            <a:ext cx="483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INSERT INTO grad (ptt, naziv) VALUES (</a:t>
            </a:r>
            <a:r>
              <a:rPr lang="en-US" sz="1600" dirty="0" smtClean="0">
                <a:solidFill>
                  <a:schemeClr val="accent2"/>
                </a:solidFill>
              </a:rPr>
              <a:t>11000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‘Beograd’</a:t>
            </a:r>
            <a:r>
              <a:rPr lang="sr-Latn-R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693562" y="267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Curved Connector 12"/>
          <p:cNvCxnSpPr>
            <a:endCxn id="8" idx="2"/>
          </p:cNvCxnSpPr>
          <p:nvPr/>
        </p:nvCxnSpPr>
        <p:spPr>
          <a:xfrm flipV="1">
            <a:off x="2549236" y="3043222"/>
            <a:ext cx="7295169" cy="82681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66907" y="2673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59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1990"/>
            <a:ext cx="5182323" cy="1590897"/>
          </a:xfrm>
        </p:spPr>
      </p:pic>
      <p:sp>
        <p:nvSpPr>
          <p:cNvPr id="5" name="TextBox 4"/>
          <p:cNvSpPr txBox="1"/>
          <p:nvPr/>
        </p:nvSpPr>
        <p:spPr>
          <a:xfrm>
            <a:off x="5503376" y="2376313"/>
            <a:ext cx="483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/>
              <a:t>INSERT INTO grad (ptt, naziv) VALUES (</a:t>
            </a:r>
            <a:r>
              <a:rPr lang="en-US" sz="1600" dirty="0" smtClean="0">
                <a:solidFill>
                  <a:schemeClr val="accent2"/>
                </a:solidFill>
              </a:rPr>
              <a:t>11000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‘Beograd’</a:t>
            </a:r>
            <a:r>
              <a:rPr lang="sr-Latn-RS" sz="1600" dirty="0" smtClean="0"/>
              <a:t>)</a:t>
            </a:r>
            <a:endParaRPr lang="en-US" sz="1600" dirty="0"/>
          </a:p>
        </p:txBody>
      </p:sp>
      <p:sp>
        <p:nvSpPr>
          <p:cNvPr id="16" name="Can 15"/>
          <p:cNvSpPr/>
          <p:nvPr/>
        </p:nvSpPr>
        <p:spPr>
          <a:xfrm>
            <a:off x="9701875" y="4539536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000" dirty="0" smtClean="0"/>
              <a:t>studentskasluzba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9155545" y="3961268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5" idx="2"/>
            <a:endCxn id="17" idx="1"/>
          </p:cNvCxnSpPr>
          <p:nvPr/>
        </p:nvCxnSpPr>
        <p:spPr>
          <a:xfrm rot="16200000" flipH="1">
            <a:off x="7385507" y="3248793"/>
            <a:ext cx="2303965" cy="1236111"/>
          </a:xfrm>
          <a:prstGeom prst="curved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9403" y="4279872"/>
            <a:ext cx="1595106" cy="350564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primer02</a:t>
            </a:r>
          </a:p>
          <a:p>
            <a:r>
              <a:rPr lang="en-US" dirty="0"/>
              <a:t>p</a:t>
            </a:r>
            <a:r>
              <a:rPr lang="en-US" dirty="0" smtClean="0"/>
              <a:t>rimer03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457200" lvl="1" indent="0">
              <a:buNone/>
            </a:pPr>
            <a:r>
              <a:rPr lang="en-US" dirty="0" smtClean="0"/>
              <a:t>1.1 </a:t>
            </a:r>
            <a:r>
              <a:rPr lang="en-US" dirty="0" err="1" smtClean="0"/>
              <a:t>Relacione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JDBC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4.1 </a:t>
            </a:r>
            <a:r>
              <a:rPr lang="en-US" dirty="0" err="1">
                <a:solidFill>
                  <a:schemeClr val="accent1"/>
                </a:solidFill>
              </a:rPr>
              <a:t>Datumi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 smtClean="0">
                <a:solidFill>
                  <a:schemeClr val="accent1"/>
                </a:solidFill>
              </a:rPr>
              <a:t>bazi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Zadaci</a:t>
            </a:r>
            <a:endParaRPr lang="sr-Latn-R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Datumi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9939"/>
          </a:xfrm>
        </p:spPr>
        <p:txBody>
          <a:bodyPr/>
          <a:lstStyle/>
          <a:p>
            <a:r>
              <a:rPr lang="sr-Latn-RS" i="1" dirty="0"/>
              <a:t>s</a:t>
            </a:r>
            <a:r>
              <a:rPr lang="en-US" i="1" dirty="0" err="1" smtClean="0"/>
              <a:t>tring</a:t>
            </a:r>
            <a:r>
              <a:rPr lang="en-US" dirty="0" err="1" smtClean="0"/>
              <a:t>-ovnog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specifi</a:t>
            </a:r>
            <a:r>
              <a:rPr lang="sr-Latn-RS" dirty="0" smtClean="0">
                <a:solidFill>
                  <a:schemeClr val="accent1"/>
                </a:solidFill>
              </a:rPr>
              <a:t>čnim formatom</a:t>
            </a:r>
          </a:p>
          <a:p>
            <a:r>
              <a:rPr lang="sr-Latn-RS" dirty="0" smtClean="0"/>
              <a:t>javljaju se u 3 tipa: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17853"/>
              </p:ext>
            </p:extLst>
          </p:nvPr>
        </p:nvGraphicFramePr>
        <p:xfrm>
          <a:off x="1814946" y="3444776"/>
          <a:ext cx="85621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27">
                  <a:extLst>
                    <a:ext uri="{9D8B030D-6E8A-4147-A177-3AD203B41FA5}">
                      <a16:colId xmlns:a16="http://schemas.microsoft.com/office/drawing/2014/main" val="253094507"/>
                    </a:ext>
                  </a:extLst>
                </a:gridCol>
                <a:gridCol w="2140527">
                  <a:extLst>
                    <a:ext uri="{9D8B030D-6E8A-4147-A177-3AD203B41FA5}">
                      <a16:colId xmlns:a16="http://schemas.microsoft.com/office/drawing/2014/main" val="2751960768"/>
                    </a:ext>
                  </a:extLst>
                </a:gridCol>
                <a:gridCol w="2140527">
                  <a:extLst>
                    <a:ext uri="{9D8B030D-6E8A-4147-A177-3AD203B41FA5}">
                      <a16:colId xmlns:a16="http://schemas.microsoft.com/office/drawing/2014/main" val="3882307809"/>
                    </a:ext>
                  </a:extLst>
                </a:gridCol>
                <a:gridCol w="2140527">
                  <a:extLst>
                    <a:ext uri="{9D8B030D-6E8A-4147-A177-3AD203B41FA5}">
                      <a16:colId xmlns:a16="http://schemas.microsoft.com/office/drawing/2014/main" val="329814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SQL 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namena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Samo 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yyyy-MM-dd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Samo</a:t>
                      </a:r>
                      <a:r>
                        <a:rPr lang="sr-Latn-RS" baseline="0" dirty="0" smtClean="0"/>
                        <a:t> vreme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HH:mm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9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Datum i vreme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yyyy-MM-dd</a:t>
                      </a:r>
                      <a:r>
                        <a:rPr lang="sr-Latn-RS" baseline="0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HH:mm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2729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74" y="4286128"/>
            <a:ext cx="476316" cy="161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74" y="3910825"/>
            <a:ext cx="809738" cy="161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74" y="4681985"/>
            <a:ext cx="1209844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7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94" y="5742908"/>
            <a:ext cx="4715533" cy="752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00702"/>
          </a:xfrm>
        </p:spPr>
        <p:txBody>
          <a:bodyPr>
            <a:normAutofit/>
          </a:bodyPr>
          <a:lstStyle/>
          <a:p>
            <a:r>
              <a:rPr lang="sr-Latn-RS" dirty="0"/>
              <a:t>z</a:t>
            </a:r>
            <a:r>
              <a:rPr lang="sr-Latn-RS" dirty="0" smtClean="0"/>
              <a:t>a svaki od SQL tipova, JDBC definiše po jedan Java tip iz paketa </a:t>
            </a:r>
            <a:r>
              <a:rPr lang="sr-Latn-RS" i="1" dirty="0" smtClean="0"/>
              <a:t>java.sql:</a:t>
            </a:r>
            <a:endParaRPr lang="sr-Latn-RS" i="1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49364"/>
              </p:ext>
            </p:extLst>
          </p:nvPr>
        </p:nvGraphicFramePr>
        <p:xfrm>
          <a:off x="3955473" y="2970501"/>
          <a:ext cx="4281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27">
                  <a:extLst>
                    <a:ext uri="{9D8B030D-6E8A-4147-A177-3AD203B41FA5}">
                      <a16:colId xmlns:a16="http://schemas.microsoft.com/office/drawing/2014/main" val="253094507"/>
                    </a:ext>
                  </a:extLst>
                </a:gridCol>
                <a:gridCol w="2140527">
                  <a:extLst>
                    <a:ext uri="{9D8B030D-6E8A-4147-A177-3AD203B41FA5}">
                      <a16:colId xmlns:a16="http://schemas.microsoft.com/office/drawing/2014/main" val="2751960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SQL 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Java 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 smtClean="0"/>
                        <a:t>java.sql.Date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 smtClean="0"/>
                        <a:t>java.sql.Time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89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1" dirty="0" smtClean="0"/>
                        <a:t>java.sql.Timestamp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2729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598034"/>
            <a:ext cx="10515600" cy="100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sva 3 Java tipa nasleđuju </a:t>
            </a:r>
            <a:r>
              <a:rPr lang="en-US" i="1" dirty="0" smtClean="0"/>
              <a:t>java.</a:t>
            </a:r>
            <a:r>
              <a:rPr lang="sr-Latn-RS" i="1" dirty="0" smtClean="0"/>
              <a:t>util.Date</a:t>
            </a:r>
            <a:r>
              <a:rPr lang="sr-Latn-RS" dirty="0" smtClean="0"/>
              <a:t>, pa mogu da se koriste na isti način (npr. da se formatiraju u </a:t>
            </a:r>
            <a:r>
              <a:rPr lang="sr-Latn-RS" i="1" dirty="0" smtClean="0"/>
              <a:t>String</a:t>
            </a:r>
            <a:r>
              <a:rPr lang="sr-Latn-RS" dirty="0" smtClean="0"/>
              <a:t>):</a:t>
            </a:r>
            <a:endParaRPr lang="sr-Latn-RS" i="1" dirty="0" smtClean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9200" y="564135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641353"/>
                <a:ext cx="22602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18564" y="596222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564" y="5962227"/>
                <a:ext cx="125034" cy="276999"/>
              </a:xfrm>
              <a:prstGeom prst="rect">
                <a:avLst/>
              </a:prstGeom>
              <a:blipFill>
                <a:blip r:embed="rId4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33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9320"/>
          </a:xfrm>
        </p:spPr>
        <p:txBody>
          <a:bodyPr/>
          <a:lstStyle/>
          <a:p>
            <a:r>
              <a:rPr lang="sr-Latn-RS" dirty="0" err="1"/>
              <a:t>k</a:t>
            </a:r>
            <a:r>
              <a:rPr lang="en-US" dirty="0" err="1" smtClean="0"/>
              <a:t>reiranje</a:t>
            </a:r>
            <a:r>
              <a:rPr lang="en-US" dirty="0" smtClean="0"/>
              <a:t> </a:t>
            </a:r>
            <a:r>
              <a:rPr lang="en-US" dirty="0" err="1" smtClean="0"/>
              <a:t>sva</a:t>
            </a:r>
            <a:r>
              <a:rPr lang="en-US" dirty="0" smtClean="0"/>
              <a:t> 3 Java </a:t>
            </a:r>
            <a:r>
              <a:rPr lang="en-US" dirty="0" err="1" smtClean="0"/>
              <a:t>tipa</a:t>
            </a:r>
            <a:r>
              <a:rPr lang="en-US" dirty="0" smtClean="0"/>
              <a:t> se </a:t>
            </a:r>
            <a:r>
              <a:rPr lang="en-US" dirty="0" err="1" smtClean="0"/>
              <a:t>vr</a:t>
            </a:r>
            <a:r>
              <a:rPr lang="sr-Latn-RS" dirty="0" smtClean="0"/>
              <a:t>ši na isti način, pozivom konstruktora sa </a:t>
            </a:r>
            <a:r>
              <a:rPr lang="sr-Latn-RS" i="1" dirty="0" smtClean="0"/>
              <a:t>long</a:t>
            </a:r>
            <a:r>
              <a:rPr lang="sr-Latn-RS" dirty="0" smtClean="0"/>
              <a:t> parametrom i zahteva prethodno postojanje </a:t>
            </a:r>
            <a:r>
              <a:rPr lang="en-US" dirty="0" err="1" smtClean="0"/>
              <a:t>drugog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en-US" i="1" dirty="0" err="1" smtClean="0"/>
              <a:t>java.util.Date</a:t>
            </a:r>
            <a:r>
              <a:rPr lang="en-US" dirty="0" smtClean="0"/>
              <a:t> (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naslednice</a:t>
            </a:r>
            <a:r>
              <a:rPr lang="en-US" dirty="0" smtClean="0"/>
              <a:t>)</a:t>
            </a:r>
            <a:r>
              <a:rPr lang="sr-Latn-RS" dirty="0" smtClean="0"/>
              <a:t>:</a:t>
            </a:r>
            <a:endParaRPr lang="sr-Latn-RS" dirty="0" smtClean="0"/>
          </a:p>
          <a:p>
            <a:endParaRPr lang="sr-Latn-R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11" y="3262289"/>
            <a:ext cx="5744377" cy="33342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773055"/>
            <a:ext cx="10515600" cy="88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err="1"/>
              <a:t>i</a:t>
            </a:r>
            <a:r>
              <a:rPr lang="en-US" dirty="0" err="1" smtClean="0"/>
              <a:t>zmena</a:t>
            </a:r>
            <a:r>
              <a:rPr lang="en-US" dirty="0" smtClean="0"/>
              <a:t> </a:t>
            </a:r>
            <a:r>
              <a:rPr lang="en-US" dirty="0" err="1" smtClean="0"/>
              <a:t>sva</a:t>
            </a:r>
            <a:r>
              <a:rPr lang="en-US" dirty="0" smtClean="0"/>
              <a:t> 3 Java </a:t>
            </a:r>
            <a:r>
              <a:rPr lang="en-US" dirty="0" err="1" smtClean="0"/>
              <a:t>tipa</a:t>
            </a:r>
            <a:r>
              <a:rPr lang="en-US" dirty="0" smtClean="0"/>
              <a:t> se </a:t>
            </a:r>
            <a:r>
              <a:rPr lang="en-US" dirty="0" err="1" smtClean="0"/>
              <a:t>vr</a:t>
            </a:r>
            <a:r>
              <a:rPr lang="sr-Latn-RS" dirty="0" smtClean="0"/>
              <a:t>ši na isti način kao i izmena </a:t>
            </a:r>
            <a:r>
              <a:rPr lang="sr-Latn-RS" i="1" dirty="0" smtClean="0"/>
              <a:t>java.util.Date</a:t>
            </a:r>
            <a:r>
              <a:rPr lang="sr-Latn-RS" dirty="0" smtClean="0"/>
              <a:t>-a:</a:t>
            </a:r>
          </a:p>
          <a:p>
            <a:endParaRPr lang="sr-Latn-RS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12" y="4655127"/>
            <a:ext cx="3934374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i="1" dirty="0" smtClean="0"/>
              <a:t>Database Management System </a:t>
            </a:r>
            <a:r>
              <a:rPr lang="sr-Latn-RS" dirty="0" smtClean="0"/>
              <a:t>(DBMS), tj. </a:t>
            </a:r>
            <a:r>
              <a:rPr lang="sr-Latn-RS" dirty="0" smtClean="0">
                <a:solidFill>
                  <a:schemeClr val="accent1"/>
                </a:solidFill>
              </a:rPr>
              <a:t>sistem za upravljanje bazom podataka </a:t>
            </a:r>
            <a:r>
              <a:rPr lang="sr-Latn-RS" dirty="0" smtClean="0"/>
              <a:t>(SUBP)</a:t>
            </a:r>
          </a:p>
          <a:p>
            <a:pPr lvl="1"/>
            <a:r>
              <a:rPr lang="sr-Latn-RS" dirty="0" smtClean="0">
                <a:solidFill>
                  <a:schemeClr val="accent1"/>
                </a:solidFill>
              </a:rPr>
              <a:t>nezavisna aplikacija </a:t>
            </a:r>
            <a:r>
              <a:rPr lang="sr-Latn-RS" dirty="0" smtClean="0"/>
              <a:t>koja rukuje bazom podataka</a:t>
            </a:r>
          </a:p>
          <a:p>
            <a:pPr lvl="1"/>
            <a:r>
              <a:rPr lang="sr-Latn-RS" dirty="0"/>
              <a:t>k</a:t>
            </a:r>
            <a:r>
              <a:rPr lang="sr-Latn-RS" dirty="0" smtClean="0"/>
              <a:t>orisnička aplikacija se obraća SUBP preko </a:t>
            </a:r>
            <a:r>
              <a:rPr lang="sr-Latn-RS" dirty="0" smtClean="0">
                <a:solidFill>
                  <a:schemeClr val="accent1"/>
                </a:solidFill>
              </a:rPr>
              <a:t>mrežnog protokola</a:t>
            </a:r>
          </a:p>
          <a:p>
            <a:pPr lvl="1"/>
            <a:r>
              <a:rPr lang="sr-Latn-RS" dirty="0" smtClean="0"/>
              <a:t>može da postoji na istom računaru kao i korisnička aplikacija ili na nekom drugom računaru u lokalnoj ili na udaljenoj mreži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6219" y="4700846"/>
            <a:ext cx="1306946" cy="128016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User</a:t>
            </a:r>
          </a:p>
          <a:p>
            <a:pPr algn="ctr"/>
            <a:r>
              <a:rPr lang="sr-Latn-RS" dirty="0" smtClean="0"/>
              <a:t>Application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889239" y="4861630"/>
            <a:ext cx="1105594" cy="1232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Database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42909" y="4283362"/>
            <a:ext cx="2198255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DBMS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3953165" y="5340926"/>
            <a:ext cx="338974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6202" y="4924948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92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pisanje u bazu se vrši posredstvom odgovarajućih metoda </a:t>
            </a:r>
            <a:r>
              <a:rPr lang="sr-Latn-RS" i="1" dirty="0" smtClean="0"/>
              <a:t>PreparedStatement</a:t>
            </a:r>
            <a:r>
              <a:rPr lang="sr-Latn-RS" dirty="0" smtClean="0"/>
              <a:t>-a: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23765"/>
            <a:ext cx="10515600" cy="49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č</a:t>
            </a:r>
            <a:r>
              <a:rPr lang="sr-Latn-RS" dirty="0" smtClean="0"/>
              <a:t>itanje iz baze se vrši posredstvom odgovarajućih metoda </a:t>
            </a:r>
            <a:r>
              <a:rPr lang="sr-Latn-RS" i="1" dirty="0" smtClean="0"/>
              <a:t>ResultSet</a:t>
            </a:r>
            <a:r>
              <a:rPr lang="sr-Latn-RS" dirty="0" smtClean="0"/>
              <a:t>-a: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64" y="2681593"/>
            <a:ext cx="4258269" cy="133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12738" y="257999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738" y="2579993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43437" y="3207905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437" y="3207905"/>
                <a:ext cx="125034" cy="276999"/>
              </a:xfrm>
              <a:prstGeom prst="rect">
                <a:avLst/>
              </a:prstGeom>
              <a:blipFill>
                <a:blip r:embed="rId5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12738" y="271849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738" y="2718492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82375" y="286460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75" y="2864607"/>
                <a:ext cx="22602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64" y="4815781"/>
            <a:ext cx="359142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3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primer04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40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457200" lvl="1" indent="0">
              <a:buNone/>
            </a:pPr>
            <a:r>
              <a:rPr lang="en-US" dirty="0" smtClean="0"/>
              <a:t>1.1 </a:t>
            </a:r>
            <a:r>
              <a:rPr lang="en-US" dirty="0" err="1" smtClean="0"/>
              <a:t>Relacione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</a:t>
            </a:r>
            <a:endParaRPr lang="sr-Latn-R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JDBC</a:t>
            </a:r>
          </a:p>
          <a:p>
            <a:pPr marL="457200" lvl="1" indent="0">
              <a:buNone/>
            </a:pPr>
            <a:r>
              <a:rPr lang="en-US" dirty="0"/>
              <a:t>4.1 </a:t>
            </a:r>
            <a:r>
              <a:rPr lang="en-US" dirty="0" err="1" smtClean="0"/>
              <a:t>Datumi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bazi</a:t>
            </a:r>
            <a:endParaRPr lang="en-US" dirty="0" smtClean="0"/>
          </a:p>
          <a:p>
            <a:pPr marL="457200" lvl="1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solidFill>
                  <a:schemeClr val="accent1"/>
                </a:solidFill>
              </a:rPr>
              <a:t>Zadaci</a:t>
            </a:r>
            <a:endParaRPr lang="sr-Latn-R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Postoje: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baze podataka koje </a:t>
            </a:r>
            <a:r>
              <a:rPr lang="sr-Latn-RS" dirty="0" smtClean="0">
                <a:solidFill>
                  <a:schemeClr val="accent1"/>
                </a:solidFill>
              </a:rPr>
              <a:t>trajno skladište podatke </a:t>
            </a:r>
            <a:r>
              <a:rPr lang="sr-Latn-RS" dirty="0" smtClean="0"/>
              <a:t>na masovnoj memoriji (ove su nam trenutno od interesa)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i="1" dirty="0"/>
              <a:t>i</a:t>
            </a:r>
            <a:r>
              <a:rPr lang="sr-Latn-RS" i="1" dirty="0" smtClean="0"/>
              <a:t>n-memory</a:t>
            </a:r>
            <a:r>
              <a:rPr lang="sr-Latn-RS" dirty="0" smtClean="0"/>
              <a:t> baze koje privremeno čuvaju podatke u radnoj memoriji računara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Prema </a:t>
            </a:r>
            <a:r>
              <a:rPr lang="sr-Latn-RS" dirty="0" smtClean="0">
                <a:solidFill>
                  <a:schemeClr val="accent1"/>
                </a:solidFill>
              </a:rPr>
              <a:t>načinu organizacije podataka </a:t>
            </a:r>
            <a:r>
              <a:rPr lang="sr-Latn-RS" dirty="0" smtClean="0"/>
              <a:t>mogu biti: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r</a:t>
            </a:r>
            <a:r>
              <a:rPr lang="sr-Latn-RS" dirty="0" smtClean="0"/>
              <a:t>elacione baze podataka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/>
              <a:t>o</a:t>
            </a:r>
            <a:r>
              <a:rPr lang="sr-Latn-RS" dirty="0" smtClean="0"/>
              <a:t>bjektne baze podataka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XML baze podataka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dokument-orijentisane baze podataka (npr. </a:t>
            </a:r>
            <a:r>
              <a:rPr lang="sr-Latn-RS" i="1" dirty="0" smtClean="0"/>
              <a:t>MongoDB</a:t>
            </a:r>
            <a:r>
              <a:rPr lang="sr-Latn-RS" dirty="0" smtClean="0"/>
              <a:t> koristi JSON dokumente), itd.</a:t>
            </a:r>
          </a:p>
          <a:p>
            <a:pPr marL="457200" lvl="1" indent="0">
              <a:buNone/>
            </a:pPr>
            <a:endParaRPr lang="sr-Latn-R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1.1 </a:t>
            </a:r>
            <a:r>
              <a:rPr lang="en-US" dirty="0" err="1">
                <a:solidFill>
                  <a:schemeClr val="accent1"/>
                </a:solidFill>
              </a:rPr>
              <a:t>Relacione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baze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podataka</a:t>
            </a:r>
            <a:endParaRPr lang="sr-Latn-R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MySQL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JDBC</a:t>
            </a:r>
          </a:p>
          <a:p>
            <a:pPr marL="457200" lvl="1" indent="0">
              <a:buNone/>
            </a:pPr>
            <a:r>
              <a:rPr lang="en-US" dirty="0"/>
              <a:t>4.1 </a:t>
            </a:r>
            <a:r>
              <a:rPr lang="en-US" dirty="0" err="1"/>
              <a:t>Datumi</a:t>
            </a:r>
            <a:r>
              <a:rPr lang="en-US" dirty="0"/>
              <a:t> u </a:t>
            </a:r>
            <a:r>
              <a:rPr lang="en-US" dirty="0" err="1"/>
              <a:t>bazi</a:t>
            </a:r>
            <a:endParaRPr lang="en-US" dirty="0"/>
          </a:p>
          <a:p>
            <a:pPr marL="0" indent="0">
              <a:buNone/>
            </a:pPr>
            <a:endParaRPr lang="sr-Latn-R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Zadaci</a:t>
            </a:r>
            <a:endParaRPr lang="sr-Latn-R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Relacione baze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Koriste relacioni model podataka: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vaki tip entiteta se čuva u posebnoj </a:t>
            </a:r>
            <a:r>
              <a:rPr lang="sr-Latn-RS" dirty="0" smtClean="0">
                <a:solidFill>
                  <a:schemeClr val="accent1"/>
                </a:solidFill>
              </a:rPr>
              <a:t>tabeli</a:t>
            </a:r>
          </a:p>
          <a:p>
            <a:pPr lvl="1"/>
            <a:r>
              <a:rPr lang="sr-Latn-RS" dirty="0"/>
              <a:t>i</a:t>
            </a:r>
            <a:r>
              <a:rPr lang="sr-Latn-RS" dirty="0" smtClean="0"/>
              <a:t>zmeđu tabela se uspostavljaju </a:t>
            </a:r>
            <a:r>
              <a:rPr lang="sr-Latn-RS" dirty="0" smtClean="0">
                <a:solidFill>
                  <a:schemeClr val="accent1"/>
                </a:solidFill>
              </a:rPr>
              <a:t>relacije</a:t>
            </a:r>
            <a:r>
              <a:rPr lang="sr-Latn-RS" dirty="0" smtClean="0"/>
              <a:t> koje povezuju podatke</a:t>
            </a:r>
          </a:p>
          <a:p>
            <a:pPr marL="914400" lvl="1" indent="-457200">
              <a:buFont typeface="+mj-lt"/>
              <a:buAutoNum type="arabicPeriod"/>
            </a:pPr>
            <a:endParaRPr lang="sr-Latn-RS" dirty="0"/>
          </a:p>
          <a:p>
            <a:pPr lvl="1"/>
            <a:r>
              <a:rPr lang="sr-Latn-RS" dirty="0"/>
              <a:t>v</a:t>
            </a:r>
            <a:r>
              <a:rPr lang="sr-Latn-RS" dirty="0" smtClean="0"/>
              <a:t>iše tabela čine jednu </a:t>
            </a:r>
            <a:r>
              <a:rPr lang="sr-Latn-RS" dirty="0" smtClean="0">
                <a:solidFill>
                  <a:schemeClr val="accent1"/>
                </a:solidFill>
              </a:rPr>
              <a:t>šemu</a:t>
            </a:r>
            <a:r>
              <a:rPr lang="sr-Latn-RS" dirty="0" smtClean="0"/>
              <a:t> (</a:t>
            </a:r>
            <a:r>
              <a:rPr lang="sr-Latn-RS" i="1" dirty="0" smtClean="0"/>
              <a:t>schema</a:t>
            </a:r>
            <a:r>
              <a:rPr lang="sr-Latn-RS" dirty="0" smtClean="0"/>
              <a:t>) baze podataka</a:t>
            </a:r>
          </a:p>
          <a:p>
            <a:pPr lvl="1"/>
            <a:r>
              <a:rPr lang="sr-Latn-RS" dirty="0" smtClean="0"/>
              <a:t>SUBP može da ima više šema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ipično jedna korisnička aplikacija koristi jednu šemu baze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7789946" y="718417"/>
            <a:ext cx="1227052" cy="1644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dirty="0"/>
              <a:t>s</a:t>
            </a:r>
            <a:r>
              <a:rPr lang="sr-Latn-RS" dirty="0" smtClean="0"/>
              <a:t>chema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39181" y="365125"/>
            <a:ext cx="3814619" cy="2115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sr-Latn-RS" dirty="0" smtClean="0">
                <a:solidFill>
                  <a:schemeClr val="tx1"/>
                </a:solidFill>
              </a:rPr>
              <a:t>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99398" y="1401908"/>
            <a:ext cx="461818" cy="286327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58198" y="1688235"/>
            <a:ext cx="461818" cy="286327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93163" y="1937763"/>
            <a:ext cx="461818" cy="286327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6" idx="3"/>
            <a:endCxn id="7" idx="0"/>
          </p:cNvCxnSpPr>
          <p:nvPr/>
        </p:nvCxnSpPr>
        <p:spPr>
          <a:xfrm>
            <a:off x="8361216" y="1545072"/>
            <a:ext cx="327891" cy="1431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3"/>
            <a:endCxn id="7" idx="2"/>
          </p:cNvCxnSpPr>
          <p:nvPr/>
        </p:nvCxnSpPr>
        <p:spPr>
          <a:xfrm flipV="1">
            <a:off x="8354981" y="1974562"/>
            <a:ext cx="334126" cy="1063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9255756" y="718417"/>
            <a:ext cx="1227052" cy="1644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dirty="0"/>
              <a:t>s</a:t>
            </a:r>
            <a:r>
              <a:rPr lang="sr-Latn-RS" dirty="0" smtClean="0"/>
              <a:t>chema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77793" y="1401908"/>
            <a:ext cx="461818" cy="286327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936593" y="1688235"/>
            <a:ext cx="461818" cy="286327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377908" y="1937763"/>
            <a:ext cx="461818" cy="286327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669678" y="1130300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smtClean="0"/>
              <a:t>...</a:t>
            </a:r>
            <a:endParaRPr lang="en-US" sz="3200" dirty="0"/>
          </a:p>
        </p:txBody>
      </p:sp>
      <p:cxnSp>
        <p:nvCxnSpPr>
          <p:cNvPr id="37" name="Elbow Connector 36"/>
          <p:cNvCxnSpPr>
            <a:stCxn id="31" idx="0"/>
            <a:endCxn id="30" idx="3"/>
          </p:cNvCxnSpPr>
          <p:nvPr/>
        </p:nvCxnSpPr>
        <p:spPr>
          <a:xfrm rot="16200000" flipV="1">
            <a:off x="9931976" y="1452708"/>
            <a:ext cx="143163" cy="32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0"/>
            <a:endCxn id="30" idx="2"/>
          </p:cNvCxnSpPr>
          <p:nvPr/>
        </p:nvCxnSpPr>
        <p:spPr>
          <a:xfrm flipH="1" flipV="1">
            <a:off x="9608702" y="1688235"/>
            <a:ext cx="115" cy="24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1764</Words>
  <Application>Microsoft Office PowerPoint</Application>
  <PresentationFormat>Widescreen</PresentationFormat>
  <Paragraphs>537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Java Web Development</vt:lpstr>
      <vt:lpstr>Sadržaj:</vt:lpstr>
      <vt:lpstr>PowerPoint Presentation</vt:lpstr>
      <vt:lpstr>Baze podataka</vt:lpstr>
      <vt:lpstr>Baze podataka</vt:lpstr>
      <vt:lpstr>Baze podataka</vt:lpstr>
      <vt:lpstr>Baze podataka</vt:lpstr>
      <vt:lpstr>PowerPoint Presentation</vt:lpstr>
      <vt:lpstr>Relacione baze podataka</vt:lpstr>
      <vt:lpstr>Relacione baze podataka</vt:lpstr>
      <vt:lpstr>Relacione baze podataka</vt:lpstr>
      <vt:lpstr>Relacione baze podataka</vt:lpstr>
      <vt:lpstr>Relacione baze podataka</vt:lpstr>
      <vt:lpstr>Relacione baze podataka</vt:lpstr>
      <vt:lpstr>Relacione baze podataka</vt:lpstr>
      <vt:lpstr>Relacione baze podataka</vt:lpstr>
      <vt:lpstr>PowerPoint Presentation</vt:lpstr>
      <vt:lpstr>SQL</vt:lpstr>
      <vt:lpstr>SQL</vt:lpstr>
      <vt:lpstr>SQL</vt:lpstr>
      <vt:lpstr>SQL</vt:lpstr>
      <vt:lpstr>SQL</vt:lpstr>
      <vt:lpstr>PowerPoint Presentation</vt:lpstr>
      <vt:lpstr>MySQL</vt:lpstr>
      <vt:lpstr>MySQL</vt:lpstr>
      <vt:lpstr>MySQL</vt:lpstr>
      <vt:lpstr>MySQL</vt:lpstr>
      <vt:lpstr>PowerPoint Presentation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Datumi u bazi</vt:lpstr>
      <vt:lpstr>Datumi u bazi</vt:lpstr>
      <vt:lpstr>Datumi u bazi</vt:lpstr>
      <vt:lpstr>Datumi u bazi</vt:lpstr>
      <vt:lpstr>Datumi u bazi</vt:lpstr>
      <vt:lpstr>Datumi u bazi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Windows User</dc:creator>
  <cp:lastModifiedBy>Windows User</cp:lastModifiedBy>
  <cp:revision>175</cp:revision>
  <dcterms:created xsi:type="dcterms:W3CDTF">2018-09-14T17:03:44Z</dcterms:created>
  <dcterms:modified xsi:type="dcterms:W3CDTF">2019-03-01T16:04:36Z</dcterms:modified>
</cp:coreProperties>
</file>