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C236-FBA3-4397-A6AB-B058B1B5988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43F6-A1EB-4D4C-8548-027E033A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A7AC-CFAE-49AC-B01B-73510BA22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A96F-81A5-419C-B4B8-B0142C76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3A30-52F7-442B-882B-2CCCD79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B58-BB6D-4582-9D65-8762181EF1D3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DD21-337C-4946-9CD8-BD53E186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145C-ECC3-4473-A485-63CD89F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F149-595C-4930-84A4-1A0E76DC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77EC-30BA-43CA-AB29-0F2DF6A4B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E6CF-4A6E-40D7-B925-2CE65F4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9929-B1F4-4E05-A6D3-65ABDB981B25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ABC2-D1E5-4E8D-8B0D-AE02035C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5843-DD09-41ED-9F4D-86FA222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5BDEC-3C51-472F-AC3D-66122434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28BA-A4F1-4083-805E-8F9F7A9F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3CA2-CC42-4541-A734-4B6DBF2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5ED8-F3A1-4A41-8D7C-810BF553FE1D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4C43-EAD6-4480-BFCA-C4995F4E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44E-968C-453D-91DC-A8163F4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B28-0B1C-4680-BD61-D9389D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57E6-745E-4993-B3CF-A5EBF1DE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6383-B9DA-43DC-AFBC-570EB54C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70CD-0FAA-4A87-B653-C56F16C0A090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0608-7A94-468B-A146-FA8A2A01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5A1B-6C7F-4B73-A066-F3D7D745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32A-599D-4733-9F7F-8CC6EE19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3D7C-A292-4172-B45A-B40180CD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128-CB20-4734-9C84-2E31B2C2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660B-3F31-42B1-8048-E0B55294197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79B-262A-4C3F-B6BE-E3269A88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786-EE6E-42D8-8E62-59EEFC7A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379-2856-48E0-B067-A1B8065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4225-F7A0-434E-9355-20AC796A5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A030-C0BD-4471-8497-6280D662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DFF5-7E63-4359-ACB3-B3C2D15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02B1-99B9-4815-A494-184E3635B184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033F-27BB-4E1A-AC31-7CD7512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190F-58B1-4EF6-8842-3056EAF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EDCC-979D-479F-B9D5-616CD4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CE4-2A12-4D1C-9290-B1BE8547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48CB1-1A5A-4131-A167-8438481C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6CEA-5C1B-484B-8A62-A2E98620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784B-0933-421F-A7B0-855BE8BA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7828F-6CA7-4584-AB61-4E0B8FF5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A4A5-546C-4E29-8418-DAD7A10D2FB3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5AD-E215-44AD-BA67-33F1BA31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07FF-A271-491E-B7EB-7607006D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1734-42DE-4B9D-AC68-22D2C1AB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CB983-FD08-47A8-AD8F-A4CB8AB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5521-8056-4B57-982A-398B15D02EC8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4EBC-14D3-40F2-8ED3-E305F210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35102-9AD7-4C08-B407-2F1516BA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A755E-408E-4D82-B151-EA981DB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244B-5479-4693-AE06-6D82450A79A6}" type="datetime1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7C85-9908-41EC-8155-A18D2541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E5D9-595E-40A9-A084-85E148EC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B02A-80E6-418C-A20C-74385BA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A1C5-E7E7-4D6C-83EC-5AEEFB2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1DF-E029-4A55-90DF-0D1B3308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70F6-741B-4655-AB67-D809DC4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E5D6-450B-4572-8E03-12B7ADD7C4F7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C120-77EA-4186-8D56-CDE1DE3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3745-0EE3-4D20-BB65-17641C0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4378-B41E-45DB-952C-A4E28E1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C0EA-3276-4CBB-B429-9C8E2C57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CB63-5930-47C3-A4C2-8B4B22E9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7A7B-0304-43D6-9FAA-C1130E6F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158E-A922-46C6-8E9C-AB15D686BB15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6F7E-055A-4CE3-B69B-FB1E047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D397B-6CEE-4323-A693-E780FC6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007BF-3599-44F0-9DDF-603F7A9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F631-5706-4022-9213-E3133AD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0AD8-30AE-41B1-82F8-1148EBFBC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91DE-E527-4298-9CC4-24898C6EE590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7E2B-AABA-4ECC-B3ED-B094AB02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86E5-27F3-4922-A98D-B89EB8FC6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lower bound on running time of an algorithm.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E0849-9105-47C4-A794-FFB20935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723621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644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best case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would be O(1).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BB1A3-729B-4559-B4A4-C0C19220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723621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86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case that causes minimum number of operations to be executed.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Linear Search, the best case occurs when x is present at the first location. (example: search for number 2).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time complexity in the best case would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  <a:blipFill>
                <a:blip r:embed="rId2"/>
                <a:stretch>
                  <a:fillRect l="-812" t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841F0E4-7DD8-4E8A-B7B4-91669555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82904"/>
              </p:ext>
            </p:extLst>
          </p:nvPr>
        </p:nvGraphicFramePr>
        <p:xfrm>
          <a:off x="2541508" y="4923277"/>
          <a:ext cx="7108983" cy="895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5569">
                  <a:extLst>
                    <a:ext uri="{9D8B030D-6E8A-4147-A177-3AD203B41FA5}">
                      <a16:colId xmlns:a16="http://schemas.microsoft.com/office/drawing/2014/main" val="133838052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634063952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602684056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494867674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187315773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351998771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1131981935"/>
                    </a:ext>
                  </a:extLst>
                </a:gridCol>
              </a:tblGrid>
              <a:tr h="895586"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2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3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5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4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1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7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6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extLst>
                  <a:ext uri="{0D108BD9-81ED-4DB2-BD59-A6C34878D82A}">
                    <a16:rowId xmlns:a16="http://schemas.microsoft.com/office/drawing/2014/main" val="362187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times, we do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analyze algorithms.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not easy to do in most of the practical cases and it is rarely done.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bogus. Guaranteeing a lower bound on an algorithm doesn’t provide any information.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Asymptotic Notation for the upper bound.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(omega notation): is an Asymptotic Notation for the lower bound.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(theta notation): is an Asymptotic Notation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 function (or set of statements) is considered as O(1) if it doesn’t contain loop, recursion and call to any other non-constant time function. For example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has O(1) time complexity.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or recursion that runs a constant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is also considered as O(1).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the following loop is O(1).</a:t>
            </a:r>
          </a:p>
          <a:p>
            <a:pPr marL="514350" indent="-514350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220E2-800D-4471-9941-7771FC2A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08" y="3223535"/>
            <a:ext cx="4146085" cy="2346841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833EC-634A-450F-9DD1-385A47EA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37" y="4321911"/>
            <a:ext cx="3643056" cy="1621786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941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 loop is considered as O(n) if the loop variables is incremented / decremented by a constant amount.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the following loop statements have O(n) time complexity.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A4DD2-AF23-4B72-A7E9-7D67EE0F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429000"/>
            <a:ext cx="5905500" cy="21145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1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D12C84-AD12-4DEA-8F40-2504260445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Big-O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D12C84-AD12-4DEA-8F40-250426044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nested loops is equal to the number of times the innermost statement is executed.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the following loop statements have O(n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complexity.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10326-1719-4297-811D-CBECE37F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29" y="3222180"/>
            <a:ext cx="6711141" cy="277516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77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D12C84-AD12-4DEA-8F40-2504260445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Big-O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D12C84-AD12-4DEA-8F40-250426044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 loop is considered as O(log(n)) if the loop variables are divided / multiplied by a constant amount.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1D8FE-3CAA-4313-8357-7A89C6E1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2895405"/>
            <a:ext cx="3857625" cy="29146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305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time complexities of consecutive loops?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above code is O(n) + O(m)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written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or O(max(n, m)).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4D55D-8549-49F2-A77A-D7DF2F30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561738"/>
            <a:ext cx="5648325" cy="223837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67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determination of the amount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other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to execute them.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algorithms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an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5640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Notation. Growth Orders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5750C70-85CC-4A63-B81F-C4B69F35A2B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0044248"/>
                  </p:ext>
                </p:extLst>
              </p:nvPr>
            </p:nvGraphicFramePr>
            <p:xfrm>
              <a:off x="426401" y="1165388"/>
              <a:ext cx="11339198" cy="514524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5053">
                      <a:extLst>
                        <a:ext uri="{9D8B030D-6E8A-4147-A177-3AD203B41FA5}">
                          <a16:colId xmlns:a16="http://schemas.microsoft.com/office/drawing/2014/main" val="2583682556"/>
                        </a:ext>
                      </a:extLst>
                    </a:gridCol>
                    <a:gridCol w="1044619">
                      <a:extLst>
                        <a:ext uri="{9D8B030D-6E8A-4147-A177-3AD203B41FA5}">
                          <a16:colId xmlns:a16="http://schemas.microsoft.com/office/drawing/2014/main" val="309653205"/>
                        </a:ext>
                      </a:extLst>
                    </a:gridCol>
                    <a:gridCol w="1546839">
                      <a:extLst>
                        <a:ext uri="{9D8B030D-6E8A-4147-A177-3AD203B41FA5}">
                          <a16:colId xmlns:a16="http://schemas.microsoft.com/office/drawing/2014/main" val="4144560666"/>
                        </a:ext>
                      </a:extLst>
                    </a:gridCol>
                    <a:gridCol w="1265596">
                      <a:extLst>
                        <a:ext uri="{9D8B030D-6E8A-4147-A177-3AD203B41FA5}">
                          <a16:colId xmlns:a16="http://schemas.microsoft.com/office/drawing/2014/main" val="704748548"/>
                        </a:ext>
                      </a:extLst>
                    </a:gridCol>
                    <a:gridCol w="1807994">
                      <a:extLst>
                        <a:ext uri="{9D8B030D-6E8A-4147-A177-3AD203B41FA5}">
                          <a16:colId xmlns:a16="http://schemas.microsoft.com/office/drawing/2014/main" val="2034980316"/>
                        </a:ext>
                      </a:extLst>
                    </a:gridCol>
                    <a:gridCol w="1484298">
                      <a:extLst>
                        <a:ext uri="{9D8B030D-6E8A-4147-A177-3AD203B41FA5}">
                          <a16:colId xmlns:a16="http://schemas.microsoft.com/office/drawing/2014/main" val="113994894"/>
                        </a:ext>
                      </a:extLst>
                    </a:gridCol>
                    <a:gridCol w="1308048">
                      <a:extLst>
                        <a:ext uri="{9D8B030D-6E8A-4147-A177-3AD203B41FA5}">
                          <a16:colId xmlns:a16="http://schemas.microsoft.com/office/drawing/2014/main" val="4171060449"/>
                        </a:ext>
                      </a:extLst>
                    </a:gridCol>
                    <a:gridCol w="1526751">
                      <a:extLst>
                        <a:ext uri="{9D8B030D-6E8A-4147-A177-3AD203B41FA5}">
                          <a16:colId xmlns:a16="http://schemas.microsoft.com/office/drawing/2014/main" val="582872581"/>
                        </a:ext>
                      </a:extLst>
                    </a:gridCol>
                  </a:tblGrid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O(1)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O(log(n))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</a:t>
                          </a:r>
                          <a14:m>
                            <m:oMath xmlns:m="http://schemas.openxmlformats.org/officeDocument/2006/math">
                              <m: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sz="2800" dirty="0"/>
                            <a:t>log(n))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dirty="0"/>
                            <a:t>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O(2</a:t>
                          </a:r>
                          <a:r>
                            <a:rPr lang="en-US" sz="2800" baseline="30000" dirty="0"/>
                            <a:t>n</a:t>
                          </a:r>
                          <a:r>
                            <a:rPr lang="en-US" sz="2800" dirty="0"/>
                            <a:t>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O(n!)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7566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08297333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48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4096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4x10</a:t>
                          </a:r>
                          <a:r>
                            <a:rPr lang="en-US" sz="2800" baseline="30000" dirty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1488235863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135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729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1.3x10</a:t>
                          </a:r>
                          <a:r>
                            <a:rPr lang="en-US" sz="2800" baseline="30000" dirty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28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1891553883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2.5x10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3x10</a:t>
                          </a:r>
                          <a:r>
                            <a:rPr lang="en-US" sz="2800" baseline="30000" dirty="0"/>
                            <a:t>150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1134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238570349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6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301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4x10</a:t>
                          </a:r>
                          <a:r>
                            <a:rPr lang="en-US" sz="2800" baseline="30000" dirty="0"/>
                            <a:t>2567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74148483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2.2x10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2.6x10</a:t>
                          </a:r>
                          <a:r>
                            <a:rPr lang="en-US" sz="2800" baseline="30000" dirty="0" smtClean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869103107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1.7x10</a:t>
                          </a:r>
                          <a:r>
                            <a:rPr lang="en-US" sz="2800" baseline="30000" dirty="0" smtClean="0"/>
                            <a:t>6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10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4188832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5750C70-85CC-4A63-B81F-C4B69F35A2B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0044248"/>
                  </p:ext>
                </p:extLst>
              </p:nvPr>
            </p:nvGraphicFramePr>
            <p:xfrm>
              <a:off x="426401" y="1165388"/>
              <a:ext cx="11339198" cy="514524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5053">
                      <a:extLst>
                        <a:ext uri="{9D8B030D-6E8A-4147-A177-3AD203B41FA5}">
                          <a16:colId xmlns:a16="http://schemas.microsoft.com/office/drawing/2014/main" val="2583682556"/>
                        </a:ext>
                      </a:extLst>
                    </a:gridCol>
                    <a:gridCol w="1044619">
                      <a:extLst>
                        <a:ext uri="{9D8B030D-6E8A-4147-A177-3AD203B41FA5}">
                          <a16:colId xmlns:a16="http://schemas.microsoft.com/office/drawing/2014/main" val="309653205"/>
                        </a:ext>
                      </a:extLst>
                    </a:gridCol>
                    <a:gridCol w="1546839">
                      <a:extLst>
                        <a:ext uri="{9D8B030D-6E8A-4147-A177-3AD203B41FA5}">
                          <a16:colId xmlns:a16="http://schemas.microsoft.com/office/drawing/2014/main" val="4144560666"/>
                        </a:ext>
                      </a:extLst>
                    </a:gridCol>
                    <a:gridCol w="1265596">
                      <a:extLst>
                        <a:ext uri="{9D8B030D-6E8A-4147-A177-3AD203B41FA5}">
                          <a16:colId xmlns:a16="http://schemas.microsoft.com/office/drawing/2014/main" val="704748548"/>
                        </a:ext>
                      </a:extLst>
                    </a:gridCol>
                    <a:gridCol w="1807994">
                      <a:extLst>
                        <a:ext uri="{9D8B030D-6E8A-4147-A177-3AD203B41FA5}">
                          <a16:colId xmlns:a16="http://schemas.microsoft.com/office/drawing/2014/main" val="2034980316"/>
                        </a:ext>
                      </a:extLst>
                    </a:gridCol>
                    <a:gridCol w="1484298">
                      <a:extLst>
                        <a:ext uri="{9D8B030D-6E8A-4147-A177-3AD203B41FA5}">
                          <a16:colId xmlns:a16="http://schemas.microsoft.com/office/drawing/2014/main" val="113994894"/>
                        </a:ext>
                      </a:extLst>
                    </a:gridCol>
                    <a:gridCol w="1308048">
                      <a:extLst>
                        <a:ext uri="{9D8B030D-6E8A-4147-A177-3AD203B41FA5}">
                          <a16:colId xmlns:a16="http://schemas.microsoft.com/office/drawing/2014/main" val="4171060449"/>
                        </a:ext>
                      </a:extLst>
                    </a:gridCol>
                    <a:gridCol w="1526751">
                      <a:extLst>
                        <a:ext uri="{9D8B030D-6E8A-4147-A177-3AD203B41FA5}">
                          <a16:colId xmlns:a16="http://schemas.microsoft.com/office/drawing/2014/main" val="582872581"/>
                        </a:ext>
                      </a:extLst>
                    </a:gridCol>
                  </a:tblGrid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O(1)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O(log(n))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400" marR="90400" marT="45200" marB="45200">
                        <a:blipFill>
                          <a:blip r:embed="rId2"/>
                          <a:stretch>
                            <a:fillRect l="-288552" t="-8491" r="-239394" b="-7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dirty="0"/>
                            <a:t>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O(2</a:t>
                          </a:r>
                          <a:r>
                            <a:rPr lang="en-US" sz="2800" baseline="30000" dirty="0"/>
                            <a:t>n</a:t>
                          </a:r>
                          <a:r>
                            <a:rPr lang="en-US" sz="2800" dirty="0"/>
                            <a:t>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O(n!)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7566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08297333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48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4096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4x10</a:t>
                          </a:r>
                          <a:r>
                            <a:rPr lang="en-US" sz="2800" baseline="30000" dirty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1488235863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135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729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1.3x10</a:t>
                          </a:r>
                          <a:r>
                            <a:rPr lang="en-US" sz="2800" baseline="30000" dirty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28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1891553883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4500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2.5x10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3x10</a:t>
                          </a:r>
                          <a:r>
                            <a:rPr lang="en-US" sz="2800" baseline="30000" dirty="0"/>
                            <a:t>150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1134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238570349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1000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6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301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4x10</a:t>
                          </a:r>
                          <a:r>
                            <a:rPr lang="en-US" sz="2800" baseline="30000" dirty="0"/>
                            <a:t>2567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741484832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16x10</a:t>
                          </a:r>
                          <a:r>
                            <a:rPr lang="en-US" sz="2800" baseline="30000" dirty="0"/>
                            <a:t>3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2.2x10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2.6x10</a:t>
                          </a:r>
                          <a:r>
                            <a:rPr lang="en-US" sz="2800" baseline="30000" dirty="0" smtClean="0"/>
                            <a:t>8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3869103107"/>
                      </a:ext>
                    </a:extLst>
                  </a:tr>
                  <a:tr h="643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5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1.7x10</a:t>
                          </a:r>
                          <a:r>
                            <a:rPr lang="en-US" sz="2800" baseline="30000" dirty="0" smtClean="0"/>
                            <a:t>6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10</a:t>
                          </a:r>
                          <a:r>
                            <a:rPr lang="en-US" sz="2800" baseline="30000" dirty="0" smtClean="0"/>
                            <a:t>10</a:t>
                          </a:r>
                          <a:endParaRPr lang="en-US" sz="2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400" marR="90400" marT="45200" marB="45200"/>
                    </a:tc>
                    <a:extLst>
                      <a:ext uri="{0D108BD9-81ED-4DB2-BD59-A6C34878D82A}">
                        <a16:rowId xmlns:a16="http://schemas.microsoft.com/office/drawing/2014/main" val="4188832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3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Notation. Growth Orders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1E205-42E5-4587-9009-B4183CC5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96" y="1119674"/>
            <a:ext cx="6867208" cy="52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Notation. Growth Orders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49FB1E9-9E64-4C71-BCB6-AEED608D8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185937"/>
                  </p:ext>
                </p:extLst>
              </p:nvPr>
            </p:nvGraphicFramePr>
            <p:xfrm>
              <a:off x="1163735" y="1165477"/>
              <a:ext cx="9864530" cy="5145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32265">
                      <a:extLst>
                        <a:ext uri="{9D8B030D-6E8A-4147-A177-3AD203B41FA5}">
                          <a16:colId xmlns:a16="http://schemas.microsoft.com/office/drawing/2014/main" val="3778503482"/>
                        </a:ext>
                      </a:extLst>
                    </a:gridCol>
                    <a:gridCol w="4932265">
                      <a:extLst>
                        <a:ext uri="{9D8B030D-6E8A-4147-A177-3AD203B41FA5}">
                          <a16:colId xmlns:a16="http://schemas.microsoft.com/office/drawing/2014/main" val="4064791254"/>
                        </a:ext>
                      </a:extLst>
                    </a:gridCol>
                  </a:tblGrid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𝐿𝑒𝑛𝑔𝑡h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𝐼𝑛𝑝𝑢𝑡</m:t>
                                </m:r>
                                <m:r>
                                  <a:rPr lang="en-US" sz="2300" b="0" i="1" baseline="0" dirty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300" b="0" i="1" baseline="0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300" b="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3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𝑊𝑜𝑟𝑠𝑡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𝐴𝑐𝑐𝑒𝑝𝑡𝑎𝑏𝑙𝑒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𝐴𝑙𝑔𝑜𝑟𝑖𝑡h𝑚</m:t>
                                </m:r>
                              </m:oMath>
                            </m:oMathPara>
                          </a14:m>
                          <a:endParaRPr lang="en-US" sz="23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606471079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n-US" sz="27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!),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3202466343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≤20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155103613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≤24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0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700" b="0" i="1" baseline="0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baseline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3081057173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≤140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160180691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≤740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1293994476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≤6000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700" b="0" i="1" baseline="0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700" b="0" i="1" baseline="0" dirty="0" err="1"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lang="en-US" sz="2700" b="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baseline="3000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3582740989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r>
                                  <a:rPr lang="en-US" sz="2700" b="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700" b="0" i="1" kern="12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700" b="0" i="1" kern="12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700" b="0" i="1" kern="12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3248570165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≤16</m:t>
                                </m:r>
                                <m:r>
                                  <a:rPr lang="en-US" sz="2700" b="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700" b="0" i="1" dirty="0" err="1"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325277257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≤4</m:t>
                                </m:r>
                                <m:r>
                                  <a:rPr lang="en-US" sz="2700" b="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700" b="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700" b="0" i="1" dirty="0" err="1"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700" b="0" i="1" dirty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700" b="0" dirty="0"/>
                        </a:p>
                      </a:txBody>
                      <a:tcPr marL="76667" marR="76667" marT="38334" marB="38334"/>
                    </a:tc>
                    <a:extLst>
                      <a:ext uri="{0D108BD9-81ED-4DB2-BD59-A6C34878D82A}">
                        <a16:rowId xmlns:a16="http://schemas.microsoft.com/office/drawing/2014/main" val="145195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49FB1E9-9E64-4C71-BCB6-AEED608D8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185937"/>
                  </p:ext>
                </p:extLst>
              </p:nvPr>
            </p:nvGraphicFramePr>
            <p:xfrm>
              <a:off x="1163735" y="1165477"/>
              <a:ext cx="9864530" cy="5145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32265">
                      <a:extLst>
                        <a:ext uri="{9D8B030D-6E8A-4147-A177-3AD203B41FA5}">
                          <a16:colId xmlns:a16="http://schemas.microsoft.com/office/drawing/2014/main" val="3778503482"/>
                        </a:ext>
                      </a:extLst>
                    </a:gridCol>
                    <a:gridCol w="4932265">
                      <a:extLst>
                        <a:ext uri="{9D8B030D-6E8A-4147-A177-3AD203B41FA5}">
                          <a16:colId xmlns:a16="http://schemas.microsoft.com/office/drawing/2014/main" val="4064791254"/>
                        </a:ext>
                      </a:extLst>
                    </a:gridCol>
                  </a:tblGrid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1176" r="-100247" b="-89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1176" r="-247" b="-89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471079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102381" r="-100247" b="-8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102381" r="-247" b="-8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466343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200000" r="-100247" b="-6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200000" r="-247" b="-69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03613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303571" r="-100247" b="-6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303571" r="-247" b="-605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1057173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398824" r="-100247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398824" r="-247" b="-4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80691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504762" r="-100247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504762" r="-247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994476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597647" r="-1002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597647" r="-24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740989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705952" r="-10024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705952" r="-247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570165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796471" r="-100247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796471" r="-247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772577"/>
                      </a:ext>
                    </a:extLst>
                  </a:tr>
                  <a:tr h="5145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23" t="-907143" r="-100247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667" marR="76667" marT="38334" marB="38334">
                        <a:blipFill>
                          <a:blip r:embed="rId2"/>
                          <a:stretch>
                            <a:fillRect l="-100123" t="-907143" r="-247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5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84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code complexity?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759D8-AE53-47D6-ABB3-0D3FF070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503792"/>
            <a:ext cx="5210175" cy="28384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04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this code complexity?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of above code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  <a:blipFill>
                <a:blip r:embed="rId2"/>
                <a:stretch>
                  <a:fillRect l="-812" t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759D8-AE53-47D6-ABB3-0D3FF070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503792"/>
            <a:ext cx="5210175" cy="28384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619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code complexity?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0543F-3F2A-40B0-A362-FF9F9AF9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700337"/>
            <a:ext cx="7210425" cy="145732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17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this code complexity?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of above code is O(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∙</m:t>
                    </m:r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0C0F2-B432-4F96-88B4-4D31608D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703"/>
                <a:ext cx="10515600" cy="4282259"/>
              </a:xfrm>
              <a:blipFill>
                <a:blip r:embed="rId2"/>
                <a:stretch>
                  <a:fillRect l="-812" t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0543F-3F2A-40B0-A362-FF9F9AF9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2700337"/>
            <a:ext cx="7210425" cy="145732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131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 quantifies the amount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 by an algorithm.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three cases to analyze an algorithm: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190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below algorithm using C++ code: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214E5-394A-479A-A044-53AE91D2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835583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240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 analysis, we calculate upper bound on running time of an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4B875-F30A-4448-9EEC-BB4B5304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835583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98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that causes maximum number of operations to be executed.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Search, the worst case happens when the element to be searched is not present in array (example: search for number 8)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841F0E4-7DD8-4E8A-B7B4-91669555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38798"/>
              </p:ext>
            </p:extLst>
          </p:nvPr>
        </p:nvGraphicFramePr>
        <p:xfrm>
          <a:off x="2541508" y="4344779"/>
          <a:ext cx="7108983" cy="8955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5569">
                  <a:extLst>
                    <a:ext uri="{9D8B030D-6E8A-4147-A177-3AD203B41FA5}">
                      <a16:colId xmlns:a16="http://schemas.microsoft.com/office/drawing/2014/main" val="133838052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634063952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602684056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494867674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187315773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2351998771"/>
                    </a:ext>
                  </a:extLst>
                </a:gridCol>
                <a:gridCol w="1015569">
                  <a:extLst>
                    <a:ext uri="{9D8B030D-6E8A-4147-A177-3AD203B41FA5}">
                      <a16:colId xmlns:a16="http://schemas.microsoft.com/office/drawing/2014/main" val="1131981935"/>
                    </a:ext>
                  </a:extLst>
                </a:gridCol>
              </a:tblGrid>
              <a:tr h="895586"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2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3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5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4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1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7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4300" dirty="0"/>
                        <a:t>6</a:t>
                      </a:r>
                      <a:endParaRPr lang="en-US" sz="4300" dirty="0"/>
                    </a:p>
                  </a:txBody>
                  <a:tcPr marL="220829" marR="220829" marT="110415" marB="110415"/>
                </a:tc>
                <a:extLst>
                  <a:ext uri="{0D108BD9-81ED-4DB2-BD59-A6C34878D82A}">
                    <a16:rowId xmlns:a16="http://schemas.microsoft.com/office/drawing/2014/main" val="362187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x is not present, the search() functions compares it with the elements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by one.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66ACD-25EA-4C14-9162-E03F38CE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723621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5817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linear search would be O(n).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F4732-3B7E-4F14-8B23-30E7255A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723621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345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all possible inputs and calculate computing time for all of the inputs.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AB04D-ED1B-45E7-B2C6-53EC2AE2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33" y="2723621"/>
            <a:ext cx="5579333" cy="32107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090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Bitwise operations</Template>
  <TotalTime>1691</TotalTime>
  <Words>947</Words>
  <Application>Microsoft Office PowerPoint</Application>
  <PresentationFormat>Широкоэкранный</PresentationFormat>
  <Paragraphs>235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Asymptotic Analysis</vt:lpstr>
      <vt:lpstr>Analysis of Algorithms</vt:lpstr>
      <vt:lpstr>Time complexity</vt:lpstr>
      <vt:lpstr>Time complexity</vt:lpstr>
      <vt:lpstr>Time complexity Worst Case Analysis</vt:lpstr>
      <vt:lpstr>Time complexity Worst Case Analysis</vt:lpstr>
      <vt:lpstr>Time complexity Worst Case Analysis</vt:lpstr>
      <vt:lpstr>Time complexity Worst Case Analysis</vt:lpstr>
      <vt:lpstr>Time complexity Average Case Analysis</vt:lpstr>
      <vt:lpstr>Time complexity Best Case Analysis</vt:lpstr>
      <vt:lpstr>Time complexity Best Case Analysis</vt:lpstr>
      <vt:lpstr>Time complexity Best Case Analysis</vt:lpstr>
      <vt:lpstr>Time complexity</vt:lpstr>
      <vt:lpstr>Asymptotic Notations</vt:lpstr>
      <vt:lpstr>Big-O Notation O(1)</vt:lpstr>
      <vt:lpstr>Big-O Notation O(n)</vt:lpstr>
      <vt:lpstr>Big-O Notation O(n^c)</vt:lpstr>
      <vt:lpstr>Big-O Notation O(log(n))</vt:lpstr>
      <vt:lpstr>Big-O Notation</vt:lpstr>
      <vt:lpstr>Big-O Notation. Growth Orders</vt:lpstr>
      <vt:lpstr>Big-O Notation. Growth Orders</vt:lpstr>
      <vt:lpstr>Big-O Notation. Growth Orders</vt:lpstr>
      <vt:lpstr>Big-O Notation</vt:lpstr>
      <vt:lpstr>Big-O Notation</vt:lpstr>
      <vt:lpstr>Big-O Notation</vt:lpstr>
      <vt:lpstr>Big-O 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dc:creator>Loki</dc:creator>
  <cp:lastModifiedBy>Levonog</cp:lastModifiedBy>
  <cp:revision>33</cp:revision>
  <dcterms:created xsi:type="dcterms:W3CDTF">2019-10-19T19:43:16Z</dcterms:created>
  <dcterms:modified xsi:type="dcterms:W3CDTF">2021-07-18T21:49:46Z</dcterms:modified>
</cp:coreProperties>
</file>