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28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2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414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420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341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818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47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7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1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38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11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00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5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40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27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91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A30700-8CA7-495A-9145-389937ED960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9FC5-8366-4804-9BAC-CD8FB2965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476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68580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ru-RU" sz="1800" b="1" dirty="0" smtClean="0"/>
              <a:t>Министерство </a:t>
            </a:r>
            <a:r>
              <a:rPr lang="ru-RU" sz="1800" b="1" dirty="0"/>
              <a:t>образования и науки Республики Казахстан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/>
              <a:t>КГУ «Костанайский казахско-турецкий лицей-интернат для одаренных детей»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/>
              <a:t>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/>
              <a:t>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/>
              <a:t>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en-US" sz="1800" dirty="0" smtClean="0"/>
              <a:t>									</a:t>
            </a:r>
            <a:r>
              <a:rPr lang="ru-RU" sz="1800" b="1" dirty="0" smtClean="0"/>
              <a:t>Выполнили</a:t>
            </a:r>
            <a:r>
              <a:rPr lang="ru-RU" sz="1800" b="1" dirty="0"/>
              <a:t>:</a:t>
            </a:r>
            <a:r>
              <a:rPr lang="ru-RU" sz="1800" dirty="0"/>
              <a:t> Шайкемелов Теймур 11Б класс</a:t>
            </a:r>
            <a:br>
              <a:rPr lang="ru-RU" sz="1800" dirty="0"/>
            </a:br>
            <a:r>
              <a:rPr lang="ru-RU" sz="1800" dirty="0"/>
              <a:t>                                                                                     </a:t>
            </a:r>
            <a:r>
              <a:rPr lang="ru-RU" sz="1800" dirty="0" smtClean="0"/>
              <a:t>Ким </a:t>
            </a:r>
            <a:r>
              <a:rPr lang="ru-RU" sz="1800" dirty="0"/>
              <a:t>Владимир 10Б класс</a:t>
            </a:r>
            <a:br>
              <a:rPr lang="ru-RU" sz="1800" dirty="0"/>
            </a:br>
            <a:r>
              <a:rPr lang="ru-RU" sz="1800" dirty="0"/>
              <a:t>	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b="1" dirty="0" smtClean="0"/>
              <a:t>Тема</a:t>
            </a:r>
            <a:r>
              <a:rPr lang="ru-RU" sz="1800" b="1" dirty="0"/>
              <a:t>: «Онлайн тестирования в школах»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/>
              <a:t>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/>
              <a:t>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/>
              <a:t>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en-US" sz="1800" dirty="0" smtClean="0"/>
              <a:t>							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					</a:t>
            </a:r>
            <a:r>
              <a:rPr lang="ru-RU" sz="1800" b="1" dirty="0" smtClean="0"/>
              <a:t>Секция</a:t>
            </a:r>
            <a:r>
              <a:rPr lang="ru-RU" sz="1800" dirty="0"/>
              <a:t>: Информатика</a:t>
            </a:r>
            <a:br>
              <a:rPr lang="ru-RU" sz="1800" dirty="0"/>
            </a:br>
            <a:r>
              <a:rPr lang="en-US" sz="1800" dirty="0" smtClean="0"/>
              <a:t>							        </a:t>
            </a:r>
            <a:r>
              <a:rPr lang="ru-RU" sz="1800" b="1" dirty="0" smtClean="0"/>
              <a:t>Руководитель</a:t>
            </a:r>
            <a:r>
              <a:rPr lang="ru-RU" sz="1800" dirty="0"/>
              <a:t>: Маратов А.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b="1" dirty="0"/>
              <a:t>Костанай, 2014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3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1973" y="464022"/>
            <a:ext cx="10515600" cy="6025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while</a:t>
            </a:r>
            <a:r>
              <a:rPr lang="en-US" sz="2000" dirty="0" smtClean="0"/>
              <a:t>(</a:t>
            </a:r>
            <a:r>
              <a:rPr lang="en-US" sz="2000" b="1" dirty="0" smtClean="0"/>
              <a:t>true</a:t>
            </a:r>
            <a:r>
              <a:rPr lang="en-US" sz="2000" dirty="0" smtClean="0"/>
              <a:t>){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try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 smtClean="0">
                <a:solidFill>
                  <a:srgbClr val="C00000"/>
                </a:solidFill>
              </a:rPr>
              <a:t>Слушает </a:t>
            </a:r>
            <a:r>
              <a:rPr lang="ru-RU" sz="2000" dirty="0">
                <a:solidFill>
                  <a:srgbClr val="C00000"/>
                </a:solidFill>
              </a:rPr>
              <a:t>подключения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i="1" dirty="0" err="1" smtClean="0"/>
              <a:t>clientSocket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i="1" dirty="0" err="1"/>
              <a:t>serverSocket</a:t>
            </a:r>
            <a:r>
              <a:rPr lang="en-US" sz="2000" dirty="0" err="1"/>
              <a:t>.accept</a:t>
            </a:r>
            <a:r>
              <a:rPr lang="en-US" sz="2000" dirty="0"/>
              <a:t>(); 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for</a:t>
            </a:r>
            <a:r>
              <a:rPr lang="en-US" sz="2000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&lt;=9; </a:t>
            </a:r>
            <a:r>
              <a:rPr lang="en-US" sz="2000" dirty="0" err="1"/>
              <a:t>i</a:t>
            </a:r>
            <a:r>
              <a:rPr lang="en-US" sz="2000" dirty="0"/>
              <a:t>++){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b="1" dirty="0" smtClean="0"/>
              <a:t>if</a:t>
            </a:r>
            <a:r>
              <a:rPr lang="en-US" sz="2000" dirty="0" smtClean="0"/>
              <a:t>(</a:t>
            </a:r>
            <a:r>
              <a:rPr lang="en-US" sz="2000" i="1" dirty="0" smtClean="0"/>
              <a:t>t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/>
              <a:t>]==</a:t>
            </a:r>
            <a:r>
              <a:rPr lang="en-US" sz="2000" b="1" dirty="0"/>
              <a:t>null</a:t>
            </a:r>
            <a:r>
              <a:rPr lang="en-US" sz="2000" dirty="0"/>
              <a:t>){</a:t>
            </a:r>
            <a:endParaRPr lang="ru-RU" sz="2000" dirty="0"/>
          </a:p>
          <a:p>
            <a:pPr marL="0" indent="0">
              <a:buNone/>
            </a:pPr>
            <a:r>
              <a:rPr lang="en-US" sz="2000" dirty="0" smtClean="0"/>
              <a:t> 			</a:t>
            </a:r>
            <a:r>
              <a:rPr lang="ru-RU" sz="2000" dirty="0" smtClean="0">
                <a:solidFill>
                  <a:srgbClr val="C00000"/>
                </a:solidFill>
              </a:rPr>
              <a:t>Создается </a:t>
            </a:r>
            <a:r>
              <a:rPr lang="ru-RU" sz="2000" dirty="0">
                <a:solidFill>
                  <a:srgbClr val="C00000"/>
                </a:solidFill>
              </a:rPr>
              <a:t>новый отдельный поток для каждого соединения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smtClean="0"/>
              <a:t>		</a:t>
            </a:r>
            <a:r>
              <a:rPr lang="ru-RU" sz="2000" dirty="0" smtClean="0"/>
              <a:t> 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= </a:t>
            </a:r>
            <a:r>
              <a:rPr lang="en-US" sz="2000" b="1" dirty="0"/>
              <a:t>new</a:t>
            </a:r>
            <a:r>
              <a:rPr lang="en-US" sz="2000" dirty="0"/>
              <a:t> clientThread(</a:t>
            </a:r>
            <a:r>
              <a:rPr lang="en-US" sz="2000" i="1" dirty="0" err="1"/>
              <a:t>clientSocket</a:t>
            </a:r>
            <a:r>
              <a:rPr lang="en-US" sz="2000" dirty="0" err="1"/>
              <a:t>,</a:t>
            </a:r>
            <a:r>
              <a:rPr lang="en-US" sz="2000" i="1" dirty="0" err="1"/>
              <a:t>t</a:t>
            </a:r>
            <a:r>
              <a:rPr lang="en-US" sz="2000" dirty="0" err="1"/>
              <a:t>,i</a:t>
            </a:r>
            <a:r>
              <a:rPr lang="en-US" sz="2000" dirty="0"/>
              <a:t>)).start</a:t>
            </a:r>
            <a:r>
              <a:rPr lang="en-US" sz="2000" dirty="0" smtClean="0"/>
              <a:t>(); </a:t>
            </a:r>
            <a:r>
              <a:rPr lang="en-US" sz="2000" b="1" dirty="0" smtClean="0"/>
              <a:t>break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		}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smtClean="0"/>
              <a:t>}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    }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    </a:t>
            </a:r>
            <a:r>
              <a:rPr lang="en-US" sz="2000" b="1" dirty="0"/>
              <a:t>catch</a:t>
            </a:r>
            <a:r>
              <a:rPr lang="en-US" sz="2000" dirty="0"/>
              <a:t> (</a:t>
            </a:r>
            <a:r>
              <a:rPr lang="en-US" sz="2000" dirty="0" err="1"/>
              <a:t>IOException</a:t>
            </a:r>
            <a:r>
              <a:rPr lang="en-US" sz="2000" dirty="0"/>
              <a:t> e) {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System.</a:t>
            </a:r>
            <a:r>
              <a:rPr lang="en-US" sz="2000" b="1" i="1" dirty="0" err="1"/>
              <a:t>out</a:t>
            </a:r>
            <a:r>
              <a:rPr lang="en-US" sz="2000" dirty="0" err="1"/>
              <a:t>.println</a:t>
            </a:r>
            <a:r>
              <a:rPr lang="en-US" sz="2000" dirty="0"/>
              <a:t>(e);}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	    </a:t>
            </a:r>
            <a:r>
              <a:rPr lang="ru-RU" sz="2000" dirty="0"/>
              <a:t>}</a:t>
            </a:r>
          </a:p>
          <a:p>
            <a:pPr marL="0" indent="0">
              <a:buNone/>
            </a:pPr>
            <a:r>
              <a:rPr lang="ru-RU" sz="2000" dirty="0"/>
              <a:t>		}</a:t>
            </a:r>
          </a:p>
          <a:p>
            <a:pPr marL="0" indent="0">
              <a:buNone/>
            </a:pPr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51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 fontScale="40000" lnSpcReduction="20000"/>
          </a:bodyPr>
          <a:lstStyle/>
          <a:p>
            <a:r>
              <a:rPr lang="ru-RU" sz="3400" dirty="0"/>
              <a:t>Как вы поняли в классе </a:t>
            </a:r>
            <a:r>
              <a:rPr lang="en-US" sz="3400" i="1" u="sng" dirty="0"/>
              <a:t>Network</a:t>
            </a:r>
            <a:r>
              <a:rPr lang="ru-RU" sz="3400" dirty="0"/>
              <a:t> создается новый поток для каждого </a:t>
            </a:r>
            <a:r>
              <a:rPr lang="ru-RU" sz="3400" dirty="0" smtClean="0"/>
              <a:t>соединения</a:t>
            </a:r>
            <a:r>
              <a:rPr lang="ru-RU" sz="3400" dirty="0"/>
              <a:t>. Рассмотрим часть кода из класса </a:t>
            </a:r>
            <a:r>
              <a:rPr lang="en-US" sz="3400" i="1" u="sng" dirty="0"/>
              <a:t>clientThread</a:t>
            </a:r>
            <a:r>
              <a:rPr lang="ru-RU" sz="3400" dirty="0" smtClean="0"/>
              <a:t>.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dirty="0" smtClean="0"/>
              <a:t>  </a:t>
            </a:r>
            <a:r>
              <a:rPr lang="en-US" sz="3400" b="1" dirty="0"/>
              <a:t>public</a:t>
            </a:r>
            <a:r>
              <a:rPr lang="en-US" sz="3400" dirty="0"/>
              <a:t> </a:t>
            </a:r>
            <a:r>
              <a:rPr lang="en-US" sz="3400" b="1" dirty="0"/>
              <a:t>void</a:t>
            </a:r>
            <a:r>
              <a:rPr lang="en-US" sz="3400" dirty="0"/>
              <a:t> run</a:t>
            </a:r>
            <a:r>
              <a:rPr lang="ru-RU" sz="3400" dirty="0"/>
              <a:t>() {</a:t>
            </a:r>
          </a:p>
          <a:p>
            <a:pPr marL="0" indent="0">
              <a:buNone/>
            </a:pPr>
            <a:r>
              <a:rPr lang="ru-RU" sz="3400" dirty="0"/>
              <a:t>		</a:t>
            </a:r>
            <a:r>
              <a:rPr lang="en-US" sz="3400" dirty="0" err="1"/>
              <a:t>System.</a:t>
            </a:r>
            <a:r>
              <a:rPr lang="en-US" sz="3400" b="1" i="1" dirty="0" err="1"/>
              <a:t>out</a:t>
            </a:r>
            <a:r>
              <a:rPr lang="en-US" sz="3400" dirty="0" err="1"/>
              <a:t>.println</a:t>
            </a:r>
            <a:r>
              <a:rPr lang="en-US" sz="3400" dirty="0"/>
              <a:t>("clientThread.java/run()");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	</a:t>
            </a:r>
            <a:r>
              <a:rPr lang="en-US" sz="3400" b="1" dirty="0"/>
              <a:t>try</a:t>
            </a:r>
            <a:r>
              <a:rPr lang="en-US" sz="3400" dirty="0"/>
              <a:t> {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		</a:t>
            </a:r>
            <a:r>
              <a:rPr lang="ru-RU" sz="3400" dirty="0">
                <a:solidFill>
                  <a:srgbClr val="FF0000"/>
                </a:solidFill>
              </a:rPr>
              <a:t>Отправляется тест клиенту</a:t>
            </a:r>
          </a:p>
          <a:p>
            <a:pPr marL="0" indent="0">
              <a:buNone/>
            </a:pPr>
            <a:r>
              <a:rPr lang="en-US" sz="3400" dirty="0"/>
              <a:t>			</a:t>
            </a:r>
            <a:r>
              <a:rPr lang="en-US" sz="3400" i="1" dirty="0"/>
              <a:t>output</a:t>
            </a:r>
            <a:r>
              <a:rPr lang="en-US" sz="3400" dirty="0"/>
              <a:t> = </a:t>
            </a:r>
            <a:r>
              <a:rPr lang="en-US" sz="3400" b="1" dirty="0"/>
              <a:t>new</a:t>
            </a:r>
            <a:r>
              <a:rPr lang="en-US" sz="3400" dirty="0"/>
              <a:t> </a:t>
            </a:r>
            <a:r>
              <a:rPr lang="en-US" sz="3400" dirty="0" err="1"/>
              <a:t>ObjectOutputStream</a:t>
            </a:r>
            <a:r>
              <a:rPr lang="en-US" sz="3400" dirty="0"/>
              <a:t>(</a:t>
            </a:r>
            <a:r>
              <a:rPr lang="en-US" sz="3400" dirty="0" err="1"/>
              <a:t>clientSocket.getOutputStream</a:t>
            </a:r>
            <a:r>
              <a:rPr lang="en-US" sz="3400" dirty="0"/>
              <a:t>());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		</a:t>
            </a:r>
            <a:r>
              <a:rPr lang="en-US" sz="3400" i="1" dirty="0" err="1"/>
              <a:t>output</a:t>
            </a:r>
            <a:r>
              <a:rPr lang="en-US" sz="3400" dirty="0" err="1"/>
              <a:t>.writeObject</a:t>
            </a:r>
            <a:r>
              <a:rPr lang="en-US" sz="3400" dirty="0"/>
              <a:t>(</a:t>
            </a:r>
            <a:r>
              <a:rPr lang="en-US" sz="3400" dirty="0" err="1"/>
              <a:t>CreateTest.</a:t>
            </a:r>
            <a:r>
              <a:rPr lang="en-US" sz="3400" i="1" dirty="0" err="1"/>
              <a:t>getLabPanel</a:t>
            </a:r>
            <a:r>
              <a:rPr lang="en-US" sz="3400" dirty="0"/>
              <a:t>());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		</a:t>
            </a:r>
            <a:r>
              <a:rPr lang="en-US" sz="3400" dirty="0" err="1">
                <a:solidFill>
                  <a:srgbClr val="FF0000"/>
                </a:solidFill>
              </a:rPr>
              <a:t>Прин</a:t>
            </a:r>
            <a:r>
              <a:rPr lang="ru-RU" sz="3400" dirty="0">
                <a:solidFill>
                  <a:srgbClr val="FF0000"/>
                </a:solidFill>
              </a:rPr>
              <a:t>и</a:t>
            </a:r>
            <a:r>
              <a:rPr lang="en-US" sz="3400" dirty="0" err="1">
                <a:solidFill>
                  <a:srgbClr val="FF0000"/>
                </a:solidFill>
              </a:rPr>
              <a:t>мается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ru-RU" sz="3400" dirty="0">
                <a:solidFill>
                  <a:srgbClr val="FF0000"/>
                </a:solidFill>
              </a:rPr>
              <a:t>ответ от клиента</a:t>
            </a:r>
          </a:p>
          <a:p>
            <a:pPr marL="0" indent="0">
              <a:buNone/>
            </a:pPr>
            <a:r>
              <a:rPr lang="en-US" sz="3400" dirty="0"/>
              <a:t>			input = </a:t>
            </a:r>
            <a:r>
              <a:rPr lang="en-US" sz="3400" b="1" dirty="0"/>
              <a:t>new</a:t>
            </a:r>
            <a:r>
              <a:rPr lang="en-US" sz="3400" dirty="0"/>
              <a:t> </a:t>
            </a:r>
            <a:r>
              <a:rPr lang="en-US" sz="3400" dirty="0" err="1"/>
              <a:t>ObjectInputStream</a:t>
            </a:r>
            <a:r>
              <a:rPr lang="en-US" sz="3400" dirty="0"/>
              <a:t>(</a:t>
            </a:r>
            <a:r>
              <a:rPr lang="en-US" sz="3400" dirty="0" err="1"/>
              <a:t>clientSocket.getInputStream</a:t>
            </a:r>
            <a:r>
              <a:rPr lang="en-US" sz="3400" dirty="0"/>
              <a:t>());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		</a:t>
            </a:r>
            <a:r>
              <a:rPr lang="ru-RU" sz="3400" dirty="0">
                <a:solidFill>
                  <a:srgbClr val="FF0000"/>
                </a:solidFill>
              </a:rPr>
              <a:t>Создается новый поток, который проверяет ответы</a:t>
            </a:r>
          </a:p>
          <a:p>
            <a:pPr marL="0" indent="0">
              <a:buNone/>
            </a:pPr>
            <a:r>
              <a:rPr lang="ru-RU" sz="3400" dirty="0"/>
              <a:t>		</a:t>
            </a:r>
            <a:r>
              <a:rPr lang="en-US" sz="3400" b="1" dirty="0"/>
              <a:t>new</a:t>
            </a:r>
            <a:r>
              <a:rPr lang="en-US" sz="3400" dirty="0"/>
              <a:t> Thread(</a:t>
            </a:r>
            <a:r>
              <a:rPr lang="en-US" sz="3400" b="1" dirty="0"/>
              <a:t>new</a:t>
            </a:r>
            <a:r>
              <a:rPr lang="en-US" sz="3400" dirty="0"/>
              <a:t> Checker((String[])</a:t>
            </a:r>
            <a:r>
              <a:rPr lang="en-US" sz="3400" dirty="0" err="1"/>
              <a:t>input.readObject</a:t>
            </a:r>
            <a:r>
              <a:rPr lang="en-US" sz="3400" dirty="0"/>
              <a:t>(),</a:t>
            </a:r>
            <a:r>
              <a:rPr lang="en-US" sz="3400" i="1" dirty="0" err="1"/>
              <a:t>t</a:t>
            </a:r>
            <a:r>
              <a:rPr lang="en-US" sz="3400" dirty="0" err="1"/>
              <a:t>,k</a:t>
            </a:r>
            <a:r>
              <a:rPr lang="en-US" sz="3400" dirty="0"/>
              <a:t>)).start();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	} </a:t>
            </a:r>
            <a:r>
              <a:rPr lang="en-US" sz="3400" b="1" dirty="0"/>
              <a:t>catch</a:t>
            </a:r>
            <a:r>
              <a:rPr lang="en-US" sz="3400" dirty="0"/>
              <a:t> (</a:t>
            </a:r>
            <a:r>
              <a:rPr lang="en-US" sz="3400" dirty="0" err="1"/>
              <a:t>IOException</a:t>
            </a:r>
            <a:r>
              <a:rPr lang="en-US" sz="3400" dirty="0"/>
              <a:t> e) {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		</a:t>
            </a:r>
            <a:r>
              <a:rPr lang="en-US" sz="3400" dirty="0" err="1"/>
              <a:t>e.printStackTrace</a:t>
            </a:r>
            <a:r>
              <a:rPr lang="en-US" sz="3400" dirty="0"/>
              <a:t>();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	} </a:t>
            </a:r>
            <a:r>
              <a:rPr lang="en-US" sz="3400" b="1" dirty="0"/>
              <a:t>catch</a:t>
            </a:r>
            <a:r>
              <a:rPr lang="en-US" sz="3400" dirty="0"/>
              <a:t> (</a:t>
            </a:r>
            <a:r>
              <a:rPr lang="en-US" sz="3400" dirty="0" err="1"/>
              <a:t>ClassNotFoundException</a:t>
            </a:r>
            <a:r>
              <a:rPr lang="en-US" sz="3400" dirty="0"/>
              <a:t> e) {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		</a:t>
            </a:r>
            <a:r>
              <a:rPr lang="en-US" sz="3400" dirty="0" err="1"/>
              <a:t>e.printStackTrace</a:t>
            </a:r>
            <a:r>
              <a:rPr lang="en-US" sz="3400" dirty="0"/>
              <a:t>();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	</a:t>
            </a:r>
            <a:r>
              <a:rPr lang="ru-RU" sz="3400" dirty="0"/>
              <a:t>}</a:t>
            </a:r>
          </a:p>
          <a:p>
            <a:pPr marL="0" indent="0">
              <a:buNone/>
            </a:pPr>
            <a:r>
              <a:rPr lang="ru-RU" sz="3400" dirty="0"/>
              <a:t>}</a:t>
            </a:r>
            <a:endParaRPr lang="en-US" sz="3400" dirty="0" smtClean="0"/>
          </a:p>
          <a:p>
            <a:pPr marL="0" indent="0">
              <a:buNone/>
            </a:pPr>
            <a:r>
              <a:rPr lang="en-US" sz="2400" dirty="0" smtClean="0"/>
              <a:t>  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64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1848" y="1105469"/>
            <a:ext cx="10515600" cy="537174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По аналогии из класса </a:t>
            </a:r>
            <a:r>
              <a:rPr lang="en-US" i="1" u="sng" dirty="0"/>
              <a:t>clientThread</a:t>
            </a:r>
            <a:r>
              <a:rPr lang="en-US" dirty="0"/>
              <a:t> </a:t>
            </a:r>
            <a:r>
              <a:rPr lang="ru-RU" dirty="0"/>
              <a:t>вызывается класс </a:t>
            </a:r>
            <a:r>
              <a:rPr lang="en-US" i="1" u="sng" dirty="0"/>
              <a:t>Checker</a:t>
            </a:r>
            <a:r>
              <a:rPr lang="ru-RU" dirty="0"/>
              <a:t>. Этот класс проверяет ответы учеников и добавляет результат в таблицу, которую можно увидеть во вкладке </a:t>
            </a:r>
            <a:r>
              <a:rPr lang="en-US" i="1" dirty="0"/>
              <a:t>Result</a:t>
            </a:r>
            <a:r>
              <a:rPr lang="ru-RU" dirty="0"/>
              <a:t>. Также рассмотрим часть кода.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>
                <a:solidFill>
                  <a:srgbClr val="FF0000"/>
                </a:solidFill>
              </a:rPr>
              <a:t>В </a:t>
            </a:r>
            <a:r>
              <a:rPr lang="ru-RU" dirty="0">
                <a:solidFill>
                  <a:srgbClr val="FF0000"/>
                </a:solidFill>
              </a:rPr>
              <a:t>этом фрагменте кода проверяется неправильное количество ответов</a:t>
            </a:r>
          </a:p>
          <a:p>
            <a:pPr marL="0" indent="0">
              <a:buNone/>
            </a:pPr>
            <a:r>
              <a:rPr lang="en-US" b="1" dirty="0" smtClean="0"/>
              <a:t>	for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teacherCharAnswer.length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teacherCharAnswer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]!=</a:t>
            </a:r>
            <a:r>
              <a:rPr lang="en-US" dirty="0" err="1"/>
              <a:t>userCharAnswer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ru-RU" i="1" dirty="0" err="1"/>
              <a:t>incorrect</a:t>
            </a:r>
            <a:r>
              <a:rPr lang="ru-RU" dirty="0"/>
              <a:t>++;</a:t>
            </a:r>
          </a:p>
          <a:p>
            <a:pPr marL="0" indent="0">
              <a:buNone/>
            </a:pPr>
            <a:r>
              <a:rPr lang="ru-RU" dirty="0"/>
              <a:t>			}</a:t>
            </a:r>
          </a:p>
          <a:p>
            <a:pPr marL="0" indent="0">
              <a:buNone/>
            </a:pPr>
            <a:r>
              <a:rPr lang="ru-RU" dirty="0"/>
              <a:t>		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>
                <a:solidFill>
                  <a:srgbClr val="FF0000"/>
                </a:solidFill>
              </a:rPr>
              <a:t>Здесь </a:t>
            </a:r>
            <a:r>
              <a:rPr lang="ru-RU" dirty="0">
                <a:solidFill>
                  <a:srgbClr val="FF0000"/>
                </a:solidFill>
              </a:rPr>
              <a:t>подсчитывается правильное количество ответов.</a:t>
            </a:r>
          </a:p>
          <a:p>
            <a:pPr marL="0" indent="0">
              <a:buNone/>
            </a:pPr>
            <a:r>
              <a:rPr lang="en-US" i="1" dirty="0" smtClean="0"/>
              <a:t>	correct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err="1"/>
              <a:t>teacherCharAnswer</a:t>
            </a:r>
            <a:r>
              <a:rPr lang="ru-RU" dirty="0"/>
              <a:t>.</a:t>
            </a:r>
            <a:r>
              <a:rPr lang="en-US" dirty="0"/>
              <a:t>length</a:t>
            </a:r>
            <a:r>
              <a:rPr lang="ru-RU" dirty="0"/>
              <a:t> - </a:t>
            </a:r>
            <a:r>
              <a:rPr lang="en-US" i="1" dirty="0"/>
              <a:t>incorrect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	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>
                <a:solidFill>
                  <a:srgbClr val="FF0000"/>
                </a:solidFill>
              </a:rPr>
              <a:t>Ниже </a:t>
            </a:r>
            <a:r>
              <a:rPr lang="ru-RU" dirty="0">
                <a:solidFill>
                  <a:srgbClr val="FF0000"/>
                </a:solidFill>
              </a:rPr>
              <a:t>результат добавляется в таблицу, а затем таблица перерисовывается </a:t>
            </a:r>
          </a:p>
          <a:p>
            <a:pPr marL="0" indent="0">
              <a:buNone/>
            </a:pPr>
            <a:r>
              <a:rPr lang="ru-RU" b="1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Result.</a:t>
            </a:r>
            <a:r>
              <a:rPr lang="en-US" i="1" dirty="0" err="1" smtClean="0"/>
              <a:t>help_to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/>
              <a:t>HelpToResult</a:t>
            </a:r>
            <a:r>
              <a:rPr lang="en-US" dirty="0"/>
              <a:t>(</a:t>
            </a:r>
            <a:r>
              <a:rPr lang="en-US" dirty="0" err="1"/>
              <a:t>userName</a:t>
            </a:r>
            <a:r>
              <a:rPr lang="en-US" dirty="0"/>
              <a:t>, </a:t>
            </a:r>
            <a:r>
              <a:rPr lang="en-US" dirty="0" err="1"/>
              <a:t>userSurname</a:t>
            </a:r>
            <a:r>
              <a:rPr lang="en-US" dirty="0"/>
              <a:t>, </a:t>
            </a:r>
            <a:r>
              <a:rPr lang="en-US" i="1" dirty="0"/>
              <a:t>correct</a:t>
            </a:r>
            <a:r>
              <a:rPr lang="en-US" dirty="0"/>
              <a:t>, </a:t>
            </a:r>
            <a:r>
              <a:rPr lang="en-US" i="1" dirty="0"/>
              <a:t>incorrect</a:t>
            </a:r>
            <a:r>
              <a:rPr lang="en-US" dirty="0"/>
              <a:t>,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xPercent</a:t>
            </a:r>
            <a:r>
              <a:rPr lang="en-US" dirty="0"/>
              <a:t>, mark));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Result.</a:t>
            </a:r>
            <a:r>
              <a:rPr lang="en-US" i="1" dirty="0" err="1" smtClean="0"/>
              <a:t>jtab</a:t>
            </a:r>
            <a:r>
              <a:rPr lang="en-US" dirty="0" err="1" smtClean="0"/>
              <a:t>.revalidate</a:t>
            </a:r>
            <a:r>
              <a:rPr lang="en-US" dirty="0"/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4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710" y="423081"/>
            <a:ext cx="10515600" cy="5767530"/>
          </a:xfrm>
        </p:spPr>
        <p:txBody>
          <a:bodyPr>
            <a:noAutofit/>
          </a:bodyPr>
          <a:lstStyle/>
          <a:p>
            <a:r>
              <a:rPr lang="ru-RU" sz="2400" dirty="0"/>
              <a:t>Ну и конечно же самый важный класс - </a:t>
            </a:r>
            <a:r>
              <a:rPr lang="ru-RU" sz="2400" i="1" u="sng" dirty="0"/>
              <a:t>CreateTest</a:t>
            </a:r>
            <a:r>
              <a:rPr lang="ru-RU" sz="2400" dirty="0"/>
              <a:t>, в котором создается сам тест. Этот класс очень большой и содержит в себе много кода, который в тоже время и не такой уж и сложный для объяснения, но важный. Каждый вопрос в тесте – это панель. </a:t>
            </a:r>
            <a:r>
              <a:rPr lang="ru-RU" sz="2400" i="1" dirty="0"/>
              <a:t>Тест</a:t>
            </a:r>
            <a:r>
              <a:rPr lang="ru-RU" sz="2400" dirty="0"/>
              <a:t> – массив панелей.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>
                <a:solidFill>
                  <a:srgbClr val="FF0000"/>
                </a:solidFill>
              </a:rPr>
              <a:t>В </a:t>
            </a:r>
            <a:r>
              <a:rPr lang="ru-RU" sz="2400" dirty="0">
                <a:solidFill>
                  <a:srgbClr val="FF0000"/>
                </a:solidFill>
              </a:rPr>
              <a:t>этом методе добавляются панели в </a:t>
            </a:r>
            <a:r>
              <a:rPr lang="en-US" sz="2400" i="1" dirty="0" err="1">
                <a:solidFill>
                  <a:srgbClr val="FF0000"/>
                </a:solidFill>
              </a:rPr>
              <a:t>ArrayList</a:t>
            </a:r>
            <a:endParaRPr lang="ru-RU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 smtClean="0"/>
              <a:t>	public</a:t>
            </a:r>
            <a:r>
              <a:rPr lang="en-US" sz="2400" dirty="0" smtClean="0"/>
              <a:t> </a:t>
            </a:r>
            <a:r>
              <a:rPr lang="en-US" sz="2400" b="1" dirty="0"/>
              <a:t>static</a:t>
            </a:r>
            <a:r>
              <a:rPr lang="en-US" sz="2400" dirty="0"/>
              <a:t> </a:t>
            </a:r>
            <a:r>
              <a:rPr lang="en-US" sz="2400" b="1" dirty="0"/>
              <a:t>void</a:t>
            </a:r>
            <a:r>
              <a:rPr lang="en-US" sz="2400" dirty="0"/>
              <a:t> </a:t>
            </a:r>
            <a:r>
              <a:rPr lang="en-US" sz="2400" dirty="0" err="1"/>
              <a:t>addPanel</a:t>
            </a:r>
            <a:r>
              <a:rPr lang="en-US" sz="2400" dirty="0"/>
              <a:t>(</a:t>
            </a:r>
            <a:r>
              <a:rPr lang="en-US" sz="2400" b="1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newNumber</a:t>
            </a:r>
            <a:r>
              <a:rPr lang="en-US" sz="2400" dirty="0"/>
              <a:t>, JPanel </a:t>
            </a:r>
            <a:r>
              <a:rPr lang="en-US" sz="2400" dirty="0" err="1"/>
              <a:t>newPanel</a:t>
            </a:r>
            <a:r>
              <a:rPr lang="en-US" sz="2400" dirty="0"/>
              <a:t>){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	</a:t>
            </a:r>
            <a:r>
              <a:rPr lang="en-US" sz="2400" dirty="0" smtClean="0"/>
              <a:t>	</a:t>
            </a:r>
            <a:r>
              <a:rPr lang="en-US" sz="2400" dirty="0" err="1" smtClean="0"/>
              <a:t>System.</a:t>
            </a:r>
            <a:r>
              <a:rPr lang="en-US" sz="2400" b="1" i="1" dirty="0" err="1" smtClean="0"/>
              <a:t>out</a:t>
            </a:r>
            <a:r>
              <a:rPr lang="en-US" sz="2400" dirty="0" err="1" smtClean="0"/>
              <a:t>.println</a:t>
            </a:r>
            <a:r>
              <a:rPr lang="en-US" sz="2400" dirty="0"/>
              <a:t>("CreateTest.java/</a:t>
            </a:r>
            <a:r>
              <a:rPr lang="en-US" sz="2400" dirty="0" err="1"/>
              <a:t>setPanel</a:t>
            </a:r>
            <a:r>
              <a:rPr lang="en-US" sz="2400" dirty="0"/>
              <a:t>()");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	</a:t>
            </a:r>
            <a:r>
              <a:rPr lang="en-US" sz="2400" dirty="0" smtClean="0"/>
              <a:t>	JPanel </a:t>
            </a:r>
            <a:r>
              <a:rPr lang="en-US" sz="2400" dirty="0" err="1"/>
              <a:t>addpanel</a:t>
            </a:r>
            <a:r>
              <a:rPr lang="en-US" sz="2400" dirty="0"/>
              <a:t> = </a:t>
            </a:r>
            <a:r>
              <a:rPr lang="en-US" sz="2400" dirty="0" err="1"/>
              <a:t>newPanel</a:t>
            </a:r>
            <a:r>
              <a:rPr lang="en-US" sz="2400" dirty="0"/>
              <a:t>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smtClean="0"/>
              <a:t>	</a:t>
            </a:r>
            <a:r>
              <a:rPr lang="en-US" sz="2400" i="1" dirty="0" err="1" smtClean="0"/>
              <a:t>panels</a:t>
            </a:r>
            <a:r>
              <a:rPr lang="en-US" sz="2400" dirty="0" err="1" smtClean="0"/>
              <a:t>.add</a:t>
            </a:r>
            <a:r>
              <a:rPr lang="en-US" sz="2400" dirty="0" smtClean="0"/>
              <a:t>(</a:t>
            </a:r>
            <a:r>
              <a:rPr lang="en-US" sz="2400" dirty="0" err="1" smtClean="0"/>
              <a:t>addpanel</a:t>
            </a:r>
            <a:r>
              <a:rPr lang="en-US" sz="2400" dirty="0"/>
              <a:t>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smtClean="0"/>
              <a:t>	 </a:t>
            </a:r>
            <a:r>
              <a:rPr lang="en-US" sz="2400" dirty="0" err="1"/>
              <a:t>addpanel.setAlignmentX</a:t>
            </a:r>
            <a:r>
              <a:rPr lang="en-US" sz="2400" dirty="0"/>
              <a:t>(</a:t>
            </a:r>
            <a:r>
              <a:rPr lang="en-US" sz="2400" dirty="0" err="1"/>
              <a:t>JLabel.</a:t>
            </a:r>
            <a:r>
              <a:rPr lang="en-US" sz="2400" b="1" i="1" dirty="0" err="1"/>
              <a:t>CENTER_ALIGNMENT</a:t>
            </a:r>
            <a:r>
              <a:rPr lang="en-US" sz="2400" dirty="0"/>
              <a:t>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	</a:t>
            </a:r>
            <a:r>
              <a:rPr lang="en-US" sz="2400" dirty="0" err="1" smtClean="0"/>
              <a:t>addpanel.setFont</a:t>
            </a:r>
            <a:r>
              <a:rPr lang="en-US" sz="2400" dirty="0" smtClean="0"/>
              <a:t>(</a:t>
            </a:r>
            <a:r>
              <a:rPr lang="en-US" sz="2400" i="1" dirty="0" smtClean="0"/>
              <a:t>font</a:t>
            </a:r>
            <a:r>
              <a:rPr lang="en-US" sz="2400" dirty="0"/>
              <a:t>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	</a:t>
            </a:r>
            <a:r>
              <a:rPr lang="en-US" sz="2400" dirty="0" err="1" smtClean="0"/>
              <a:t>addpanel.setPreferredSize</a:t>
            </a:r>
            <a:r>
              <a:rPr lang="en-US" sz="2400" dirty="0" smtClean="0"/>
              <a:t>(</a:t>
            </a:r>
            <a:r>
              <a:rPr lang="en-US" sz="2400" b="1" dirty="0" smtClean="0"/>
              <a:t>new</a:t>
            </a:r>
            <a:r>
              <a:rPr lang="en-US" sz="2400" dirty="0" smtClean="0"/>
              <a:t> </a:t>
            </a:r>
            <a:r>
              <a:rPr lang="en-US" sz="2400" dirty="0"/>
              <a:t>Dimension(200,300));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	</a:t>
            </a:r>
            <a:r>
              <a:rPr lang="en-US" sz="2400" i="1" dirty="0" err="1" smtClean="0"/>
              <a:t>labPanel</a:t>
            </a:r>
            <a:r>
              <a:rPr lang="en-US" sz="2400" dirty="0" err="1" smtClean="0"/>
              <a:t>.add</a:t>
            </a:r>
            <a:r>
              <a:rPr lang="en-US" sz="2400" dirty="0" smtClean="0"/>
              <a:t>(</a:t>
            </a:r>
            <a:r>
              <a:rPr lang="en-US" sz="2400" dirty="0" err="1" smtClean="0"/>
              <a:t>addpanel</a:t>
            </a:r>
            <a:r>
              <a:rPr lang="en-US" sz="2400" dirty="0"/>
              <a:t>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    	</a:t>
            </a:r>
            <a:r>
              <a:rPr lang="en-US" sz="2400" i="1" dirty="0" err="1" smtClean="0"/>
              <a:t>scrollPane</a:t>
            </a:r>
            <a:r>
              <a:rPr lang="en-US" sz="2400" dirty="0" err="1" smtClean="0"/>
              <a:t>.revalidate</a:t>
            </a:r>
            <a:r>
              <a:rPr lang="en-US" sz="2400" dirty="0"/>
              <a:t>();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	 </a:t>
            </a:r>
            <a:r>
              <a:rPr lang="ru-RU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2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9144" y="696036"/>
            <a:ext cx="10515600" cy="5917655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Клиентская часть программы</a:t>
            </a:r>
            <a:endParaRPr lang="ru-RU" dirty="0"/>
          </a:p>
          <a:p>
            <a:r>
              <a:rPr lang="ru-RU" dirty="0"/>
              <a:t>Запустив программу </a:t>
            </a:r>
            <a:r>
              <a:rPr lang="ru-RU" dirty="0" smtClean="0"/>
              <a:t>клиента, </a:t>
            </a:r>
            <a:r>
              <a:rPr lang="ru-RU" dirty="0"/>
              <a:t>вы увидите небольшое окно, с полями ввода данных – это имя, фамилия и </a:t>
            </a:r>
            <a:r>
              <a:rPr lang="en-US" dirty="0"/>
              <a:t>IP </a:t>
            </a:r>
            <a:r>
              <a:rPr lang="ru-RU" dirty="0"/>
              <a:t>адрес, а также кнопку </a:t>
            </a:r>
            <a:r>
              <a:rPr lang="en-US" i="1" dirty="0"/>
              <a:t>Connect</a:t>
            </a:r>
            <a:r>
              <a:rPr lang="ru-RU" dirty="0"/>
              <a:t>. После того как вы нажмете кнопку </a:t>
            </a:r>
            <a:r>
              <a:rPr lang="en-US" i="1" dirty="0"/>
              <a:t>Connect </a:t>
            </a:r>
            <a:r>
              <a:rPr lang="ru-RU" dirty="0"/>
              <a:t>перед вами появится окно, схожее с серверной частью программы.</a:t>
            </a:r>
          </a:p>
          <a:p>
            <a:r>
              <a:rPr lang="ru-RU" b="1" dirty="0"/>
              <a:t>Первая вкладка</a:t>
            </a:r>
            <a:r>
              <a:rPr lang="ru-RU" dirty="0"/>
              <a:t> – это “</a:t>
            </a:r>
            <a:r>
              <a:rPr lang="en-US" dirty="0"/>
              <a:t>News</a:t>
            </a:r>
            <a:r>
              <a:rPr lang="ru-RU" dirty="0"/>
              <a:t>”, в этой вкладке вы найдете новые функции программы, а также ссылку, чтобы проверить доступность новой версии программы.</a:t>
            </a:r>
          </a:p>
          <a:p>
            <a:r>
              <a:rPr lang="ru-RU" b="1" dirty="0"/>
              <a:t>Вторая </a:t>
            </a:r>
            <a:r>
              <a:rPr lang="ru-RU" dirty="0"/>
              <a:t>– основная вкладка, в которой учащийся может по нажатию кнопки </a:t>
            </a:r>
            <a:r>
              <a:rPr lang="en-US" i="1" dirty="0"/>
              <a:t>Open</a:t>
            </a:r>
            <a:r>
              <a:rPr lang="en-US" dirty="0"/>
              <a:t> </a:t>
            </a:r>
            <a:r>
              <a:rPr lang="ru-RU" dirty="0"/>
              <a:t>начать тест.</a:t>
            </a:r>
          </a:p>
          <a:p>
            <a:r>
              <a:rPr lang="ru-RU" b="1" dirty="0"/>
              <a:t>В третьей вкладке</a:t>
            </a:r>
            <a:r>
              <a:rPr lang="ru-RU" dirty="0"/>
              <a:t> учащийся может посмотреть свой результат, с подсчетом правильных и не правильных ответов, и выставленной оценкой.</a:t>
            </a:r>
          </a:p>
          <a:p>
            <a:r>
              <a:rPr lang="ru-RU" b="1" dirty="0"/>
              <a:t>В четвертой вкладке</a:t>
            </a:r>
            <a:r>
              <a:rPr lang="ru-RU" dirty="0"/>
              <a:t> указана краткая инструкция учащемуся по использованию данной программы.</a:t>
            </a:r>
          </a:p>
          <a:p>
            <a:r>
              <a:rPr lang="ru-RU" b="1" dirty="0"/>
              <a:t>В пятой вкладке</a:t>
            </a:r>
            <a:r>
              <a:rPr lang="ru-RU" dirty="0"/>
              <a:t> указаны контактные данные разработчика данной программы, с помощью которых вы можете отправить сообщение с пожеланиями и предложениями по улучшению программы.</a:t>
            </a:r>
          </a:p>
          <a:p>
            <a:r>
              <a:rPr lang="ru-RU" b="1" dirty="0"/>
              <a:t>В шестой вкладке</a:t>
            </a:r>
            <a:r>
              <a:rPr lang="ru-RU" dirty="0"/>
              <a:t> указана информация о разработчиках.</a:t>
            </a:r>
          </a:p>
        </p:txBody>
      </p:sp>
    </p:spTree>
    <p:extLst>
      <p:ext uri="{BB962C8B-B14F-4D97-AF65-F5344CB8AC3E}">
        <p14:creationId xmlns:p14="http://schemas.microsoft.com/office/powerpoint/2010/main" val="9214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2791" y="774558"/>
            <a:ext cx="10515600" cy="5811838"/>
          </a:xfrm>
        </p:spPr>
        <p:txBody>
          <a:bodyPr>
            <a:normAutofit/>
          </a:bodyPr>
          <a:lstStyle/>
          <a:p>
            <a:r>
              <a:rPr lang="ru-RU" sz="2400" dirty="0"/>
              <a:t>Главным классом здесь является – </a:t>
            </a:r>
            <a:r>
              <a:rPr lang="en-US" sz="2400" i="1" u="sng" dirty="0"/>
              <a:t>Login</a:t>
            </a:r>
            <a:r>
              <a:rPr lang="ru-RU" sz="2400" dirty="0"/>
              <a:t>. В этом классе реализуется маленькое окно, в котором будет вводиться имя, фамилия и </a:t>
            </a:r>
            <a:r>
              <a:rPr lang="en-US" sz="2400" dirty="0"/>
              <a:t>IP</a:t>
            </a:r>
            <a:r>
              <a:rPr lang="ru-RU" sz="2400" dirty="0"/>
              <a:t> адрес сервера, чтобы подключиться. Из класса </a:t>
            </a:r>
            <a:r>
              <a:rPr lang="en-US" sz="2400" i="1" u="sng" dirty="0"/>
              <a:t>Login</a:t>
            </a:r>
            <a:r>
              <a:rPr lang="en-US" sz="2400" u="sng" dirty="0"/>
              <a:t> </a:t>
            </a:r>
            <a:r>
              <a:rPr lang="ru-RU" sz="2400" dirty="0"/>
              <a:t>вызывается конструктор класса </a:t>
            </a:r>
            <a:r>
              <a:rPr lang="en-US" sz="2400" i="1" u="sng" dirty="0"/>
              <a:t>Menu</a:t>
            </a:r>
            <a:r>
              <a:rPr lang="ru-RU" sz="2400" dirty="0"/>
              <a:t>, и создается новый поток и конструктор класса </a:t>
            </a:r>
            <a:r>
              <a:rPr lang="en-US" sz="2400" i="1" u="sng" dirty="0"/>
              <a:t>Network</a:t>
            </a:r>
            <a:r>
              <a:rPr lang="ru-RU" sz="2400" dirty="0"/>
              <a:t>.</a:t>
            </a:r>
          </a:p>
          <a:p>
            <a:r>
              <a:rPr lang="ru-RU" sz="2400" dirty="0"/>
              <a:t>В классе </a:t>
            </a:r>
            <a:r>
              <a:rPr lang="en-US" sz="2400" i="1" u="sng" dirty="0"/>
              <a:t>Menu</a:t>
            </a:r>
            <a:r>
              <a:rPr lang="ru-RU" sz="2400" dirty="0"/>
              <a:t> реализована визуальная часть программы. Как вы уже поняли класс </a:t>
            </a:r>
            <a:r>
              <a:rPr lang="en-US" sz="2400" i="1" u="sng" dirty="0"/>
              <a:t>Network</a:t>
            </a:r>
            <a:r>
              <a:rPr lang="en-US" sz="2400" u="sng" dirty="0"/>
              <a:t> </a:t>
            </a:r>
            <a:r>
              <a:rPr lang="ru-RU" sz="2400" dirty="0"/>
              <a:t>отвечает за соединение с сервером. Рассмотрим </a:t>
            </a:r>
            <a:r>
              <a:rPr lang="ru-RU" sz="2400" dirty="0" smtClean="0"/>
              <a:t>код.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382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9144" y="774557"/>
            <a:ext cx="10515600" cy="5811838"/>
          </a:xfrm>
        </p:spPr>
        <p:txBody>
          <a:bodyPr>
            <a:normAutofit/>
          </a:bodyPr>
          <a:lstStyle/>
          <a:p>
            <a:r>
              <a:rPr lang="ru-RU" dirty="0"/>
              <a:t>Этот код реализует подключение к серверу, через порт </a:t>
            </a:r>
            <a:r>
              <a:rPr lang="ru-RU" i="1" dirty="0"/>
              <a:t>5678</a:t>
            </a:r>
            <a:r>
              <a:rPr lang="ru-RU" dirty="0"/>
              <a:t>. После принимается тест, который уже расположен на </a:t>
            </a:r>
            <a:r>
              <a:rPr lang="en-US" i="1" dirty="0"/>
              <a:t>JPanel</a:t>
            </a:r>
            <a:r>
              <a:rPr lang="ru-RU" dirty="0"/>
              <a:t>. Затем вызывается конструктор класса </a:t>
            </a:r>
            <a:r>
              <a:rPr lang="en-US" i="1" u="sng" dirty="0"/>
              <a:t>Test</a:t>
            </a:r>
            <a:r>
              <a:rPr lang="ru-RU" dirty="0"/>
              <a:t>, оттуда отправляется уже решенный тест. Потом после того как решение было отправлено, клиент принимает результат теста и добавляет его в таблицу.</a:t>
            </a:r>
          </a:p>
          <a:p>
            <a:pPr marL="0" indent="0">
              <a:buNone/>
            </a:pPr>
            <a:r>
              <a:rPr lang="en-US" i="1" dirty="0" smtClean="0"/>
              <a:t>	connection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new</a:t>
            </a:r>
            <a:r>
              <a:rPr lang="en-US" dirty="0"/>
              <a:t> Socket(inetAddress,5678);</a:t>
            </a:r>
            <a:endParaRPr lang="ru-RU" dirty="0"/>
          </a:p>
          <a:p>
            <a:pPr marL="0" indent="0">
              <a:buNone/>
            </a:pPr>
            <a:r>
              <a:rPr lang="en-US" i="1" dirty="0" smtClean="0"/>
              <a:t>	input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ObjectInputStream</a:t>
            </a:r>
            <a:r>
              <a:rPr lang="en-US" dirty="0"/>
              <a:t>(</a:t>
            </a:r>
            <a:r>
              <a:rPr lang="en-US" i="1" dirty="0" err="1"/>
              <a:t>connection</a:t>
            </a:r>
            <a:r>
              <a:rPr lang="en-US" dirty="0" err="1"/>
              <a:t>.getInputStream</a:t>
            </a:r>
            <a:r>
              <a:rPr lang="en-US" dirty="0"/>
              <a:t>());</a:t>
            </a:r>
            <a:endParaRPr lang="ru-RU" dirty="0"/>
          </a:p>
          <a:p>
            <a:pPr marL="0" indent="0">
              <a:buNone/>
            </a:pPr>
            <a:r>
              <a:rPr lang="en-US" i="1" dirty="0" smtClean="0"/>
              <a:t>	output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ObjectOutputStream</a:t>
            </a:r>
            <a:r>
              <a:rPr lang="en-US" dirty="0"/>
              <a:t>(</a:t>
            </a:r>
            <a:r>
              <a:rPr lang="en-US" i="1" dirty="0" err="1"/>
              <a:t>connection</a:t>
            </a:r>
            <a:r>
              <a:rPr lang="en-US" dirty="0" err="1"/>
              <a:t>.getOutputStream</a:t>
            </a:r>
            <a:r>
              <a:rPr lang="en-US" dirty="0"/>
              <a:t>());</a:t>
            </a:r>
            <a:endParaRPr lang="ru-RU" dirty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labPanel</a:t>
            </a:r>
            <a:r>
              <a:rPr lang="en-US" dirty="0" smtClean="0"/>
              <a:t> </a:t>
            </a:r>
            <a:r>
              <a:rPr lang="en-US" dirty="0"/>
              <a:t>= (JPanel)</a:t>
            </a:r>
            <a:r>
              <a:rPr lang="en-US" i="1" dirty="0" err="1"/>
              <a:t>input</a:t>
            </a:r>
            <a:r>
              <a:rPr lang="en-US" dirty="0" err="1"/>
              <a:t>.readObject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Menu.</a:t>
            </a:r>
            <a:r>
              <a:rPr lang="en-US" i="1" dirty="0" err="1" smtClean="0"/>
              <a:t>changeTask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b="1" dirty="0" smtClean="0"/>
              <a:t>	new</a:t>
            </a:r>
            <a:r>
              <a:rPr lang="en-US" dirty="0" smtClean="0"/>
              <a:t> </a:t>
            </a:r>
            <a:r>
              <a:rPr lang="en-US" dirty="0"/>
              <a:t>Test(</a:t>
            </a:r>
            <a:r>
              <a:rPr lang="en-US" i="1" dirty="0" err="1"/>
              <a:t>labPanel</a:t>
            </a:r>
            <a:r>
              <a:rPr lang="en-US" dirty="0"/>
              <a:t>);	</a:t>
            </a:r>
            <a:endParaRPr lang="ru-RU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dirty="0"/>
              <a:t>[] n = (</a:t>
            </a:r>
            <a:r>
              <a:rPr lang="en-US" b="1" dirty="0" err="1"/>
              <a:t>int</a:t>
            </a:r>
            <a:r>
              <a:rPr lang="en-US" dirty="0"/>
              <a:t>[]) </a:t>
            </a:r>
            <a:r>
              <a:rPr lang="en-US" i="1" dirty="0" err="1"/>
              <a:t>input</a:t>
            </a:r>
            <a:r>
              <a:rPr lang="en-US" dirty="0" err="1"/>
              <a:t>.readObject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Result.</a:t>
            </a:r>
            <a:r>
              <a:rPr lang="en-US" i="1" dirty="0" err="1" smtClean="0"/>
              <a:t>help_to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/>
              <a:t>HelpToResult</a:t>
            </a:r>
            <a:r>
              <a:rPr lang="en-US" dirty="0"/>
              <a:t>(n[0], n[1], n[2], n[3]));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Result.</a:t>
            </a:r>
            <a:r>
              <a:rPr lang="en-US" i="1" dirty="0" err="1" smtClean="0"/>
              <a:t>jtab</a:t>
            </a:r>
            <a:r>
              <a:rPr lang="en-US" dirty="0" err="1" smtClean="0"/>
              <a:t>.revalidate</a:t>
            </a:r>
            <a:r>
              <a:rPr lang="en-US" dirty="0"/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0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6439" y="1046162"/>
            <a:ext cx="10515600" cy="5811838"/>
          </a:xfrm>
        </p:spPr>
        <p:txBody>
          <a:bodyPr>
            <a:normAutofit/>
          </a:bodyPr>
          <a:lstStyle/>
          <a:p>
            <a:r>
              <a:rPr lang="ru-RU" sz="2400" dirty="0"/>
              <a:t>Рассмотрим класс </a:t>
            </a:r>
            <a:r>
              <a:rPr lang="en-US" sz="2400" i="1" u="sng" dirty="0"/>
              <a:t>Test</a:t>
            </a:r>
            <a:r>
              <a:rPr lang="en-US" sz="2400" dirty="0"/>
              <a:t>. </a:t>
            </a:r>
            <a:r>
              <a:rPr lang="ru-RU" sz="2400" dirty="0"/>
              <a:t>В этом классе нет ничего сложного, код очень прост в написании и понимании. После того как учащийся выполнит тест. Программа забьет отмеченные ответы, с именем и фамилией в массив строк и отправит на сервер для проверки, а окно с выполнением теста </a:t>
            </a:r>
            <a:r>
              <a:rPr lang="ru-RU" sz="2400" dirty="0" smtClean="0"/>
              <a:t>закроется.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/>
              <a:t>for</a:t>
            </a:r>
            <a:r>
              <a:rPr lang="en-US" sz="2400" dirty="0"/>
              <a:t>(</a:t>
            </a:r>
            <a:r>
              <a:rPr lang="en-US" sz="2400" b="1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=0;i&lt;</a:t>
            </a:r>
            <a:r>
              <a:rPr lang="en-US" sz="2400" i="1" dirty="0" err="1"/>
              <a:t>panels</a:t>
            </a:r>
            <a:r>
              <a:rPr lang="en-US" sz="2400" dirty="0" err="1"/>
              <a:t>.size</a:t>
            </a:r>
            <a:r>
              <a:rPr lang="en-US" sz="2400" dirty="0"/>
              <a:t>();</a:t>
            </a:r>
            <a:r>
              <a:rPr lang="en-US" sz="2400" dirty="0" err="1"/>
              <a:t>i</a:t>
            </a:r>
            <a:r>
              <a:rPr lang="en-US" sz="2400" dirty="0"/>
              <a:t>++){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		JPanel </a:t>
            </a:r>
            <a:r>
              <a:rPr lang="en-US" sz="2400" dirty="0" err="1"/>
              <a:t>jp</a:t>
            </a:r>
            <a:r>
              <a:rPr lang="en-US" sz="2400" dirty="0"/>
              <a:t> = </a:t>
            </a:r>
            <a:r>
              <a:rPr lang="en-US" sz="2400" i="1" dirty="0" err="1"/>
              <a:t>panels</a:t>
            </a:r>
            <a:r>
              <a:rPr lang="en-US" sz="2400" dirty="0" err="1"/>
              <a:t>.get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JRadioButton</a:t>
            </a:r>
            <a:r>
              <a:rPr lang="en-US" sz="2400" dirty="0" smtClean="0"/>
              <a:t> </a:t>
            </a:r>
            <a:r>
              <a:rPr lang="en-US" sz="2400" dirty="0"/>
              <a:t>jrb1 = (</a:t>
            </a:r>
            <a:r>
              <a:rPr lang="en-US" sz="2400" dirty="0" err="1"/>
              <a:t>JRadioButton</a:t>
            </a:r>
            <a:r>
              <a:rPr lang="en-US" sz="2400" dirty="0"/>
              <a:t>)</a:t>
            </a:r>
            <a:r>
              <a:rPr lang="en-US" sz="2400" dirty="0" err="1"/>
              <a:t>jp.getComponent</a:t>
            </a:r>
            <a:r>
              <a:rPr lang="en-US" sz="2400" dirty="0"/>
              <a:t>(1);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JRadioButton</a:t>
            </a:r>
            <a:r>
              <a:rPr lang="en-US" sz="2400" dirty="0" smtClean="0"/>
              <a:t> </a:t>
            </a:r>
            <a:r>
              <a:rPr lang="en-US" sz="2400" dirty="0"/>
              <a:t>jrb2 = (</a:t>
            </a:r>
            <a:r>
              <a:rPr lang="en-US" sz="2400" dirty="0" err="1"/>
              <a:t>JRadioButton</a:t>
            </a:r>
            <a:r>
              <a:rPr lang="en-US" sz="2400" dirty="0"/>
              <a:t>)</a:t>
            </a:r>
            <a:r>
              <a:rPr lang="en-US" sz="2400" dirty="0" err="1"/>
              <a:t>jp.getComponent</a:t>
            </a:r>
            <a:r>
              <a:rPr lang="en-US" sz="2400" dirty="0"/>
              <a:t>(2);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JRadioButton</a:t>
            </a:r>
            <a:r>
              <a:rPr lang="en-US" sz="2400" dirty="0" smtClean="0"/>
              <a:t> </a:t>
            </a:r>
            <a:r>
              <a:rPr lang="en-US" sz="2400" dirty="0"/>
              <a:t>jrb3 = (</a:t>
            </a:r>
            <a:r>
              <a:rPr lang="en-US" sz="2400" dirty="0" err="1"/>
              <a:t>JRadioButton</a:t>
            </a:r>
            <a:r>
              <a:rPr lang="en-US" sz="2400" dirty="0"/>
              <a:t>)</a:t>
            </a:r>
            <a:r>
              <a:rPr lang="en-US" sz="2400" dirty="0" err="1"/>
              <a:t>jp.getComponent</a:t>
            </a:r>
            <a:r>
              <a:rPr lang="en-US" sz="2400" dirty="0"/>
              <a:t>(3);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JRadioButton</a:t>
            </a:r>
            <a:r>
              <a:rPr lang="en-US" sz="2400" dirty="0" smtClean="0"/>
              <a:t> </a:t>
            </a:r>
            <a:r>
              <a:rPr lang="en-US" sz="2400" dirty="0"/>
              <a:t>jrb4 = (</a:t>
            </a:r>
            <a:r>
              <a:rPr lang="en-US" sz="2400" dirty="0" err="1"/>
              <a:t>JRadioButton</a:t>
            </a:r>
            <a:r>
              <a:rPr lang="en-US" sz="2400" dirty="0"/>
              <a:t>)</a:t>
            </a:r>
            <a:r>
              <a:rPr lang="en-US" sz="2400" dirty="0" err="1"/>
              <a:t>jp.getComponent</a:t>
            </a:r>
            <a:r>
              <a:rPr lang="en-US" sz="2400" dirty="0"/>
              <a:t>(4);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JRadioButton</a:t>
            </a:r>
            <a:r>
              <a:rPr lang="en-US" sz="2400" dirty="0" smtClean="0"/>
              <a:t> </a:t>
            </a:r>
            <a:r>
              <a:rPr lang="en-US" sz="2400" dirty="0"/>
              <a:t>jrb5 = (</a:t>
            </a:r>
            <a:r>
              <a:rPr lang="en-US" sz="2400" dirty="0" err="1"/>
              <a:t>JRadioButton</a:t>
            </a:r>
            <a:r>
              <a:rPr lang="en-US" sz="2400" dirty="0"/>
              <a:t>)</a:t>
            </a:r>
            <a:r>
              <a:rPr lang="en-US" sz="2400" dirty="0" err="1"/>
              <a:t>jp.getComponent</a:t>
            </a:r>
            <a:r>
              <a:rPr lang="en-US" sz="2400" dirty="0"/>
              <a:t>(5);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54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2916" y="815501"/>
            <a:ext cx="10515600" cy="58118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b="1" dirty="0" smtClean="0"/>
              <a:t>		if</a:t>
            </a:r>
            <a:r>
              <a:rPr lang="en-US" dirty="0" smtClean="0"/>
              <a:t>(jrb1.isSelected</a:t>
            </a:r>
            <a:r>
              <a:rPr lang="en-US" dirty="0"/>
              <a:t>() == </a:t>
            </a:r>
            <a:r>
              <a:rPr lang="en-US" b="1" dirty="0"/>
              <a:t>true</a:t>
            </a:r>
            <a:r>
              <a:rPr lang="en-US" dirty="0"/>
              <a:t>){</a:t>
            </a:r>
            <a:r>
              <a:rPr lang="en-US" i="1" dirty="0" err="1"/>
              <a:t>answer</a:t>
            </a:r>
            <a:r>
              <a:rPr lang="en-US" dirty="0" err="1"/>
              <a:t>.append</a:t>
            </a:r>
            <a:r>
              <a:rPr lang="en-US" dirty="0"/>
              <a:t>("A");}</a:t>
            </a:r>
            <a:endParaRPr lang="ru-RU" dirty="0"/>
          </a:p>
          <a:p>
            <a:pPr marL="0" indent="0">
              <a:buNone/>
            </a:pPr>
            <a:r>
              <a:rPr lang="en-US" b="1" dirty="0" smtClean="0"/>
              <a:t>		if</a:t>
            </a:r>
            <a:r>
              <a:rPr lang="en-US" dirty="0" smtClean="0"/>
              <a:t>(jrb2.isSelected</a:t>
            </a:r>
            <a:r>
              <a:rPr lang="en-US" dirty="0"/>
              <a:t>() == </a:t>
            </a:r>
            <a:r>
              <a:rPr lang="en-US" b="1" dirty="0"/>
              <a:t>true</a:t>
            </a:r>
            <a:r>
              <a:rPr lang="en-US" dirty="0"/>
              <a:t>){</a:t>
            </a:r>
            <a:r>
              <a:rPr lang="en-US" i="1" dirty="0" err="1"/>
              <a:t>answer</a:t>
            </a:r>
            <a:r>
              <a:rPr lang="en-US" dirty="0" err="1"/>
              <a:t>.append</a:t>
            </a:r>
            <a:r>
              <a:rPr lang="en-US" dirty="0"/>
              <a:t>("B");}</a:t>
            </a:r>
            <a:endParaRPr lang="ru-RU" dirty="0"/>
          </a:p>
          <a:p>
            <a:pPr marL="0" indent="0">
              <a:buNone/>
            </a:pPr>
            <a:r>
              <a:rPr lang="en-US" b="1" dirty="0" smtClean="0"/>
              <a:t>		if</a:t>
            </a:r>
            <a:r>
              <a:rPr lang="en-US" dirty="0" smtClean="0"/>
              <a:t>(jrb3.isSelected</a:t>
            </a:r>
            <a:r>
              <a:rPr lang="en-US" dirty="0"/>
              <a:t>() == </a:t>
            </a:r>
            <a:r>
              <a:rPr lang="en-US" b="1" dirty="0"/>
              <a:t>true</a:t>
            </a:r>
            <a:r>
              <a:rPr lang="en-US" dirty="0"/>
              <a:t>){</a:t>
            </a:r>
            <a:r>
              <a:rPr lang="en-US" i="1" dirty="0" err="1"/>
              <a:t>answer</a:t>
            </a:r>
            <a:r>
              <a:rPr lang="en-US" dirty="0" err="1"/>
              <a:t>.append</a:t>
            </a:r>
            <a:r>
              <a:rPr lang="en-US" dirty="0"/>
              <a:t>("C");}</a:t>
            </a:r>
            <a:endParaRPr lang="ru-RU" dirty="0"/>
          </a:p>
          <a:p>
            <a:pPr marL="0" indent="0">
              <a:buNone/>
            </a:pPr>
            <a:r>
              <a:rPr lang="en-US" b="1" dirty="0" smtClean="0"/>
              <a:t>		if</a:t>
            </a:r>
            <a:r>
              <a:rPr lang="en-US" dirty="0" smtClean="0"/>
              <a:t>(jrb4.isSelected</a:t>
            </a:r>
            <a:r>
              <a:rPr lang="en-US" dirty="0"/>
              <a:t>() == </a:t>
            </a:r>
            <a:r>
              <a:rPr lang="en-US" b="1" dirty="0"/>
              <a:t>true</a:t>
            </a:r>
            <a:r>
              <a:rPr lang="en-US" dirty="0"/>
              <a:t>){</a:t>
            </a:r>
            <a:r>
              <a:rPr lang="en-US" i="1" dirty="0" err="1"/>
              <a:t>answer</a:t>
            </a:r>
            <a:r>
              <a:rPr lang="en-US" dirty="0" err="1"/>
              <a:t>.append</a:t>
            </a:r>
            <a:r>
              <a:rPr lang="en-US" dirty="0"/>
              <a:t>("D");}</a:t>
            </a:r>
            <a:endParaRPr lang="ru-RU" dirty="0"/>
          </a:p>
          <a:p>
            <a:pPr marL="0" indent="0">
              <a:buNone/>
            </a:pPr>
            <a:r>
              <a:rPr lang="en-US" b="1" dirty="0" smtClean="0"/>
              <a:t>		if</a:t>
            </a:r>
            <a:r>
              <a:rPr lang="en-US" dirty="0" smtClean="0"/>
              <a:t>(jrb5.isSelected</a:t>
            </a:r>
            <a:r>
              <a:rPr lang="en-US" dirty="0"/>
              <a:t>() == </a:t>
            </a:r>
            <a:r>
              <a:rPr lang="en-US" b="1" dirty="0"/>
              <a:t>true</a:t>
            </a:r>
            <a:r>
              <a:rPr lang="en-US" dirty="0"/>
              <a:t>){</a:t>
            </a:r>
            <a:r>
              <a:rPr lang="en-US" i="1" dirty="0" err="1"/>
              <a:t>answer</a:t>
            </a:r>
            <a:r>
              <a:rPr lang="en-US" dirty="0" err="1"/>
              <a:t>.append</a:t>
            </a:r>
            <a:r>
              <a:rPr lang="en-US" dirty="0"/>
              <a:t>("E");}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String[] send = </a:t>
            </a:r>
            <a:r>
              <a:rPr lang="en-US" b="1" dirty="0"/>
              <a:t>new</a:t>
            </a:r>
            <a:r>
              <a:rPr lang="en-US" dirty="0"/>
              <a:t> String[3];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send[0] = </a:t>
            </a:r>
            <a:r>
              <a:rPr lang="en-US" dirty="0" err="1"/>
              <a:t>Login.</a:t>
            </a:r>
            <a:r>
              <a:rPr lang="en-US" i="1" dirty="0" err="1"/>
              <a:t>getUserName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send[1] = </a:t>
            </a:r>
            <a:r>
              <a:rPr lang="en-US" dirty="0" err="1"/>
              <a:t>Login.</a:t>
            </a:r>
            <a:r>
              <a:rPr lang="en-US" i="1" dirty="0" err="1"/>
              <a:t>getSurname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send[2] = </a:t>
            </a:r>
            <a:r>
              <a:rPr lang="en-US" i="1" dirty="0" err="1"/>
              <a:t>answer</a:t>
            </a:r>
            <a:r>
              <a:rPr lang="en-US" dirty="0" err="1"/>
              <a:t>.toString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Network.</a:t>
            </a:r>
            <a:r>
              <a:rPr lang="en-US" i="1" dirty="0" err="1"/>
              <a:t>sendData</a:t>
            </a:r>
            <a:r>
              <a:rPr lang="en-US" dirty="0"/>
              <a:t>(send);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jframe</a:t>
            </a:r>
            <a:r>
              <a:rPr lang="en-US" dirty="0" err="1"/>
              <a:t>.dispose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8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Демонстрация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7688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качестве примеры мы проведем тест по русскому языку на тему </a:t>
            </a:r>
            <a:r>
              <a:rPr lang="ru-RU" dirty="0" smtClean="0"/>
              <a:t>фонетика.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103312" y="3654235"/>
            <a:ext cx="10330219" cy="2705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/>
              <a:t>1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r>
              <a:rPr lang="ru-RU" sz="1800" dirty="0"/>
              <a:t>В разделе «Фонетика» изучается … </a:t>
            </a:r>
            <a:endParaRPr lang="en-US" sz="1800" dirty="0" smtClean="0"/>
          </a:p>
          <a:p>
            <a:pPr>
              <a:buFont typeface="Wingdings 3" charset="2"/>
              <a:buAutoNum type="alphaUcParenR"/>
            </a:pPr>
            <a:r>
              <a:rPr lang="ru-RU" sz="1800" dirty="0"/>
              <a:t>словосочетание и предложение </a:t>
            </a:r>
            <a:endParaRPr lang="en-US" sz="1800" dirty="0" smtClean="0"/>
          </a:p>
          <a:p>
            <a:pPr>
              <a:buFont typeface="Wingdings 3" charset="2"/>
              <a:buAutoNum type="alphaUcParenR"/>
            </a:pPr>
            <a:r>
              <a:rPr lang="ru-RU" sz="1800" dirty="0"/>
              <a:t>состав слова </a:t>
            </a:r>
            <a:endParaRPr lang="en-US" sz="1800" dirty="0" smtClean="0"/>
          </a:p>
          <a:p>
            <a:pPr>
              <a:buFont typeface="Wingdings 3" charset="2"/>
              <a:buAutoNum type="alphaUcParenR"/>
            </a:pPr>
            <a:r>
              <a:rPr lang="ru-RU" sz="1800" dirty="0"/>
              <a:t>правила, определяющие написание слов </a:t>
            </a:r>
            <a:endParaRPr lang="en-US" sz="1800" dirty="0" smtClean="0"/>
          </a:p>
          <a:p>
            <a:pPr>
              <a:buFont typeface="Wingdings 3" charset="2"/>
              <a:buAutoNum type="alphaUcParenR"/>
            </a:pPr>
            <a:r>
              <a:rPr lang="ru-RU" sz="1800" dirty="0"/>
              <a:t>словарный состав языка </a:t>
            </a:r>
            <a:endParaRPr lang="en-US" sz="1800" dirty="0" smtClean="0"/>
          </a:p>
          <a:p>
            <a:pPr>
              <a:buFont typeface="Wingdings 3" charset="2"/>
              <a:buAutoNum type="alphaUcParenR"/>
            </a:pPr>
            <a:r>
              <a:rPr lang="ru-RU" sz="1800" dirty="0"/>
              <a:t>звуки речи </a:t>
            </a:r>
            <a:endParaRPr lang="en-US" sz="1800" dirty="0" smtClean="0"/>
          </a:p>
          <a:p>
            <a:pPr marL="0" indent="0">
              <a:buFont typeface="Wingdings 3" charset="2"/>
              <a:buNone/>
            </a:pPr>
            <a:r>
              <a:rPr lang="ru-RU" sz="1800" dirty="0" smtClean="0"/>
              <a:t>Ответ</a:t>
            </a:r>
            <a:r>
              <a:rPr lang="en-US" sz="1800" dirty="0" smtClean="0"/>
              <a:t>: E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281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Аннотация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Целью данной работы является задача онлайн тестирования в школах, а также проверка текущих знаний учеников и проведение обычных контрольных работ.</a:t>
            </a:r>
          </a:p>
        </p:txBody>
      </p:sp>
    </p:spTree>
    <p:extLst>
      <p:ext uri="{BB962C8B-B14F-4D97-AF65-F5344CB8AC3E}">
        <p14:creationId xmlns:p14="http://schemas.microsoft.com/office/powerpoint/2010/main" val="21285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4524" y="1197638"/>
            <a:ext cx="10330219" cy="270562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 dirty="0" smtClean="0"/>
              <a:t>2.</a:t>
            </a:r>
            <a:r>
              <a:rPr lang="ru-RU" sz="1800" dirty="0" smtClean="0"/>
              <a:t>Сколько </a:t>
            </a:r>
            <a:r>
              <a:rPr lang="ru-RU" sz="1800" dirty="0"/>
              <a:t>согласных звуков в русском </a:t>
            </a:r>
            <a:r>
              <a:rPr lang="ru-RU" sz="1800" dirty="0" smtClean="0"/>
              <a:t>языке</a:t>
            </a:r>
            <a:r>
              <a:rPr lang="en-US" sz="1800" dirty="0" smtClean="0"/>
              <a:t>?</a:t>
            </a:r>
            <a:endParaRPr lang="en-US" sz="1800" dirty="0"/>
          </a:p>
          <a:p>
            <a:pPr lvl="0">
              <a:buAutoNum type="alphaUcParenR"/>
            </a:pPr>
            <a:r>
              <a:rPr lang="en-US" sz="1800" dirty="0" smtClean="0"/>
              <a:t>36</a:t>
            </a:r>
            <a:endParaRPr lang="en-US" sz="1800" dirty="0"/>
          </a:p>
          <a:p>
            <a:pPr lvl="0">
              <a:buAutoNum type="alphaUcParenR"/>
            </a:pPr>
            <a:r>
              <a:rPr lang="en-US" sz="1800" dirty="0" smtClean="0"/>
              <a:t>34</a:t>
            </a:r>
            <a:endParaRPr lang="en-US" sz="1800" dirty="0"/>
          </a:p>
          <a:p>
            <a:pPr lvl="0">
              <a:buAutoNum type="alphaUcParenR"/>
            </a:pPr>
            <a:r>
              <a:rPr lang="en-US" sz="1800" dirty="0" smtClean="0"/>
              <a:t>33</a:t>
            </a:r>
            <a:endParaRPr lang="en-US" sz="1800" dirty="0"/>
          </a:p>
          <a:p>
            <a:pPr lvl="0">
              <a:buAutoNum type="alphaUcParenR"/>
            </a:pPr>
            <a:r>
              <a:rPr lang="en-US" sz="1800" dirty="0" smtClean="0"/>
              <a:t>37</a:t>
            </a:r>
            <a:endParaRPr lang="en-US" sz="1800" dirty="0"/>
          </a:p>
          <a:p>
            <a:pPr lvl="0">
              <a:buAutoNum type="alphaUcParenR"/>
            </a:pPr>
            <a:r>
              <a:rPr lang="en-US" sz="1800" dirty="0" smtClean="0"/>
              <a:t>38</a:t>
            </a:r>
            <a:endParaRPr lang="en-US" sz="1800" dirty="0"/>
          </a:p>
          <a:p>
            <a:pPr marL="0" lvl="0" indent="0">
              <a:buNone/>
            </a:pPr>
            <a:r>
              <a:rPr lang="ru-RU" sz="1800" dirty="0" smtClean="0"/>
              <a:t>Ответ</a:t>
            </a:r>
            <a:r>
              <a:rPr lang="en-US" sz="1800" dirty="0"/>
              <a:t>: A</a:t>
            </a:r>
            <a:endParaRPr lang="ru-RU" sz="1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64524" y="3903259"/>
            <a:ext cx="10515600" cy="2811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00" dirty="0" smtClean="0"/>
              <a:t>3.</a:t>
            </a:r>
            <a:r>
              <a:rPr lang="ru-RU" sz="1800" dirty="0" smtClean="0"/>
              <a:t>Определите слово, в котором больше букв, чем звуков </a:t>
            </a:r>
            <a:endParaRPr lang="en-US" sz="1800" dirty="0"/>
          </a:p>
          <a:p>
            <a:pPr>
              <a:buFont typeface="Wingdings 3" charset="2"/>
              <a:buAutoNum type="alphaUcParenR"/>
            </a:pPr>
            <a:r>
              <a:rPr lang="ru-RU" sz="1800" dirty="0" smtClean="0"/>
              <a:t>Сосна </a:t>
            </a:r>
            <a:endParaRPr lang="en-US" sz="1800" dirty="0"/>
          </a:p>
          <a:p>
            <a:pPr>
              <a:buFont typeface="Wingdings 3" charset="2"/>
              <a:buAutoNum type="alphaUcParenR"/>
            </a:pPr>
            <a:r>
              <a:rPr lang="ru-RU" sz="1800" dirty="0" smtClean="0"/>
              <a:t>Бобр </a:t>
            </a:r>
            <a:endParaRPr lang="en-US" sz="1800" dirty="0"/>
          </a:p>
          <a:p>
            <a:pPr>
              <a:buFont typeface="Wingdings 3" charset="2"/>
              <a:buAutoNum type="alphaUcParenR"/>
            </a:pPr>
            <a:r>
              <a:rPr lang="ru-RU" sz="1800" dirty="0" smtClean="0"/>
              <a:t>Липа </a:t>
            </a:r>
            <a:endParaRPr lang="en-US" sz="1800" dirty="0"/>
          </a:p>
          <a:p>
            <a:pPr>
              <a:buFont typeface="Wingdings 3" charset="2"/>
              <a:buAutoNum type="alphaUcParenR"/>
            </a:pPr>
            <a:r>
              <a:rPr lang="ru-RU" sz="1800" dirty="0" smtClean="0"/>
              <a:t>Дождь </a:t>
            </a:r>
            <a:endParaRPr lang="en-US" sz="1800" dirty="0"/>
          </a:p>
          <a:p>
            <a:pPr>
              <a:buFont typeface="Wingdings 3" charset="2"/>
              <a:buAutoNum type="alphaUcParenR"/>
            </a:pPr>
            <a:r>
              <a:rPr lang="ru-RU" sz="1800" dirty="0" smtClean="0"/>
              <a:t>Смородина </a:t>
            </a:r>
            <a:br>
              <a:rPr lang="ru-RU" sz="1800" dirty="0" smtClean="0"/>
            </a:br>
            <a:r>
              <a:rPr lang="en-US" sz="1800" dirty="0" smtClean="0"/>
              <a:t>   </a:t>
            </a:r>
          </a:p>
          <a:p>
            <a:pPr marL="0" indent="0">
              <a:buNone/>
            </a:pPr>
            <a:r>
              <a:rPr lang="ru-RU" sz="1800" dirty="0" smtClean="0"/>
              <a:t>Ответ: D 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46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791569" y="1183990"/>
            <a:ext cx="10330219" cy="270562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 dirty="0"/>
              <a:t>4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r>
              <a:rPr lang="ru-RU" sz="1800" dirty="0"/>
              <a:t>Укажите слово, в котором нет звонких согласных </a:t>
            </a:r>
            <a:r>
              <a:rPr lang="ru-RU" sz="1800" dirty="0" smtClean="0"/>
              <a:t>звуков</a:t>
            </a:r>
            <a:endParaRPr lang="en-US" sz="1800" dirty="0"/>
          </a:p>
          <a:p>
            <a:pPr lvl="0">
              <a:buAutoNum type="alphaUcParenR"/>
            </a:pPr>
            <a:r>
              <a:rPr lang="ru-RU" sz="1800" dirty="0"/>
              <a:t>Беглянка </a:t>
            </a:r>
            <a:endParaRPr lang="en-US" sz="1800" dirty="0"/>
          </a:p>
          <a:p>
            <a:pPr lvl="0">
              <a:buAutoNum type="alphaUcParenR"/>
            </a:pPr>
            <a:r>
              <a:rPr lang="ru-RU" sz="1800" dirty="0"/>
              <a:t>Мольба </a:t>
            </a:r>
            <a:endParaRPr lang="en-US" sz="1800" dirty="0"/>
          </a:p>
          <a:p>
            <a:pPr lvl="0">
              <a:buAutoNum type="alphaUcParenR"/>
            </a:pPr>
            <a:r>
              <a:rPr lang="ru-RU" sz="1800" dirty="0"/>
              <a:t>Обзор </a:t>
            </a:r>
            <a:endParaRPr lang="en-US" sz="1800" dirty="0"/>
          </a:p>
          <a:p>
            <a:pPr lvl="0">
              <a:buAutoNum type="alphaUcParenR"/>
            </a:pPr>
            <a:r>
              <a:rPr lang="ru-RU" sz="1800" dirty="0"/>
              <a:t>Копать </a:t>
            </a:r>
            <a:endParaRPr lang="en-US" sz="1800" dirty="0" smtClean="0"/>
          </a:p>
          <a:p>
            <a:pPr lvl="0">
              <a:buAutoNum type="alphaUcParenR"/>
            </a:pPr>
            <a:r>
              <a:rPr lang="ru-RU" sz="1800" dirty="0"/>
              <a:t>Кашевар </a:t>
            </a:r>
            <a:endParaRPr lang="en-US" sz="1800" dirty="0"/>
          </a:p>
          <a:p>
            <a:pPr marL="0" lvl="0" indent="0">
              <a:buNone/>
            </a:pPr>
            <a:r>
              <a:rPr lang="ru-RU" sz="1800" dirty="0" smtClean="0"/>
              <a:t>Ответ</a:t>
            </a:r>
            <a:r>
              <a:rPr lang="en-US" sz="1800" dirty="0"/>
              <a:t>: </a:t>
            </a:r>
            <a:r>
              <a:rPr lang="en-US" sz="1800" dirty="0" smtClean="0"/>
              <a:t>D</a:t>
            </a:r>
            <a:endParaRPr lang="ru-RU" sz="18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91568" y="3889612"/>
            <a:ext cx="10330219" cy="2705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/>
              <a:t>5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r>
              <a:rPr lang="ru-RU" sz="1800" dirty="0"/>
              <a:t>В каком слове все согласные звуки мягкие? </a:t>
            </a:r>
            <a:endParaRPr lang="en-US" sz="1800" dirty="0" smtClean="0"/>
          </a:p>
          <a:p>
            <a:pPr>
              <a:buFont typeface="Wingdings 3" charset="2"/>
              <a:buAutoNum type="alphaUcParenR"/>
            </a:pPr>
            <a:r>
              <a:rPr lang="ru-RU" sz="1800" dirty="0"/>
              <a:t>Широкий </a:t>
            </a:r>
            <a:r>
              <a:rPr lang="ru-RU" sz="1800" dirty="0" smtClean="0"/>
              <a:t> </a:t>
            </a:r>
            <a:endParaRPr lang="en-US" sz="1800" dirty="0" smtClean="0"/>
          </a:p>
          <a:p>
            <a:pPr>
              <a:buFont typeface="Wingdings 3" charset="2"/>
              <a:buAutoNum type="alphaUcParenR"/>
            </a:pPr>
            <a:r>
              <a:rPr lang="ru-RU" sz="1800" dirty="0"/>
              <a:t>Веселье </a:t>
            </a:r>
            <a:r>
              <a:rPr lang="ru-RU" sz="1800" dirty="0" smtClean="0"/>
              <a:t> </a:t>
            </a:r>
            <a:endParaRPr lang="en-US" sz="1800" dirty="0" smtClean="0"/>
          </a:p>
          <a:p>
            <a:pPr>
              <a:buFont typeface="Wingdings 3" charset="2"/>
              <a:buAutoNum type="alphaUcParenR"/>
            </a:pPr>
            <a:r>
              <a:rPr lang="ru-RU" sz="1800" dirty="0"/>
              <a:t>Встреча </a:t>
            </a:r>
            <a:r>
              <a:rPr lang="ru-RU" sz="1800" dirty="0" smtClean="0"/>
              <a:t> </a:t>
            </a:r>
            <a:endParaRPr lang="en-US" sz="1800" dirty="0" smtClean="0"/>
          </a:p>
          <a:p>
            <a:pPr>
              <a:buFont typeface="Wingdings 3" charset="2"/>
              <a:buAutoNum type="alphaUcParenR"/>
            </a:pPr>
            <a:r>
              <a:rPr lang="ru-RU" sz="1800" dirty="0"/>
              <a:t>Суровый </a:t>
            </a:r>
            <a:r>
              <a:rPr lang="ru-RU" sz="1800" dirty="0" smtClean="0"/>
              <a:t> </a:t>
            </a:r>
            <a:endParaRPr lang="en-US" sz="1800" dirty="0" smtClean="0"/>
          </a:p>
          <a:p>
            <a:pPr>
              <a:buFont typeface="Wingdings 3" charset="2"/>
              <a:buAutoNum type="alphaUcParenR"/>
            </a:pPr>
            <a:r>
              <a:rPr lang="ru-RU" sz="1800" dirty="0"/>
              <a:t>Мишень </a:t>
            </a:r>
            <a:r>
              <a:rPr lang="ru-RU" sz="1800" dirty="0" smtClean="0"/>
              <a:t> </a:t>
            </a:r>
            <a:endParaRPr lang="en-US" sz="1800" dirty="0" smtClean="0"/>
          </a:p>
          <a:p>
            <a:pPr marL="0" indent="0">
              <a:buFont typeface="Wingdings 3" charset="2"/>
              <a:buNone/>
            </a:pPr>
            <a:r>
              <a:rPr lang="ru-RU" sz="1800" dirty="0" smtClean="0"/>
              <a:t>Ответ</a:t>
            </a:r>
            <a:r>
              <a:rPr lang="en-US" sz="1800" dirty="0" smtClean="0"/>
              <a:t>: B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499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791568" y="1074808"/>
            <a:ext cx="10330219" cy="270562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 dirty="0"/>
              <a:t>6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r>
              <a:rPr lang="ru-RU" sz="1800" dirty="0"/>
              <a:t>Каким фонетическим признаком объединены следующие слова: подсечь, вязкий, ложка, </a:t>
            </a:r>
            <a:r>
              <a:rPr lang="ru-RU" sz="1800"/>
              <a:t>обтесать</a:t>
            </a:r>
            <a:r>
              <a:rPr lang="ru-RU" sz="1800" smtClean="0"/>
              <a:t>?</a:t>
            </a:r>
            <a:endParaRPr lang="en-US" sz="1800" dirty="0"/>
          </a:p>
          <a:p>
            <a:pPr lvl="0">
              <a:buAutoNum type="alphaUcParenR"/>
            </a:pPr>
            <a:r>
              <a:rPr lang="ru-RU" sz="1800" dirty="0"/>
              <a:t>Оглушение согласных на конце слова  </a:t>
            </a:r>
            <a:endParaRPr lang="en-US" sz="1800" dirty="0"/>
          </a:p>
          <a:p>
            <a:pPr lvl="0">
              <a:buAutoNum type="alphaUcParenR"/>
            </a:pPr>
            <a:r>
              <a:rPr lang="ru-RU" sz="1800" dirty="0"/>
              <a:t>Оглушение согласных перед другими согласными  </a:t>
            </a:r>
            <a:endParaRPr lang="en-US" sz="1800" dirty="0"/>
          </a:p>
          <a:p>
            <a:pPr lvl="0">
              <a:buAutoNum type="alphaUcParenR"/>
            </a:pPr>
            <a:r>
              <a:rPr lang="ru-RU" sz="1800" dirty="0"/>
              <a:t>Выпадение согласных  </a:t>
            </a:r>
            <a:endParaRPr lang="en-US" sz="1800" dirty="0" smtClean="0"/>
          </a:p>
          <a:p>
            <a:pPr lvl="0">
              <a:buAutoNum type="alphaUcParenR"/>
            </a:pPr>
            <a:r>
              <a:rPr lang="ru-RU" sz="1800" dirty="0"/>
              <a:t>Смягчение согласных перед другими </a:t>
            </a:r>
            <a:r>
              <a:rPr lang="ru-RU" sz="1800" dirty="0" smtClean="0"/>
              <a:t>согласными</a:t>
            </a:r>
            <a:endParaRPr lang="en-US" sz="1800" dirty="0" smtClean="0"/>
          </a:p>
          <a:p>
            <a:pPr lvl="0">
              <a:buAutoNum type="alphaUcParenR"/>
            </a:pPr>
            <a:r>
              <a:rPr lang="ru-RU" sz="1800" dirty="0"/>
              <a:t>Озвончение согласных  </a:t>
            </a:r>
            <a:endParaRPr lang="en-US" sz="1800" dirty="0"/>
          </a:p>
          <a:p>
            <a:pPr marL="0" lvl="0" indent="0">
              <a:buNone/>
            </a:pPr>
            <a:r>
              <a:rPr lang="ru-RU" sz="1800" dirty="0" smtClean="0"/>
              <a:t>Ответ</a:t>
            </a:r>
            <a:r>
              <a:rPr lang="en-US" sz="1800" dirty="0"/>
              <a:t>: </a:t>
            </a:r>
            <a:r>
              <a:rPr lang="en-US" sz="1800" dirty="0" smtClean="0"/>
              <a:t>B</a:t>
            </a:r>
            <a:endParaRPr lang="ru-RU" sz="18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91568" y="4056844"/>
            <a:ext cx="10330219" cy="2705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7.</a:t>
            </a:r>
            <a:r>
              <a:rPr lang="ru-RU" sz="1800" dirty="0" smtClean="0"/>
              <a:t> </a:t>
            </a:r>
            <a:r>
              <a:rPr lang="ru-RU" sz="1800" dirty="0"/>
              <a:t>Сколько гласных звуков в русском языке? </a:t>
            </a:r>
            <a:endParaRPr lang="en-US" sz="1800" dirty="0" smtClean="0"/>
          </a:p>
          <a:p>
            <a:pPr>
              <a:buFont typeface="Wingdings 3" charset="2"/>
              <a:buAutoNum type="alphaUcParenR"/>
            </a:pPr>
            <a:r>
              <a:rPr lang="en-US" sz="1800" dirty="0" smtClean="0"/>
              <a:t>7</a:t>
            </a:r>
            <a:r>
              <a:rPr lang="ru-RU" sz="1800" dirty="0"/>
              <a:t> </a:t>
            </a:r>
            <a:r>
              <a:rPr lang="ru-RU" sz="1800" dirty="0" smtClean="0"/>
              <a:t> </a:t>
            </a:r>
            <a:endParaRPr lang="en-US" sz="1800" dirty="0" smtClean="0"/>
          </a:p>
          <a:p>
            <a:pPr>
              <a:buFont typeface="Wingdings 3" charset="2"/>
              <a:buAutoNum type="alphaUcParenR"/>
            </a:pPr>
            <a:r>
              <a:rPr lang="en-US" sz="1800" dirty="0" smtClean="0"/>
              <a:t>5</a:t>
            </a:r>
            <a:r>
              <a:rPr lang="ru-RU" sz="1800" dirty="0"/>
              <a:t> </a:t>
            </a:r>
            <a:r>
              <a:rPr lang="ru-RU" sz="1800" dirty="0" smtClean="0"/>
              <a:t> </a:t>
            </a:r>
            <a:endParaRPr lang="en-US" sz="1800" dirty="0" smtClean="0"/>
          </a:p>
          <a:p>
            <a:pPr>
              <a:buFont typeface="Wingdings 3" charset="2"/>
              <a:buAutoNum type="alphaUcParenR"/>
            </a:pPr>
            <a:r>
              <a:rPr lang="en-US" sz="1800" dirty="0" smtClean="0"/>
              <a:t>6</a:t>
            </a:r>
            <a:r>
              <a:rPr lang="ru-RU" sz="1800" dirty="0"/>
              <a:t> </a:t>
            </a:r>
            <a:r>
              <a:rPr lang="ru-RU" sz="1800" dirty="0" smtClean="0"/>
              <a:t> </a:t>
            </a:r>
            <a:endParaRPr lang="en-US" sz="1800" dirty="0" smtClean="0"/>
          </a:p>
          <a:p>
            <a:pPr>
              <a:buFont typeface="Wingdings 3" charset="2"/>
              <a:buAutoNum type="alphaUcParenR"/>
            </a:pPr>
            <a:r>
              <a:rPr lang="en-US" sz="1800" dirty="0" smtClean="0"/>
              <a:t>8</a:t>
            </a:r>
            <a:r>
              <a:rPr lang="ru-RU" sz="1800" dirty="0"/>
              <a:t> </a:t>
            </a:r>
            <a:r>
              <a:rPr lang="ru-RU" sz="1800" dirty="0" smtClean="0"/>
              <a:t> </a:t>
            </a:r>
            <a:endParaRPr lang="en-US" sz="1800" dirty="0" smtClean="0"/>
          </a:p>
          <a:p>
            <a:pPr>
              <a:buFont typeface="Wingdings 3" charset="2"/>
              <a:buAutoNum type="alphaUcParenR"/>
            </a:pPr>
            <a:r>
              <a:rPr lang="en-US" sz="1800" dirty="0" smtClean="0"/>
              <a:t>4</a:t>
            </a:r>
            <a:r>
              <a:rPr lang="ru-RU" sz="1800" dirty="0"/>
              <a:t> </a:t>
            </a:r>
            <a:r>
              <a:rPr lang="ru-RU" sz="1800" dirty="0" smtClean="0"/>
              <a:t> </a:t>
            </a:r>
            <a:endParaRPr lang="en-US" sz="1800" dirty="0" smtClean="0"/>
          </a:p>
          <a:p>
            <a:pPr marL="0" indent="0">
              <a:buFont typeface="Wingdings 3" charset="2"/>
              <a:buNone/>
            </a:pPr>
            <a:r>
              <a:rPr lang="ru-RU" sz="1800" dirty="0" smtClean="0"/>
              <a:t>Ответ</a:t>
            </a:r>
            <a:r>
              <a:rPr lang="en-US" sz="1800" dirty="0" smtClean="0"/>
              <a:t>: C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199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Как вы увидели мы рассмотрели основную часть кода программы. Программа работает, но она все еще не совершенна. </a:t>
            </a:r>
          </a:p>
          <a:p>
            <a:r>
              <a:rPr lang="ru-RU" dirty="0"/>
              <a:t>У нас есть много идей по улучшению нашей программы. Например, написать версию программы на </a:t>
            </a:r>
            <a:r>
              <a:rPr lang="en-US" i="1" u="sng" dirty="0"/>
              <a:t>Android</a:t>
            </a:r>
            <a:r>
              <a:rPr lang="ru-RU" dirty="0"/>
              <a:t>. Так как, у всех есть планшеты и сенсорные телефоны, с помощью которых учащиеся смогут использовать данную программу.</a:t>
            </a:r>
          </a:p>
          <a:p>
            <a:r>
              <a:rPr lang="ru-RU" dirty="0"/>
              <a:t>Также в панели </a:t>
            </a:r>
            <a:r>
              <a:rPr lang="en-US" i="1" u="sng" dirty="0"/>
              <a:t>Stats</a:t>
            </a:r>
            <a:r>
              <a:rPr lang="en-US" dirty="0"/>
              <a:t> </a:t>
            </a:r>
            <a:r>
              <a:rPr lang="ru-RU" dirty="0"/>
              <a:t>необходимо сделать мониторинг подключенных клиентов, чтобы преподаватель мог удостовериться, что все учащиеся были подключены. </a:t>
            </a:r>
          </a:p>
          <a:p>
            <a:r>
              <a:rPr lang="ru-RU" dirty="0"/>
              <a:t>Планируется создать возможность сохранения теста и открытие уже сохранённого.</a:t>
            </a:r>
          </a:p>
          <a:p>
            <a:r>
              <a:rPr lang="ru-RU" dirty="0"/>
              <a:t>Существует идея по улучшению самого теста, то есть динамическое создание разных вариантов, с модулями. </a:t>
            </a:r>
          </a:p>
          <a:p>
            <a:r>
              <a:rPr lang="ru-RU" dirty="0"/>
              <a:t>Программа нуждается в базе данных, с помощью которой учащийся и преподаватель мог посмотреть предыдущие тестирования. Кроме того, с базой данных можно добавить много новых возможностей.</a:t>
            </a:r>
          </a:p>
          <a:p>
            <a:r>
              <a:rPr lang="ru-RU" dirty="0"/>
              <a:t>Программа была протестирована среди учащихся и успешно прошла тестирование. Учащимся понравилась программа, так как она проста в использовании.</a:t>
            </a:r>
          </a:p>
        </p:txBody>
      </p:sp>
    </p:spTree>
    <p:extLst>
      <p:ext uri="{BB962C8B-B14F-4D97-AF65-F5344CB8AC3E}">
        <p14:creationId xmlns:p14="http://schemas.microsoft.com/office/powerpoint/2010/main" val="23035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Инструкция по использованию для преподавателя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Вы </a:t>
            </a:r>
            <a:r>
              <a:rPr lang="ru-RU" dirty="0"/>
              <a:t>должны запустить программу.</a:t>
            </a:r>
          </a:p>
          <a:p>
            <a:pPr marL="0" lv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Открыть </a:t>
            </a:r>
            <a:r>
              <a:rPr lang="ru-RU" dirty="0"/>
              <a:t>вкладку </a:t>
            </a:r>
            <a:r>
              <a:rPr lang="en-US" i="1" u="sng" dirty="0"/>
              <a:t>Test</a:t>
            </a:r>
            <a:r>
              <a:rPr lang="en-US" dirty="0"/>
              <a:t>.</a:t>
            </a:r>
            <a:endParaRPr lang="ru-RU" dirty="0"/>
          </a:p>
          <a:p>
            <a:pPr marL="0" lvl="0" indent="0">
              <a:buNone/>
            </a:pPr>
            <a:r>
              <a:rPr lang="en-US" dirty="0" smtClean="0"/>
              <a:t>3. </a:t>
            </a:r>
            <a:r>
              <a:rPr lang="ru-RU" dirty="0" smtClean="0"/>
              <a:t>В </a:t>
            </a:r>
            <a:r>
              <a:rPr lang="ru-RU" dirty="0"/>
              <a:t>этой вкладке вы должны ввести критерии оценивания и время для выполнения теста.</a:t>
            </a:r>
          </a:p>
          <a:p>
            <a:pPr marL="0" lvl="0" indent="0">
              <a:buNone/>
            </a:pPr>
            <a:r>
              <a:rPr lang="en-US" dirty="0" smtClean="0"/>
              <a:t>4. </a:t>
            </a:r>
            <a:r>
              <a:rPr lang="ru-RU" dirty="0" smtClean="0"/>
              <a:t>Затем </a:t>
            </a:r>
            <a:r>
              <a:rPr lang="ru-RU" dirty="0"/>
              <a:t>нажать кнопку </a:t>
            </a:r>
            <a:r>
              <a:rPr lang="en-US" i="1" u="sng" dirty="0"/>
              <a:t>Create</a:t>
            </a:r>
            <a:r>
              <a:rPr lang="ru-RU" dirty="0"/>
              <a:t>, чтобы создать тест.</a:t>
            </a:r>
          </a:p>
          <a:p>
            <a:pPr marL="0" lvl="0" indent="0">
              <a:buNone/>
            </a:pPr>
            <a:r>
              <a:rPr lang="en-US" dirty="0" smtClean="0"/>
              <a:t>5. </a:t>
            </a:r>
            <a:r>
              <a:rPr lang="ru-RU" dirty="0" smtClean="0"/>
              <a:t>В </a:t>
            </a:r>
            <a:r>
              <a:rPr lang="ru-RU" dirty="0"/>
              <a:t>появившемся окне, чтобы добавить новый вопрос нужно нажать кнопку </a:t>
            </a:r>
            <a:r>
              <a:rPr lang="en-US" i="1" u="sng" dirty="0"/>
              <a:t>Add</a:t>
            </a:r>
            <a:r>
              <a:rPr lang="en-US" u="sng" dirty="0"/>
              <a:t> new</a:t>
            </a:r>
            <a:r>
              <a:rPr lang="ru-RU" dirty="0"/>
              <a:t>.</a:t>
            </a:r>
          </a:p>
          <a:p>
            <a:pPr marL="0" lvl="0" indent="0">
              <a:buNone/>
            </a:pPr>
            <a:r>
              <a:rPr lang="en-US" dirty="0" smtClean="0"/>
              <a:t>6. </a:t>
            </a:r>
            <a:r>
              <a:rPr lang="ru-RU" dirty="0" smtClean="0"/>
              <a:t>Во </a:t>
            </a:r>
            <a:r>
              <a:rPr lang="ru-RU" dirty="0"/>
              <a:t>вкладке </a:t>
            </a:r>
            <a:r>
              <a:rPr lang="en-US" u="sng" dirty="0"/>
              <a:t>Add </a:t>
            </a:r>
            <a:r>
              <a:rPr lang="en-US" i="1" u="sng" dirty="0"/>
              <a:t>new</a:t>
            </a:r>
            <a:r>
              <a:rPr lang="en-US" u="sng" dirty="0"/>
              <a:t> question</a:t>
            </a:r>
            <a:r>
              <a:rPr lang="en-US" dirty="0"/>
              <a:t> </a:t>
            </a:r>
            <a:r>
              <a:rPr lang="ru-RU" dirty="0"/>
              <a:t>есть поля. В первое поле нужно ввести вопрос, также по желанию можно добавить картинку к этому вопросу. После нужно ввести варианты ответа, среди которых должен быть один правильный ответ. Ниже необходимо выбрать правильный ответ.</a:t>
            </a:r>
          </a:p>
          <a:p>
            <a:pPr marL="0" lvl="0" indent="0">
              <a:buNone/>
            </a:pPr>
            <a:r>
              <a:rPr lang="en-US" dirty="0" smtClean="0"/>
              <a:t>7. </a:t>
            </a:r>
            <a:r>
              <a:rPr lang="ru-RU" dirty="0" smtClean="0"/>
              <a:t>Нажать </a:t>
            </a:r>
            <a:r>
              <a:rPr lang="en-US" i="1" u="sng" dirty="0"/>
              <a:t>Add</a:t>
            </a:r>
            <a:r>
              <a:rPr lang="ru-RU" dirty="0"/>
              <a:t>. Все теперь вопрос добавлен к тесту. Также можно добавить новые вопросы.</a:t>
            </a:r>
          </a:p>
          <a:p>
            <a:pPr marL="0" lvl="0" indent="0">
              <a:buNone/>
            </a:pPr>
            <a:r>
              <a:rPr lang="en-US" dirty="0" smtClean="0"/>
              <a:t>8. </a:t>
            </a:r>
            <a:r>
              <a:rPr lang="ru-RU" dirty="0" smtClean="0"/>
              <a:t>Если </a:t>
            </a:r>
            <a:r>
              <a:rPr lang="ru-RU" dirty="0"/>
              <a:t>вы хотите удалить последний добавленный вопрос нажмите </a:t>
            </a:r>
            <a:r>
              <a:rPr lang="en-US" i="1" u="sng" dirty="0"/>
              <a:t>Remove</a:t>
            </a:r>
            <a:r>
              <a:rPr lang="en-US" u="sng" dirty="0"/>
              <a:t> last</a:t>
            </a:r>
            <a:r>
              <a:rPr lang="ru-RU" dirty="0"/>
              <a:t>.</a:t>
            </a:r>
          </a:p>
          <a:p>
            <a:pPr marL="0" lvl="0" indent="0">
              <a:buNone/>
            </a:pPr>
            <a:r>
              <a:rPr lang="en-US" dirty="0" smtClean="0"/>
              <a:t>9. </a:t>
            </a:r>
            <a:r>
              <a:rPr lang="ru-RU" dirty="0" smtClean="0"/>
              <a:t>Когда </a:t>
            </a:r>
            <a:r>
              <a:rPr lang="ru-RU" dirty="0"/>
              <a:t>добавили все вопросы нажмите </a:t>
            </a:r>
            <a:r>
              <a:rPr lang="en-US" i="1" u="sng" dirty="0"/>
              <a:t>Done</a:t>
            </a:r>
            <a:r>
              <a:rPr lang="ru-RU" dirty="0"/>
              <a:t>. Теперь, когда учащиеся будут подключаться к вам через </a:t>
            </a:r>
            <a:r>
              <a:rPr lang="en-US" dirty="0"/>
              <a:t>IP </a:t>
            </a:r>
            <a:r>
              <a:rPr lang="ru-RU" dirty="0"/>
              <a:t>адрес, который вы найдете во вкладке </a:t>
            </a:r>
            <a:r>
              <a:rPr lang="en-US" i="1" u="sng" dirty="0"/>
              <a:t>Stats</a:t>
            </a:r>
            <a:r>
              <a:rPr lang="ru-RU" dirty="0"/>
              <a:t>. Они получат тест и сразу же смогут начать его выполнение.</a:t>
            </a:r>
          </a:p>
          <a:p>
            <a:pPr marL="0" indent="0">
              <a:buNone/>
            </a:pPr>
            <a:r>
              <a:rPr lang="en-US" dirty="0" smtClean="0"/>
              <a:t>10. </a:t>
            </a:r>
            <a:r>
              <a:rPr lang="ru-RU" dirty="0" smtClean="0"/>
              <a:t>Когда </a:t>
            </a:r>
            <a:r>
              <a:rPr lang="ru-RU" dirty="0"/>
              <a:t>кто-нибудь закончит тест, вы сможете увидеть результат во вкладке </a:t>
            </a:r>
            <a:r>
              <a:rPr lang="en-US" i="1" u="sng" dirty="0"/>
              <a:t>Result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637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Инструкция по использованию для учащегося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Вы </a:t>
            </a:r>
            <a:r>
              <a:rPr lang="ru-RU" dirty="0"/>
              <a:t>должны запустить программу.</a:t>
            </a:r>
          </a:p>
          <a:p>
            <a:pPr marL="0" lv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Ввести </a:t>
            </a:r>
            <a:r>
              <a:rPr lang="ru-RU" dirty="0"/>
              <a:t>свои данные – имя, фамилия. Также ввести </a:t>
            </a:r>
            <a:r>
              <a:rPr lang="en-US" dirty="0"/>
              <a:t>IP </a:t>
            </a:r>
            <a:r>
              <a:rPr lang="ru-RU" dirty="0"/>
              <a:t>адрес, который даст вам преподаватель.</a:t>
            </a:r>
          </a:p>
          <a:p>
            <a:pPr marL="0" lvl="0" indent="0">
              <a:buNone/>
            </a:pPr>
            <a:r>
              <a:rPr lang="en-US" dirty="0" smtClean="0"/>
              <a:t>3. </a:t>
            </a:r>
            <a:r>
              <a:rPr lang="ru-RU" dirty="0" smtClean="0"/>
              <a:t>Перейти </a:t>
            </a:r>
            <a:r>
              <a:rPr lang="ru-RU" dirty="0"/>
              <a:t>во вкладку </a:t>
            </a:r>
            <a:r>
              <a:rPr lang="en-US" i="1" u="sng" dirty="0"/>
              <a:t>Test</a:t>
            </a:r>
            <a:r>
              <a:rPr lang="ru-RU" dirty="0"/>
              <a:t> и нажать </a:t>
            </a:r>
            <a:r>
              <a:rPr lang="en-US" i="1" u="sng" dirty="0"/>
              <a:t>Open</a:t>
            </a:r>
            <a:r>
              <a:rPr lang="ru-RU" dirty="0"/>
              <a:t>, чтобы начать выполнение задания.</a:t>
            </a:r>
          </a:p>
          <a:p>
            <a:pPr marL="0" lvl="0" indent="0">
              <a:buNone/>
            </a:pPr>
            <a:r>
              <a:rPr lang="en-US" dirty="0" smtClean="0"/>
              <a:t>4. </a:t>
            </a:r>
            <a:r>
              <a:rPr lang="ru-RU" dirty="0" smtClean="0"/>
              <a:t>Открыв </a:t>
            </a:r>
            <a:r>
              <a:rPr lang="ru-RU" dirty="0"/>
              <a:t>тест, вы можете увидеть первый вопрос, чтобы увидеть другие вопросы нажмите </a:t>
            </a:r>
            <a:r>
              <a:rPr lang="en-US" i="1" u="sng" dirty="0"/>
              <a:t>Next</a:t>
            </a:r>
            <a:r>
              <a:rPr lang="ru-RU" dirty="0"/>
              <a:t>, чтобы вернуться к предыдущему вопросы нажмите </a:t>
            </a:r>
            <a:r>
              <a:rPr lang="en-US" i="1" u="sng" dirty="0"/>
              <a:t>Prev</a:t>
            </a:r>
            <a:r>
              <a:rPr lang="ru-RU" dirty="0"/>
              <a:t>.</a:t>
            </a:r>
          </a:p>
          <a:p>
            <a:pPr marL="0" lvl="0" indent="0">
              <a:buNone/>
            </a:pPr>
            <a:r>
              <a:rPr lang="en-US" dirty="0" smtClean="0"/>
              <a:t>5. </a:t>
            </a:r>
            <a:r>
              <a:rPr lang="ru-RU" dirty="0" smtClean="0"/>
              <a:t>Когда </a:t>
            </a:r>
            <a:r>
              <a:rPr lang="ru-RU" dirty="0"/>
              <a:t>закончите тест нажмите </a:t>
            </a:r>
            <a:r>
              <a:rPr lang="en-US" i="1" u="sng" dirty="0"/>
              <a:t>Done</a:t>
            </a:r>
            <a:r>
              <a:rPr lang="ru-RU" dirty="0"/>
              <a:t>.</a:t>
            </a:r>
          </a:p>
          <a:p>
            <a:pPr marL="0" lvl="0" indent="0">
              <a:buNone/>
            </a:pPr>
            <a:r>
              <a:rPr lang="en-US" dirty="0" smtClean="0"/>
              <a:t>6. </a:t>
            </a:r>
            <a:r>
              <a:rPr lang="ru-RU" dirty="0" smtClean="0"/>
              <a:t>Чтобы </a:t>
            </a:r>
            <a:r>
              <a:rPr lang="ru-RU" dirty="0"/>
              <a:t>увидеть свой результат откройте вкладку </a:t>
            </a:r>
            <a:r>
              <a:rPr lang="en-US" i="1" u="sng" dirty="0"/>
              <a:t>Result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ru-RU" b="1" dirty="0" smtClean="0"/>
              <a:t>Примечание</a:t>
            </a:r>
            <a:r>
              <a:rPr lang="ru-RU" b="1" dirty="0"/>
              <a:t>: </a:t>
            </a:r>
            <a:r>
              <a:rPr lang="ru-RU" i="1" dirty="0"/>
              <a:t>Если вы не успеете ответить на все вопросы до того, как истечёт время, тестовое окно закроется и все не отвеченные вопросы будут засчитаны как неправильные.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9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Использованная 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Герберт Шилдт, Полный справочник по </a:t>
            </a:r>
            <a:r>
              <a:rPr lang="en-US" dirty="0"/>
              <a:t>JAVA</a:t>
            </a:r>
            <a:r>
              <a:rPr lang="ru-RU" dirty="0"/>
              <a:t>. </a:t>
            </a:r>
            <a:r>
              <a:rPr lang="en-US" dirty="0"/>
              <a:t>Java SE</a:t>
            </a:r>
            <a:r>
              <a:rPr lang="ru-RU" dirty="0"/>
              <a:t> 6 </a:t>
            </a:r>
            <a:r>
              <a:rPr lang="en-US" dirty="0"/>
              <a:t>Edition</a:t>
            </a:r>
            <a:r>
              <a:rPr lang="ru-RU" dirty="0"/>
              <a:t>, 2007.</a:t>
            </a:r>
          </a:p>
          <a:p>
            <a:pPr lvl="0"/>
            <a:r>
              <a:rPr lang="ru-RU" dirty="0"/>
              <a:t>Герберт Шилдт, Полное руководство, 2012.</a:t>
            </a:r>
          </a:p>
          <a:p>
            <a:pPr lvl="0"/>
            <a:r>
              <a:rPr lang="en-US" dirty="0"/>
              <a:t>H. M. Deitel, Java™ How to Program, Sixth Edition, August 04, 2004.</a:t>
            </a:r>
            <a:endParaRPr lang="ru-RU" dirty="0"/>
          </a:p>
          <a:p>
            <a:pPr lvl="0"/>
            <a:r>
              <a:rPr lang="ru-RU" dirty="0"/>
              <a:t>Герберт Шилдт, </a:t>
            </a:r>
            <a:r>
              <a:rPr lang="en-US" dirty="0"/>
              <a:t>SWING</a:t>
            </a:r>
            <a:r>
              <a:rPr lang="ru-RU" dirty="0"/>
              <a:t> руководство для начинающих, 2007.</a:t>
            </a:r>
          </a:p>
          <a:p>
            <a:r>
              <a:rPr lang="ru-RU" smtClean="0"/>
              <a:t>Также </a:t>
            </a:r>
            <a:r>
              <a:rPr lang="ru-RU" dirty="0"/>
              <a:t>были использованы видео уроки в интернете.</a:t>
            </a:r>
          </a:p>
        </p:txBody>
      </p:sp>
    </p:spTree>
    <p:extLst>
      <p:ext uri="{BB962C8B-B14F-4D97-AF65-F5344CB8AC3E}">
        <p14:creationId xmlns:p14="http://schemas.microsoft.com/office/powerpoint/2010/main" val="6029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Annotation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aim of this work is the task of online testing in schools, as well as verification of current knowledge of the students and conduct routine examinations.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170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В наше время очень сильно развиты информационные технологии. Все стараются перейти на использование этих технологий. Все модернизируется. Теперь можно не тратить время на ту или иную задачу.</a:t>
            </a:r>
          </a:p>
          <a:p>
            <a:r>
              <a:rPr lang="en-US" sz="2400" dirty="0"/>
              <a:t>XXI</a:t>
            </a:r>
            <a:r>
              <a:rPr lang="ru-RU" sz="2400" dirty="0"/>
              <a:t> век – век информационных технологий. У всех сейчас есть планшеты, смартфоны, ультрабуки и т.д. У нас появилась идея сделать программу, благодаря которой можно будет проводить тестирования в школах, не тратя при этом много ресурсов и времени. </a:t>
            </a:r>
          </a:p>
          <a:p>
            <a:r>
              <a:rPr lang="ru-RU" sz="2400" dirty="0"/>
              <a:t>В частности, наша программа поможет преподавателю проверить насколько был усвоен материал изученного предмета.</a:t>
            </a:r>
          </a:p>
        </p:txBody>
      </p:sp>
    </p:spTree>
    <p:extLst>
      <p:ext uri="{BB962C8B-B14F-4D97-AF65-F5344CB8AC3E}">
        <p14:creationId xmlns:p14="http://schemas.microsoft.com/office/powerpoint/2010/main" val="1548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Исследовательская </a:t>
            </a:r>
            <a:r>
              <a:rPr lang="ru-RU" b="1" dirty="0" smtClean="0"/>
              <a:t>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2000" dirty="0" smtClean="0"/>
              <a:t>В </a:t>
            </a:r>
            <a:r>
              <a:rPr lang="ru-RU" sz="2000" dirty="0"/>
              <a:t>интернете очень много разных способов проверить свои знания. Достаточно зайти в </a:t>
            </a:r>
            <a:r>
              <a:rPr lang="en-US" sz="2000" dirty="0"/>
              <a:t>Google</a:t>
            </a:r>
            <a:r>
              <a:rPr lang="ru-RU" sz="2000" dirty="0"/>
              <a:t> и ввести онлайн тестирования, но вы получите лишь возможность написать пробный ЕНТ. Там вы не найдете сайт, который предоставит вам возможность пройти тест по определенному материалу с нужным уровнем заданий.</a:t>
            </a:r>
          </a:p>
          <a:p>
            <a:r>
              <a:rPr lang="ru-RU" sz="2000" dirty="0" smtClean="0"/>
              <a:t>Программа </a:t>
            </a:r>
            <a:r>
              <a:rPr lang="ru-RU" sz="2000" dirty="0"/>
              <a:t>была написана на объектно-ориентированным языке программирования - </a:t>
            </a:r>
            <a:r>
              <a:rPr lang="en-US" sz="2000" i="1" dirty="0"/>
              <a:t>Java</a:t>
            </a:r>
            <a:r>
              <a:rPr lang="ru-RU" sz="2000" i="1" dirty="0"/>
              <a:t>.</a:t>
            </a:r>
            <a:r>
              <a:rPr lang="ru-RU" sz="2000" dirty="0"/>
              <a:t> Почему именно </a:t>
            </a:r>
            <a:r>
              <a:rPr lang="en-US" sz="2000" i="1" dirty="0"/>
              <a:t>Java</a:t>
            </a:r>
            <a:r>
              <a:rPr lang="ru-RU" sz="2000" dirty="0"/>
              <a:t>? Java является основой ряда платформ, предназначенных для разработки программного обеспечения и обеспечивающих эффективную работу на системах с разной чип-архитектурой. Java помогает решать задачи разработчикам серверных, клиентских и встраиваемых систем. Одно из главных преимуществ </a:t>
            </a:r>
            <a:r>
              <a:rPr lang="en-US" sz="2000" dirty="0"/>
              <a:t>Java</a:t>
            </a:r>
            <a:r>
              <a:rPr lang="ru-RU" sz="2000" dirty="0"/>
              <a:t> – его независимость от платформы, на которой выполняются программы. Таким образом, один и тот же код можно запускать на разных </a:t>
            </a:r>
            <a:r>
              <a:rPr lang="ru-RU" sz="2000" i="1" dirty="0"/>
              <a:t>ОС</a:t>
            </a:r>
            <a:r>
              <a:rPr lang="ru-RU" sz="2000" dirty="0"/>
              <a:t>. Средой разработки был выбран </a:t>
            </a:r>
            <a:r>
              <a:rPr lang="en-US" sz="2000" i="1" dirty="0"/>
              <a:t>Eclipse</a:t>
            </a:r>
            <a:r>
              <a:rPr lang="ru-RU" sz="2000" dirty="0"/>
              <a:t>.</a:t>
            </a:r>
          </a:p>
          <a:p>
            <a:r>
              <a:rPr lang="ru-RU" sz="2000" i="1" dirty="0" smtClean="0"/>
              <a:t>Цель </a:t>
            </a:r>
            <a:r>
              <a:rPr lang="ru-RU" sz="2000" i="1" dirty="0"/>
              <a:t>нашей программы</a:t>
            </a:r>
            <a:r>
              <a:rPr lang="ru-RU" sz="2000" dirty="0"/>
              <a:t> – проведение упрощённого тестирования по пройденному материалу в помощь преподавателю.</a:t>
            </a:r>
          </a:p>
        </p:txBody>
      </p:sp>
    </p:spTree>
    <p:extLst>
      <p:ext uri="{BB962C8B-B14F-4D97-AF65-F5344CB8AC3E}">
        <p14:creationId xmlns:p14="http://schemas.microsoft.com/office/powerpoint/2010/main" val="22773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Описание серверной части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(</a:t>
            </a:r>
            <a:r>
              <a:rPr lang="ru-RU" b="1" dirty="0"/>
              <a:t>Для преподавателя).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Запустив программу преподавателя, вы увидите небольшое окно, с разными вкладками. </a:t>
            </a:r>
          </a:p>
          <a:p>
            <a:r>
              <a:rPr lang="ru-RU" b="1" dirty="0"/>
              <a:t>Первая вкладка</a:t>
            </a:r>
            <a:r>
              <a:rPr lang="ru-RU" dirty="0"/>
              <a:t> – это “</a:t>
            </a:r>
            <a:r>
              <a:rPr lang="en-US" dirty="0"/>
              <a:t>News</a:t>
            </a:r>
            <a:r>
              <a:rPr lang="ru-RU" dirty="0"/>
              <a:t>”, в этой вкладке вы найдете новые функции программы, а также ссылку, чтобы проверить доступность новой версии программы.</a:t>
            </a:r>
          </a:p>
          <a:p>
            <a:r>
              <a:rPr lang="ru-RU" b="1" dirty="0"/>
              <a:t>Вторая </a:t>
            </a:r>
            <a:r>
              <a:rPr lang="ru-RU" dirty="0"/>
              <a:t>– основная вкладка, в которой создается тест для учащихся, а также задаются критерии оценивания в 100 бальной системе. Указывается в каких интервалах будет определённая оценка и установлено время для выполнения тестовых заданий. Также можно сохранить созданный тест для дальнейших использований и открыть уже сохранённый. </a:t>
            </a:r>
          </a:p>
          <a:p>
            <a:r>
              <a:rPr lang="ru-RU" b="1" dirty="0"/>
              <a:t>В третьей вкладке</a:t>
            </a:r>
            <a:r>
              <a:rPr lang="ru-RU" dirty="0"/>
              <a:t> преподаватель может посмотреть результаты уже закончивших тестирования учащихся, с подсчетом правильных и не правильных ответов.</a:t>
            </a:r>
          </a:p>
          <a:p>
            <a:r>
              <a:rPr lang="ru-RU" b="1" dirty="0"/>
              <a:t>Четвертая вкладка</a:t>
            </a:r>
            <a:r>
              <a:rPr lang="ru-RU" dirty="0"/>
              <a:t> содержит в себе информацию о сервере. В ней есть </a:t>
            </a:r>
            <a:r>
              <a:rPr lang="en-US" dirty="0"/>
              <a:t>IP</a:t>
            </a:r>
            <a:r>
              <a:rPr lang="ru-RU" dirty="0"/>
              <a:t> адрес, с помощью которого учащиеся будут соединяться.</a:t>
            </a:r>
          </a:p>
          <a:p>
            <a:r>
              <a:rPr lang="ru-RU" b="1" dirty="0"/>
              <a:t>В пятой вкладке</a:t>
            </a:r>
            <a:r>
              <a:rPr lang="ru-RU" dirty="0"/>
              <a:t> указана краткая инструкция преподавателю по использованию данной программы.</a:t>
            </a:r>
          </a:p>
          <a:p>
            <a:r>
              <a:rPr lang="ru-RU" b="1" dirty="0"/>
              <a:t>В шестой вкладке</a:t>
            </a:r>
            <a:r>
              <a:rPr lang="ru-RU" dirty="0"/>
              <a:t> указаны контактные данные разработчика данной программы, с помощью которых вы можете отправить сообщение с пожеланиями и предложениями по улучшению программы.</a:t>
            </a:r>
          </a:p>
          <a:p>
            <a:r>
              <a:rPr lang="ru-RU" b="1" dirty="0"/>
              <a:t>В седьмой вкладке</a:t>
            </a:r>
            <a:r>
              <a:rPr lang="ru-RU" dirty="0"/>
              <a:t> указана информация о разработчиках.</a:t>
            </a:r>
          </a:p>
        </p:txBody>
      </p:sp>
    </p:spTree>
    <p:extLst>
      <p:ext uri="{BB962C8B-B14F-4D97-AF65-F5344CB8AC3E}">
        <p14:creationId xmlns:p14="http://schemas.microsoft.com/office/powerpoint/2010/main" val="25709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3657" y="452718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Описание программного кода серверной части.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1839" y="2115404"/>
            <a:ext cx="8946541" cy="4173939"/>
          </a:xfrm>
        </p:spPr>
        <p:txBody>
          <a:bodyPr>
            <a:normAutofit/>
          </a:bodyPr>
          <a:lstStyle/>
          <a:p>
            <a:r>
              <a:rPr lang="ru-RU" sz="2400" dirty="0"/>
              <a:t>В каждой программе есть главный класс, в моей этот класс тоже существует. Он называется </a:t>
            </a:r>
            <a:r>
              <a:rPr lang="en-US" sz="2400" i="1" u="sng" dirty="0"/>
              <a:t>Main</a:t>
            </a:r>
            <a:r>
              <a:rPr lang="ru-RU" sz="2400" dirty="0"/>
              <a:t>. В этом классе написан код который реализует большую часть визуального оформления. Также в этом классе вызываются другие классы таки как </a:t>
            </a:r>
            <a:r>
              <a:rPr lang="en-US" sz="2400" i="1" u="sng" dirty="0"/>
              <a:t>Network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52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0087" y="1160060"/>
            <a:ext cx="10515600" cy="6176963"/>
          </a:xfrm>
        </p:spPr>
        <p:txBody>
          <a:bodyPr>
            <a:normAutofit/>
          </a:bodyPr>
          <a:lstStyle/>
          <a:p>
            <a:r>
              <a:rPr lang="ru-RU" sz="2400" dirty="0"/>
              <a:t>В классе </a:t>
            </a:r>
            <a:r>
              <a:rPr lang="en-US" sz="2400" i="1" u="sng" dirty="0"/>
              <a:t>Network</a:t>
            </a:r>
            <a:r>
              <a:rPr lang="ru-RU" sz="2400" dirty="0"/>
              <a:t> задана реализация сетевого соединения. Рассмотрим код ниже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   public</a:t>
            </a:r>
            <a:r>
              <a:rPr lang="en-US" sz="2400" dirty="0" smtClean="0"/>
              <a:t> </a:t>
            </a:r>
            <a:r>
              <a:rPr lang="en-US" sz="2400" b="1" dirty="0"/>
              <a:t>class</a:t>
            </a:r>
            <a:r>
              <a:rPr lang="en-US" sz="2400" dirty="0"/>
              <a:t> Network </a:t>
            </a:r>
            <a:r>
              <a:rPr lang="en-US" sz="2400" b="1" dirty="0"/>
              <a:t>implements</a:t>
            </a:r>
            <a:r>
              <a:rPr lang="en-US" sz="2400" dirty="0"/>
              <a:t> Runnable{</a:t>
            </a:r>
            <a:endParaRPr lang="ru-RU" sz="2400" dirty="0"/>
          </a:p>
          <a:p>
            <a:endParaRPr lang="ru-RU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>
                <a:solidFill>
                  <a:srgbClr val="C00000"/>
                </a:solidFill>
              </a:rPr>
              <a:t>Ниже объявляются переменные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protected</a:t>
            </a:r>
            <a:r>
              <a:rPr lang="en-US" sz="2400" dirty="0"/>
              <a:t> </a:t>
            </a:r>
            <a:r>
              <a:rPr lang="en-US" sz="2400" b="1" dirty="0"/>
              <a:t>static</a:t>
            </a:r>
            <a:r>
              <a:rPr lang="en-US" sz="2400" dirty="0"/>
              <a:t> </a:t>
            </a:r>
            <a:r>
              <a:rPr lang="en-US" sz="2400" dirty="0" err="1"/>
              <a:t>ServerSocket</a:t>
            </a:r>
            <a:r>
              <a:rPr lang="en-US" sz="2400" dirty="0"/>
              <a:t> </a:t>
            </a:r>
            <a:r>
              <a:rPr lang="en-US" sz="2400" i="1" dirty="0" err="1"/>
              <a:t>serverSocket</a:t>
            </a:r>
            <a:r>
              <a:rPr lang="en-US" sz="2400" dirty="0"/>
              <a:t> = </a:t>
            </a:r>
            <a:r>
              <a:rPr lang="en-US" sz="2400" b="1" dirty="0"/>
              <a:t>null</a:t>
            </a:r>
            <a:r>
              <a:rPr lang="en-US" sz="2400" dirty="0"/>
              <a:t>; 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protected</a:t>
            </a:r>
            <a:r>
              <a:rPr lang="en-US" sz="2400" dirty="0"/>
              <a:t> </a:t>
            </a:r>
            <a:r>
              <a:rPr lang="en-US" sz="2400" b="1" dirty="0"/>
              <a:t>static</a:t>
            </a:r>
            <a:r>
              <a:rPr lang="en-US" sz="2400" dirty="0"/>
              <a:t>  Socket </a:t>
            </a:r>
            <a:r>
              <a:rPr lang="en-US" sz="2400" i="1" dirty="0" err="1"/>
              <a:t>clientSocket</a:t>
            </a:r>
            <a:r>
              <a:rPr lang="en-US" sz="2400" dirty="0"/>
              <a:t> = </a:t>
            </a:r>
            <a:r>
              <a:rPr lang="en-US" sz="2400" b="1" dirty="0"/>
              <a:t>null</a:t>
            </a:r>
            <a:r>
              <a:rPr lang="en-US" sz="2400" dirty="0"/>
              <a:t>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protected</a:t>
            </a:r>
            <a:r>
              <a:rPr lang="en-US" sz="2400" dirty="0"/>
              <a:t> </a:t>
            </a:r>
            <a:r>
              <a:rPr lang="en-US" sz="2400" b="1" dirty="0"/>
              <a:t>static</a:t>
            </a:r>
            <a:r>
              <a:rPr lang="en-US" sz="2400" dirty="0"/>
              <a:t>  clientThread </a:t>
            </a:r>
            <a:r>
              <a:rPr lang="en-US" sz="2400" i="1" dirty="0"/>
              <a:t>t</a:t>
            </a:r>
            <a:r>
              <a:rPr lang="en-US" sz="2400" dirty="0"/>
              <a:t>[] = </a:t>
            </a:r>
            <a:r>
              <a:rPr lang="en-US" sz="2400" b="1" dirty="0"/>
              <a:t>new</a:t>
            </a:r>
            <a:r>
              <a:rPr lang="en-US" sz="2400" dirty="0"/>
              <a:t> clientThread[10]; 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protected</a:t>
            </a:r>
            <a:r>
              <a:rPr lang="en-US" sz="2400" dirty="0"/>
              <a:t> </a:t>
            </a:r>
            <a:r>
              <a:rPr lang="en-US" sz="2400" b="1" dirty="0"/>
              <a:t>static</a:t>
            </a:r>
            <a:r>
              <a:rPr lang="en-US" sz="2400" dirty="0"/>
              <a:t> </a:t>
            </a:r>
            <a:r>
              <a:rPr lang="en-US" sz="2400" dirty="0" err="1"/>
              <a:t>InetAddress</a:t>
            </a:r>
            <a:r>
              <a:rPr lang="en-US" sz="2400" dirty="0"/>
              <a:t> </a:t>
            </a:r>
            <a:r>
              <a:rPr lang="en-US" sz="2400" i="1" dirty="0" err="1"/>
              <a:t>ipAddress</a:t>
            </a:r>
            <a:r>
              <a:rPr lang="en-US" sz="2400" dirty="0"/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524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1029" y="681037"/>
            <a:ext cx="10515600" cy="617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/>
              <a:t>void</a:t>
            </a:r>
            <a:r>
              <a:rPr lang="en-US" sz="2400" dirty="0"/>
              <a:t> run() {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System.</a:t>
            </a:r>
            <a:r>
              <a:rPr lang="en-US" sz="2400" b="1" i="1" dirty="0" err="1"/>
              <a:t>out</a:t>
            </a:r>
            <a:r>
              <a:rPr lang="en-US" sz="2400" dirty="0" err="1"/>
              <a:t>.println</a:t>
            </a:r>
            <a:r>
              <a:rPr lang="en-US" sz="2400" dirty="0"/>
              <a:t>("Network.java/run()");	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b="1" dirty="0"/>
              <a:t>try</a:t>
            </a:r>
            <a:r>
              <a:rPr lang="ru-RU" sz="2400" dirty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ru-RU" sz="2400" dirty="0" smtClean="0"/>
              <a:t>    </a:t>
            </a:r>
            <a:r>
              <a:rPr lang="en-US" sz="2400" dirty="0" smtClean="0"/>
              <a:t>		    </a:t>
            </a:r>
            <a:r>
              <a:rPr lang="ru-RU" sz="2400" i="1" dirty="0" smtClean="0">
                <a:solidFill>
                  <a:srgbClr val="C00000"/>
                </a:solidFill>
              </a:rPr>
              <a:t>Создается </a:t>
            </a:r>
            <a:r>
              <a:rPr lang="ru-RU" sz="2400" i="1" dirty="0">
                <a:solidFill>
                  <a:srgbClr val="C00000"/>
                </a:solidFill>
              </a:rPr>
              <a:t>сервер на порте 5678</a:t>
            </a:r>
          </a:p>
          <a:p>
            <a:pPr marL="0" indent="0">
              <a:buNone/>
            </a:pPr>
            <a:r>
              <a:rPr lang="ru-RU" sz="2400" dirty="0"/>
              <a:t>		    </a:t>
            </a:r>
            <a:r>
              <a:rPr lang="en-US" sz="2400" i="1" dirty="0" err="1"/>
              <a:t>serverSocket</a:t>
            </a:r>
            <a:r>
              <a:rPr lang="ru-RU" sz="2400" dirty="0"/>
              <a:t> = </a:t>
            </a:r>
            <a:r>
              <a:rPr lang="en-US" sz="2400" b="1" dirty="0"/>
              <a:t>new</a:t>
            </a:r>
            <a:r>
              <a:rPr lang="en-US" sz="2400" dirty="0"/>
              <a:t> </a:t>
            </a:r>
            <a:r>
              <a:rPr lang="en-US" sz="2400" dirty="0" err="1"/>
              <a:t>ServerSocket</a:t>
            </a:r>
            <a:r>
              <a:rPr lang="ru-RU" sz="2400" dirty="0"/>
              <a:t>(5678);</a:t>
            </a:r>
          </a:p>
          <a:p>
            <a:pPr marL="0" indent="0">
              <a:buNone/>
            </a:pPr>
            <a:r>
              <a:rPr lang="ru-RU" sz="2400" dirty="0"/>
              <a:t>		    </a:t>
            </a:r>
            <a:r>
              <a:rPr lang="ru-RU" sz="2400" dirty="0">
                <a:solidFill>
                  <a:srgbClr val="C00000"/>
                </a:solidFill>
              </a:rPr>
              <a:t>Переменной </a:t>
            </a:r>
            <a:r>
              <a:rPr lang="en-US" sz="2400" dirty="0" err="1">
                <a:solidFill>
                  <a:srgbClr val="C00000"/>
                </a:solidFill>
              </a:rPr>
              <a:t>ipAddress</a:t>
            </a:r>
            <a:r>
              <a:rPr lang="ru-RU" sz="2400" dirty="0">
                <a:solidFill>
                  <a:srgbClr val="C00000"/>
                </a:solidFill>
              </a:rPr>
              <a:t> задается значение </a:t>
            </a:r>
            <a:r>
              <a:rPr lang="en-US" sz="2400" dirty="0">
                <a:solidFill>
                  <a:srgbClr val="C00000"/>
                </a:solidFill>
              </a:rPr>
              <a:t>IP</a:t>
            </a:r>
            <a:r>
              <a:rPr lang="ru-RU" sz="2400" dirty="0">
                <a:solidFill>
                  <a:srgbClr val="C00000"/>
                </a:solidFill>
              </a:rPr>
              <a:t> адреса сервера</a:t>
            </a:r>
          </a:p>
          <a:p>
            <a:pPr marL="0" indent="0">
              <a:buNone/>
            </a:pPr>
            <a:r>
              <a:rPr lang="ru-RU" sz="2400" dirty="0"/>
              <a:t>		    </a:t>
            </a:r>
            <a:r>
              <a:rPr lang="en-US" sz="2400" i="1" dirty="0" err="1"/>
              <a:t>ipAddress</a:t>
            </a:r>
            <a:r>
              <a:rPr lang="ru-RU" sz="2400" dirty="0"/>
              <a:t> = </a:t>
            </a:r>
            <a:r>
              <a:rPr lang="en-US" sz="2400" i="1" dirty="0" err="1"/>
              <a:t>serverSocket</a:t>
            </a:r>
            <a:r>
              <a:rPr lang="ru-RU" sz="2400" dirty="0"/>
              <a:t>.</a:t>
            </a:r>
            <a:r>
              <a:rPr lang="en-US" sz="2400" dirty="0" err="1"/>
              <a:t>getInetAddress</a:t>
            </a:r>
            <a:r>
              <a:rPr lang="ru-RU" sz="2400" dirty="0"/>
              <a:t>().</a:t>
            </a:r>
            <a:r>
              <a:rPr lang="en-US" sz="2400" i="1" dirty="0" err="1"/>
              <a:t>getLocalHost</a:t>
            </a:r>
            <a:r>
              <a:rPr lang="ru-RU" sz="2400" dirty="0"/>
              <a:t>();</a:t>
            </a:r>
          </a:p>
          <a:p>
            <a:pPr marL="0" indent="0">
              <a:buNone/>
            </a:pPr>
            <a:r>
              <a:rPr lang="ru-RU" sz="2400" dirty="0"/>
              <a:t>		    </a:t>
            </a:r>
            <a:r>
              <a:rPr lang="ru-RU" sz="2400" dirty="0">
                <a:solidFill>
                  <a:srgbClr val="C00000"/>
                </a:solidFill>
              </a:rPr>
              <a:t>Через метод передается переменная</a:t>
            </a:r>
          </a:p>
          <a:p>
            <a:pPr marL="0" indent="0">
              <a:buNone/>
            </a:pPr>
            <a:r>
              <a:rPr lang="ru-RU" sz="2400" dirty="0"/>
              <a:t>    </a:t>
            </a:r>
            <a:r>
              <a:rPr lang="en-US" sz="2400" dirty="0" smtClean="0"/>
              <a:t> 		    </a:t>
            </a:r>
            <a:r>
              <a:rPr lang="en-US" sz="2400" dirty="0" err="1" smtClean="0"/>
              <a:t>Stats.</a:t>
            </a:r>
            <a:r>
              <a:rPr lang="en-US" sz="2400" i="1" dirty="0" err="1" smtClean="0"/>
              <a:t>setIpAddress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ipAddress</a:t>
            </a:r>
            <a:r>
              <a:rPr lang="en-US" sz="2400" dirty="0"/>
              <a:t>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	    }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        </a:t>
            </a:r>
            <a:r>
              <a:rPr lang="en-US" sz="2400" b="1" dirty="0"/>
              <a:t>catch</a:t>
            </a:r>
            <a:r>
              <a:rPr lang="en-US" sz="2400" dirty="0"/>
              <a:t> (</a:t>
            </a:r>
            <a:r>
              <a:rPr lang="en-US" sz="2400" dirty="0" err="1"/>
              <a:t>IOException</a:t>
            </a:r>
            <a:r>
              <a:rPr lang="en-US" sz="2400" dirty="0"/>
              <a:t> e)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	    {</a:t>
            </a:r>
            <a:r>
              <a:rPr lang="en-US" sz="2400" dirty="0" err="1"/>
              <a:t>System.</a:t>
            </a:r>
            <a:r>
              <a:rPr lang="en-US" sz="2400" b="1" i="1" dirty="0" err="1"/>
              <a:t>out</a:t>
            </a:r>
            <a:r>
              <a:rPr lang="en-US" sz="2400" dirty="0" err="1"/>
              <a:t>.println</a:t>
            </a:r>
            <a:r>
              <a:rPr lang="en-US" sz="2400" dirty="0"/>
              <a:t>(e);}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698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1587</Words>
  <Application>Microsoft Office PowerPoint</Application>
  <PresentationFormat>Широкоэкранный</PresentationFormat>
  <Paragraphs>233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Ион</vt:lpstr>
      <vt:lpstr>          Министерство образования и науки Республики Казахстан КГУ «Костанайский казахско-турецкий лицей-интернат для одаренных детей»                  Выполнили: Шайкемелов Теймур 11Б класс                                                                                      Ким Владимир 10Б класс     Тема: «Онлайн тестирования в школах»                        Секция: Информатика                Руководитель: Маратов А.                 Костанай, 2014</vt:lpstr>
      <vt:lpstr>Аннотация</vt:lpstr>
      <vt:lpstr>Annotation</vt:lpstr>
      <vt:lpstr>Введение</vt:lpstr>
      <vt:lpstr>Исследовательская часть</vt:lpstr>
      <vt:lpstr>Описание серверной части  (Для преподавателя).</vt:lpstr>
      <vt:lpstr>Описание программного кода серверной части.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 программы</vt:lpstr>
      <vt:lpstr>Презентация PowerPoint</vt:lpstr>
      <vt:lpstr>Презентация PowerPoint</vt:lpstr>
      <vt:lpstr>Презентация PowerPoint</vt:lpstr>
      <vt:lpstr>Заключение</vt:lpstr>
      <vt:lpstr>Инструкция по использованию для преподавателя</vt:lpstr>
      <vt:lpstr>Инструкция по использованию для учащегося</vt:lpstr>
      <vt:lpstr>Использованная литература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Министерство образования и науки Республики Казахстан КГУ «Костанайский казахско-турецкий лицей-интернат для одаренных детей»                  Выполнили: Шайкемелов Теймур 11Б класс                                                                                                                                       Ким Владимир 10Б класс     Тема: «Онлайн тестирования в школах»                        Секция: Информатика                Руководитель: Маратов А.                        Костанай, 2014</dc:title>
  <dc:creator>RePack by Diakov</dc:creator>
  <cp:lastModifiedBy>RePack by Diakov</cp:lastModifiedBy>
  <cp:revision>22</cp:revision>
  <dcterms:created xsi:type="dcterms:W3CDTF">2014-12-07T13:30:05Z</dcterms:created>
  <dcterms:modified xsi:type="dcterms:W3CDTF">2014-12-09T04:24:44Z</dcterms:modified>
</cp:coreProperties>
</file>