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8" r:id="rId19"/>
    <p:sldId id="273" r:id="rId20"/>
    <p:sldId id="274" r:id="rId21"/>
    <p:sldId id="276" r:id="rId22"/>
    <p:sldId id="277" r:id="rId23"/>
    <p:sldId id="275" r:id="rId24"/>
    <p:sldId id="278" r:id="rId25"/>
    <p:sldId id="279" r:id="rId26"/>
    <p:sldId id="280" r:id="rId27"/>
    <p:sldId id="289" r:id="rId28"/>
    <p:sldId id="282" r:id="rId29"/>
    <p:sldId id="283" r:id="rId30"/>
    <p:sldId id="284"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ockis, Vladimir (NIH/NIMH) [F]" initials="VV([" lastIdx="1" clrIdx="0">
    <p:extLst>
      <p:ext uri="{19B8F6BF-5375-455C-9EA6-DF929625EA0E}">
        <p15:presenceInfo xmlns:p15="http://schemas.microsoft.com/office/powerpoint/2012/main" userId="S::visockisv2@nih.gov::2e84c4b3-57d1-40d0-bba0-6bde414c034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98" d="100"/>
          <a:sy n="98" d="100"/>
        </p:scale>
        <p:origin x="1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06B9-6C90-4E00-ADB8-EFAA7DE4CB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D4392-E2F1-4629-849F-A5EDA1D318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D603D3-2C1B-4E11-A97C-71BB63EA0125}"/>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96ED4E9E-2E74-4CE1-8ACF-F5B05C575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E694B-9C16-4A30-9D4A-F315FAB8E4E2}"/>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90190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1BAA-C7AD-4971-AFBC-637A38EBA0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162AB-D81F-4CCE-A2CC-7ED74BC5B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06A48-A378-40CB-BF5F-0F23243F7CD0}"/>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6844C3E4-9448-4765-B16A-ABB2BF184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330BD-04EA-47B7-AF83-B0DEB81999DA}"/>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300100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3FFBDF-1B12-4FC5-8111-C5C1ACF15A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8F2AE1-34F1-49DB-9B01-5A3765ED7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95FD9-9029-4812-8829-443A2BB2460B}"/>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4E7AD4D5-A2FC-4A88-99BD-294723DD6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F8445-DF36-4447-A2D4-C36D9BF79F51}"/>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368719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04D2-20A9-4818-9CBE-AC9DBD3B1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195ED-7BF3-4871-BF6E-CB2D1594D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320D5-5446-4EB1-8F52-A34BFE2F1C72}"/>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C3DCE59C-5C12-48F3-B539-B48EB97F4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1E950-61E2-4179-B590-4ADDA5E2E32F}"/>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92388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11B9B-784F-484C-8F3F-314A5F649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85481-4F76-415E-9A89-5D7C4C6F1C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9AA9F-5B27-4D31-BC42-C84B01A10746}"/>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3C8DD438-4FC6-4C7D-B3FE-AE7573A8E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59687-C547-444C-A41E-C12F37B786C2}"/>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56467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22C0-FEA4-4911-A2DA-2FA0FCD10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37617-D41E-44A3-B93D-AAD4DD1CBE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5C9443-7C1A-4F3D-96A2-66314A779C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D2F873-AC2A-4517-9A55-ADF994E2DEA6}"/>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6" name="Footer Placeholder 5">
            <a:extLst>
              <a:ext uri="{FF2B5EF4-FFF2-40B4-BE49-F238E27FC236}">
                <a16:creationId xmlns:a16="http://schemas.microsoft.com/office/drawing/2014/main" id="{A4B7D629-2CD0-4799-96F8-98EE61EFF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FC17C-CE00-4248-BCF9-0D679C1D8970}"/>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382032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43E0-1FBD-461D-A7EC-86DE86A01E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A09B08-8C08-4522-AF02-08FA598AA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B45AC-90D4-4E19-9AA4-4ADDC74C5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60D288-FEA7-458D-8ACF-3B33585B5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8DAA6A-DD46-4ACA-BC9B-3CC4132F0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915DD9-6618-48FF-A5AD-A9D919FFE9B9}"/>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8" name="Footer Placeholder 7">
            <a:extLst>
              <a:ext uri="{FF2B5EF4-FFF2-40B4-BE49-F238E27FC236}">
                <a16:creationId xmlns:a16="http://schemas.microsoft.com/office/drawing/2014/main" id="{DBE4075E-2D04-411B-928F-0B637FFABF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D81B8-C92A-4DE9-B869-92D58FC95078}"/>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953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A712-F5F3-4B69-BF76-C20F774596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459AE-26D0-4162-A18C-507AF8A73060}"/>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4" name="Footer Placeholder 3">
            <a:extLst>
              <a:ext uri="{FF2B5EF4-FFF2-40B4-BE49-F238E27FC236}">
                <a16:creationId xmlns:a16="http://schemas.microsoft.com/office/drawing/2014/main" id="{B07D1DF6-183C-4884-8963-BAD564F12C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D0DAA6-6E54-44AB-BB0D-F917E5A46439}"/>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73547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64AA06-879D-4048-9F67-B6A11BBA1FDF}"/>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3" name="Footer Placeholder 2">
            <a:extLst>
              <a:ext uri="{FF2B5EF4-FFF2-40B4-BE49-F238E27FC236}">
                <a16:creationId xmlns:a16="http://schemas.microsoft.com/office/drawing/2014/main" id="{B010EB21-9162-4ABC-9438-EEEAFEA985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6FB82D-64AA-4070-AD92-E5A2C75F2BEE}"/>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39545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ADC0-7646-41F0-83F8-84560B491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C8FF7-4D6A-45A7-BFCB-3D97099A0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2EB9EB-EEFF-480A-AA51-3FDD30512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ABC7B-FE0D-4999-B582-E82BBB7B28E8}"/>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6" name="Footer Placeholder 5">
            <a:extLst>
              <a:ext uri="{FF2B5EF4-FFF2-40B4-BE49-F238E27FC236}">
                <a16:creationId xmlns:a16="http://schemas.microsoft.com/office/drawing/2014/main" id="{197015D6-7BA0-4C97-8770-7442DE489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EC419-6F9D-49CA-8011-8B04B07B1F82}"/>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106719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C71E-FC64-4665-869B-5257E274C3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AF047-A7D6-4B68-999F-97EF4F4E79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C6C124-97C6-4497-83F6-DFAD11F58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9F0E9-0B9C-4325-814B-6BCFC53F9ABB}"/>
              </a:ext>
            </a:extLst>
          </p:cNvPr>
          <p:cNvSpPr>
            <a:spLocks noGrp="1"/>
          </p:cNvSpPr>
          <p:nvPr>
            <p:ph type="dt" sz="half" idx="10"/>
          </p:nvPr>
        </p:nvSpPr>
        <p:spPr/>
        <p:txBody>
          <a:bodyPr/>
          <a:lstStyle/>
          <a:p>
            <a:fld id="{1E1E6B5E-D0B0-4B15-B713-205EB5A5E032}" type="datetimeFigureOut">
              <a:rPr lang="en-US" smtClean="0"/>
              <a:t>5/16/2022</a:t>
            </a:fld>
            <a:endParaRPr lang="en-US"/>
          </a:p>
        </p:txBody>
      </p:sp>
      <p:sp>
        <p:nvSpPr>
          <p:cNvPr id="6" name="Footer Placeholder 5">
            <a:extLst>
              <a:ext uri="{FF2B5EF4-FFF2-40B4-BE49-F238E27FC236}">
                <a16:creationId xmlns:a16="http://schemas.microsoft.com/office/drawing/2014/main" id="{CC605304-E8EE-4E9D-96DD-090FCCB4C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72CD6-131B-4859-ABC2-C69070DC7EFA}"/>
              </a:ext>
            </a:extLst>
          </p:cNvPr>
          <p:cNvSpPr>
            <a:spLocks noGrp="1"/>
          </p:cNvSpPr>
          <p:nvPr>
            <p:ph type="sldNum" sz="quarter" idx="12"/>
          </p:nvPr>
        </p:nvSpPr>
        <p:spPr/>
        <p:txBody>
          <a:bodyPr/>
          <a:lstStyle/>
          <a:p>
            <a:fld id="{576C87FE-5220-4C41-BD4C-9E2C70333F3D}" type="slidenum">
              <a:rPr lang="en-US" smtClean="0"/>
              <a:t>‹#›</a:t>
            </a:fld>
            <a:endParaRPr lang="en-US"/>
          </a:p>
        </p:txBody>
      </p:sp>
    </p:spTree>
    <p:extLst>
      <p:ext uri="{BB962C8B-B14F-4D97-AF65-F5344CB8AC3E}">
        <p14:creationId xmlns:p14="http://schemas.microsoft.com/office/powerpoint/2010/main" val="391404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87BBF-6D67-4C29-BEFA-2E617627D6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5F6DC5-36C5-4E47-B93C-A1666F906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BD145-9BBF-41E3-9A45-0053CFA0A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1E6B5E-D0B0-4B15-B713-205EB5A5E032}" type="datetimeFigureOut">
              <a:rPr lang="en-US" smtClean="0"/>
              <a:t>5/16/2022</a:t>
            </a:fld>
            <a:endParaRPr lang="en-US"/>
          </a:p>
        </p:txBody>
      </p:sp>
      <p:sp>
        <p:nvSpPr>
          <p:cNvPr id="5" name="Footer Placeholder 4">
            <a:extLst>
              <a:ext uri="{FF2B5EF4-FFF2-40B4-BE49-F238E27FC236}">
                <a16:creationId xmlns:a16="http://schemas.microsoft.com/office/drawing/2014/main" id="{D408BC19-32A4-47F1-89CE-100A8DB328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DDCA86-CD05-4A21-9005-D42E408F9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C87FE-5220-4C41-BD4C-9E2C70333F3D}" type="slidenum">
              <a:rPr lang="en-US" smtClean="0"/>
              <a:t>‹#›</a:t>
            </a:fld>
            <a:endParaRPr lang="en-US"/>
          </a:p>
        </p:txBody>
      </p:sp>
    </p:spTree>
    <p:extLst>
      <p:ext uri="{BB962C8B-B14F-4D97-AF65-F5344CB8AC3E}">
        <p14:creationId xmlns:p14="http://schemas.microsoft.com/office/powerpoint/2010/main" val="3814465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ladimir8585/TRN-projec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jp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A88614-8912-4C7B-B5E9-42482131DC80}"/>
              </a:ext>
            </a:extLst>
          </p:cNvPr>
          <p:cNvSpPr txBox="1"/>
          <p:nvPr/>
        </p:nvSpPr>
        <p:spPr>
          <a:xfrm>
            <a:off x="4008866" y="683393"/>
            <a:ext cx="3188822" cy="369332"/>
          </a:xfrm>
          <a:prstGeom prst="rect">
            <a:avLst/>
          </a:prstGeom>
          <a:noFill/>
        </p:spPr>
        <p:txBody>
          <a:bodyPr wrap="none" rtlCol="0">
            <a:spAutoFit/>
          </a:bodyPr>
          <a:lstStyle/>
          <a:p>
            <a:r>
              <a:rPr lang="en-US" dirty="0"/>
              <a:t>Data structure in </a:t>
            </a:r>
            <a:r>
              <a:rPr lang="en-US" b="1" dirty="0" err="1"/>
              <a:t>RAW_Data</a:t>
            </a:r>
            <a:r>
              <a:rPr lang="en-US" b="1" dirty="0"/>
              <a:t> </a:t>
            </a:r>
            <a:r>
              <a:rPr lang="en-US" dirty="0"/>
              <a:t>file</a:t>
            </a:r>
          </a:p>
        </p:txBody>
      </p:sp>
      <p:sp>
        <p:nvSpPr>
          <p:cNvPr id="5" name="TextBox 4">
            <a:extLst>
              <a:ext uri="{FF2B5EF4-FFF2-40B4-BE49-F238E27FC236}">
                <a16:creationId xmlns:a16="http://schemas.microsoft.com/office/drawing/2014/main" id="{EF0B7577-5E9F-4BDF-A744-BCDDD1010238}"/>
              </a:ext>
            </a:extLst>
          </p:cNvPr>
          <p:cNvSpPr txBox="1"/>
          <p:nvPr/>
        </p:nvSpPr>
        <p:spPr>
          <a:xfrm>
            <a:off x="1039528" y="1588168"/>
            <a:ext cx="8268033" cy="3693319"/>
          </a:xfrm>
          <a:prstGeom prst="rect">
            <a:avLst/>
          </a:prstGeom>
          <a:noFill/>
        </p:spPr>
        <p:txBody>
          <a:bodyPr wrap="none" rtlCol="0">
            <a:spAutoFit/>
          </a:bodyPr>
          <a:lstStyle/>
          <a:p>
            <a:r>
              <a:rPr lang="en-US" dirty="0"/>
              <a:t>Each raw trace is in the following format:</a:t>
            </a:r>
          </a:p>
          <a:p>
            <a:r>
              <a:rPr lang="en-US" dirty="0"/>
              <a:t> </a:t>
            </a:r>
          </a:p>
          <a:p>
            <a:r>
              <a:rPr lang="en-US" b="1" dirty="0"/>
              <a:t>Batch NAME </a:t>
            </a:r>
            <a:r>
              <a:rPr lang="en-US" dirty="0"/>
              <a:t>-&gt; </a:t>
            </a:r>
            <a:r>
              <a:rPr lang="en-US" b="1" dirty="0"/>
              <a:t>Recording DATE </a:t>
            </a:r>
            <a:r>
              <a:rPr lang="en-US" dirty="0"/>
              <a:t>-&gt; </a:t>
            </a:r>
            <a:r>
              <a:rPr lang="en-US" b="1" dirty="0"/>
              <a:t>Mouse NAME </a:t>
            </a:r>
            <a:r>
              <a:rPr lang="en-US" dirty="0"/>
              <a:t>-&gt; </a:t>
            </a:r>
            <a:r>
              <a:rPr lang="en-US" b="1" dirty="0"/>
              <a:t>Raw traces (.</a:t>
            </a:r>
            <a:r>
              <a:rPr lang="en-US" b="1" dirty="0" err="1"/>
              <a:t>rhd</a:t>
            </a:r>
            <a:r>
              <a:rPr lang="en-US" b="1" dirty="0"/>
              <a:t>)</a:t>
            </a:r>
          </a:p>
          <a:p>
            <a:endParaRPr lang="en-US" dirty="0"/>
          </a:p>
          <a:p>
            <a:r>
              <a:rPr lang="en-US" dirty="0"/>
              <a:t>For example:  we want to locate the recording used for analysis for mouse M2</a:t>
            </a:r>
          </a:p>
          <a:p>
            <a:endParaRPr lang="en-US" dirty="0"/>
          </a:p>
          <a:p>
            <a:r>
              <a:rPr lang="en-US" b="1" dirty="0"/>
              <a:t>Batch5_A</a:t>
            </a:r>
            <a:r>
              <a:rPr lang="en-US" dirty="0"/>
              <a:t> -&gt; </a:t>
            </a:r>
            <a:r>
              <a:rPr lang="en-US" b="1" dirty="0"/>
              <a:t>11/20</a:t>
            </a:r>
            <a:r>
              <a:rPr lang="en-US" dirty="0"/>
              <a:t> -&gt; </a:t>
            </a:r>
            <a:r>
              <a:rPr lang="en-US" b="1" dirty="0"/>
              <a:t>M2</a:t>
            </a:r>
            <a:r>
              <a:rPr lang="en-US" dirty="0"/>
              <a:t> -&gt; </a:t>
            </a:r>
            <a:r>
              <a:rPr lang="en-US" b="1" dirty="0"/>
              <a:t>3 files </a:t>
            </a:r>
            <a:r>
              <a:rPr lang="en-US" dirty="0"/>
              <a:t>with extension </a:t>
            </a:r>
            <a:r>
              <a:rPr lang="en-US" b="1" dirty="0"/>
              <a:t>.</a:t>
            </a:r>
            <a:r>
              <a:rPr lang="en-US" b="1" dirty="0" err="1"/>
              <a:t>rhd</a:t>
            </a:r>
            <a:endParaRPr lang="en-US" b="1" dirty="0"/>
          </a:p>
          <a:p>
            <a:endParaRPr lang="en-US" b="1" dirty="0"/>
          </a:p>
          <a:p>
            <a:r>
              <a:rPr lang="en-US" b="1" dirty="0"/>
              <a:t>Except Batch 4 (first batch and done manually)</a:t>
            </a:r>
          </a:p>
          <a:p>
            <a:endParaRPr lang="en-US" dirty="0"/>
          </a:p>
          <a:p>
            <a:r>
              <a:rPr lang="en-US" dirty="0"/>
              <a:t>In order to find dates/mice used for analysis, please use Excel file: </a:t>
            </a:r>
            <a:r>
              <a:rPr lang="en-US" b="1" dirty="0"/>
              <a:t>Mice and days used</a:t>
            </a:r>
          </a:p>
          <a:p>
            <a:endParaRPr lang="en-US" b="1" dirty="0"/>
          </a:p>
          <a:p>
            <a:endParaRPr lang="en-US" b="1" dirty="0"/>
          </a:p>
        </p:txBody>
      </p:sp>
    </p:spTree>
    <p:extLst>
      <p:ext uri="{BB962C8B-B14F-4D97-AF65-F5344CB8AC3E}">
        <p14:creationId xmlns:p14="http://schemas.microsoft.com/office/powerpoint/2010/main" val="428249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14B30-7F35-4177-9F89-E63DC46D72E1}"/>
              </a:ext>
            </a:extLst>
          </p:cNvPr>
          <p:cNvSpPr txBox="1"/>
          <p:nvPr/>
        </p:nvSpPr>
        <p:spPr>
          <a:xfrm>
            <a:off x="5041869" y="800352"/>
            <a:ext cx="2373535" cy="646331"/>
          </a:xfrm>
          <a:prstGeom prst="rect">
            <a:avLst/>
          </a:prstGeom>
          <a:noFill/>
        </p:spPr>
        <p:txBody>
          <a:bodyPr wrap="none" rtlCol="0">
            <a:spAutoFit/>
          </a:bodyPr>
          <a:lstStyle/>
          <a:p>
            <a:r>
              <a:rPr lang="en-US" b="1" dirty="0"/>
              <a:t>Mice and days used.xls</a:t>
            </a:r>
          </a:p>
          <a:p>
            <a:endParaRPr lang="en-US" dirty="0"/>
          </a:p>
        </p:txBody>
      </p:sp>
      <p:pic>
        <p:nvPicPr>
          <p:cNvPr id="2" name="Picture 1">
            <a:extLst>
              <a:ext uri="{FF2B5EF4-FFF2-40B4-BE49-F238E27FC236}">
                <a16:creationId xmlns:a16="http://schemas.microsoft.com/office/drawing/2014/main" id="{7DC1A9B0-BA86-48EC-8C0C-F850ABA3CE95}"/>
              </a:ext>
            </a:extLst>
          </p:cNvPr>
          <p:cNvPicPr>
            <a:picLocks noChangeAspect="1"/>
          </p:cNvPicPr>
          <p:nvPr/>
        </p:nvPicPr>
        <p:blipFill>
          <a:blip r:embed="rId2"/>
          <a:stretch>
            <a:fillRect/>
          </a:stretch>
        </p:blipFill>
        <p:spPr>
          <a:xfrm>
            <a:off x="0" y="1996381"/>
            <a:ext cx="12192000" cy="4141588"/>
          </a:xfrm>
          <a:prstGeom prst="rect">
            <a:avLst/>
          </a:prstGeom>
        </p:spPr>
      </p:pic>
      <p:sp>
        <p:nvSpPr>
          <p:cNvPr id="5" name="TextBox 4">
            <a:extLst>
              <a:ext uri="{FF2B5EF4-FFF2-40B4-BE49-F238E27FC236}">
                <a16:creationId xmlns:a16="http://schemas.microsoft.com/office/drawing/2014/main" id="{2878994A-9AD8-4A69-BCFB-7F4E949F7FA6}"/>
              </a:ext>
            </a:extLst>
          </p:cNvPr>
          <p:cNvSpPr txBox="1"/>
          <p:nvPr/>
        </p:nvSpPr>
        <p:spPr>
          <a:xfrm>
            <a:off x="221029" y="1368675"/>
            <a:ext cx="6656951" cy="646331"/>
          </a:xfrm>
          <a:prstGeom prst="rect">
            <a:avLst/>
          </a:prstGeom>
          <a:noFill/>
        </p:spPr>
        <p:txBody>
          <a:bodyPr wrap="none" rtlCol="0">
            <a:spAutoFit/>
          </a:bodyPr>
          <a:lstStyle/>
          <a:p>
            <a:r>
              <a:rPr lang="en-US" dirty="0"/>
              <a:t>Example showing number of channels recorded from animals </a:t>
            </a:r>
            <a:r>
              <a:rPr lang="en-US" dirty="0">
                <a:solidFill>
                  <a:srgbClr val="FF0000"/>
                </a:solidFill>
              </a:rPr>
              <a:t>(in red)</a:t>
            </a:r>
          </a:p>
          <a:p>
            <a:endParaRPr lang="en-US" dirty="0"/>
          </a:p>
        </p:txBody>
      </p:sp>
      <p:sp>
        <p:nvSpPr>
          <p:cNvPr id="6" name="Oval 5">
            <a:extLst>
              <a:ext uri="{FF2B5EF4-FFF2-40B4-BE49-F238E27FC236}">
                <a16:creationId xmlns:a16="http://schemas.microsoft.com/office/drawing/2014/main" id="{481D7276-2B67-455F-B3DC-3641CC48B2D1}"/>
              </a:ext>
            </a:extLst>
          </p:cNvPr>
          <p:cNvSpPr/>
          <p:nvPr/>
        </p:nvSpPr>
        <p:spPr>
          <a:xfrm>
            <a:off x="9902251" y="1446683"/>
            <a:ext cx="1789770" cy="4841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94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1C9C9-4A81-4024-9D67-367E2F6EFFB3}"/>
              </a:ext>
            </a:extLst>
          </p:cNvPr>
          <p:cNvSpPr txBox="1"/>
          <p:nvPr/>
        </p:nvSpPr>
        <p:spPr>
          <a:xfrm>
            <a:off x="5174029" y="686052"/>
            <a:ext cx="2373535" cy="646331"/>
          </a:xfrm>
          <a:prstGeom prst="rect">
            <a:avLst/>
          </a:prstGeom>
          <a:noFill/>
        </p:spPr>
        <p:txBody>
          <a:bodyPr wrap="none" rtlCol="0">
            <a:spAutoFit/>
          </a:bodyPr>
          <a:lstStyle/>
          <a:p>
            <a:r>
              <a:rPr lang="en-US" b="1" dirty="0"/>
              <a:t>Mice and days used.xls</a:t>
            </a:r>
          </a:p>
          <a:p>
            <a:endParaRPr lang="en-US" dirty="0"/>
          </a:p>
        </p:txBody>
      </p:sp>
      <p:sp>
        <p:nvSpPr>
          <p:cNvPr id="5" name="TextBox 4">
            <a:extLst>
              <a:ext uri="{FF2B5EF4-FFF2-40B4-BE49-F238E27FC236}">
                <a16:creationId xmlns:a16="http://schemas.microsoft.com/office/drawing/2014/main" id="{DD78F3EE-8044-4AAB-A6C3-766D8D382F54}"/>
              </a:ext>
            </a:extLst>
          </p:cNvPr>
          <p:cNvSpPr txBox="1"/>
          <p:nvPr/>
        </p:nvSpPr>
        <p:spPr>
          <a:xfrm>
            <a:off x="335329" y="1332383"/>
            <a:ext cx="11607601" cy="2585323"/>
          </a:xfrm>
          <a:prstGeom prst="rect">
            <a:avLst/>
          </a:prstGeom>
          <a:noFill/>
        </p:spPr>
        <p:txBody>
          <a:bodyPr wrap="none" rtlCol="0">
            <a:spAutoFit/>
          </a:bodyPr>
          <a:lstStyle/>
          <a:p>
            <a:r>
              <a:rPr lang="en-US" dirty="0"/>
              <a:t>Additionally, Control and </a:t>
            </a:r>
            <a:r>
              <a:rPr lang="en-US" dirty="0" err="1"/>
              <a:t>NpHR</a:t>
            </a:r>
            <a:r>
              <a:rPr lang="en-US" dirty="0"/>
              <a:t> containing animals were recorded at the same time in two different boxes (A and C).</a:t>
            </a:r>
          </a:p>
          <a:p>
            <a:r>
              <a:rPr lang="en-US" dirty="0"/>
              <a:t>So, </a:t>
            </a:r>
            <a:r>
              <a:rPr lang="en-US" b="1" dirty="0" err="1"/>
              <a:t>Amplifier_data</a:t>
            </a:r>
            <a:r>
              <a:rPr lang="en-US" b="1" dirty="0"/>
              <a:t> (x)</a:t>
            </a:r>
            <a:r>
              <a:rPr lang="en-US" dirty="0"/>
              <a:t> could contain up to 10 channels (5 channels from one animal and 5 channels from different animal)</a:t>
            </a:r>
          </a:p>
          <a:p>
            <a:r>
              <a:rPr lang="en-US" dirty="0"/>
              <a:t>Sometimes it was 8 or 9 channels as one of the animals did not have one or two channels). In order to understand which </a:t>
            </a:r>
          </a:p>
          <a:p>
            <a:r>
              <a:rPr lang="en-US" dirty="0"/>
              <a:t>channels belong to animal of interest (1-5 or 6-10)  you can use </a:t>
            </a:r>
            <a:r>
              <a:rPr lang="en-US" b="1" dirty="0"/>
              <a:t>Mice and days used.xls </a:t>
            </a:r>
            <a:r>
              <a:rPr lang="en-US" dirty="0"/>
              <a:t>single animal data. For example: </a:t>
            </a:r>
          </a:p>
          <a:p>
            <a:r>
              <a:rPr lang="en-US" dirty="0"/>
              <a:t>Animal R5 was recorded in box A (Number 2 mean 2</a:t>
            </a:r>
            <a:r>
              <a:rPr lang="en-US" baseline="30000" dirty="0"/>
              <a:t>nd</a:t>
            </a:r>
            <a:r>
              <a:rPr lang="en-US" dirty="0"/>
              <a:t> order of recording – not important), had only 3 EEG channels, No </a:t>
            </a:r>
          </a:p>
          <a:p>
            <a:r>
              <a:rPr lang="en-US" dirty="0"/>
              <a:t>EMG channel.  </a:t>
            </a:r>
          </a:p>
          <a:p>
            <a:r>
              <a:rPr lang="en-US" dirty="0"/>
              <a:t>So, for Animal R5 in </a:t>
            </a:r>
            <a:r>
              <a:rPr lang="en-US" b="1" dirty="0" err="1"/>
              <a:t>Amplifier_data</a:t>
            </a:r>
            <a:r>
              <a:rPr lang="en-US" b="1" dirty="0"/>
              <a:t> (x)</a:t>
            </a:r>
            <a:r>
              <a:rPr lang="en-US" dirty="0"/>
              <a:t> we will use only channels 1-3. Channels 4-8 belong to different animal.</a:t>
            </a:r>
          </a:p>
          <a:p>
            <a:endParaRPr lang="en-US" dirty="0"/>
          </a:p>
          <a:p>
            <a:endParaRPr lang="en-US" dirty="0"/>
          </a:p>
        </p:txBody>
      </p:sp>
      <p:pic>
        <p:nvPicPr>
          <p:cNvPr id="6" name="Picture 5">
            <a:extLst>
              <a:ext uri="{FF2B5EF4-FFF2-40B4-BE49-F238E27FC236}">
                <a16:creationId xmlns:a16="http://schemas.microsoft.com/office/drawing/2014/main" id="{2C723A58-E0B1-45FD-9817-6BE0FF86DCDE}"/>
              </a:ext>
            </a:extLst>
          </p:cNvPr>
          <p:cNvPicPr>
            <a:picLocks noChangeAspect="1"/>
          </p:cNvPicPr>
          <p:nvPr/>
        </p:nvPicPr>
        <p:blipFill>
          <a:blip r:embed="rId2"/>
          <a:stretch>
            <a:fillRect/>
          </a:stretch>
        </p:blipFill>
        <p:spPr>
          <a:xfrm>
            <a:off x="511201" y="3429000"/>
            <a:ext cx="4447540" cy="3464279"/>
          </a:xfrm>
          <a:prstGeom prst="rect">
            <a:avLst/>
          </a:prstGeom>
        </p:spPr>
      </p:pic>
      <p:pic>
        <p:nvPicPr>
          <p:cNvPr id="7" name="Picture 6">
            <a:extLst>
              <a:ext uri="{FF2B5EF4-FFF2-40B4-BE49-F238E27FC236}">
                <a16:creationId xmlns:a16="http://schemas.microsoft.com/office/drawing/2014/main" id="{F7254548-4AD9-4414-8A84-7BC50A203BA7}"/>
              </a:ext>
            </a:extLst>
          </p:cNvPr>
          <p:cNvPicPr>
            <a:picLocks noChangeAspect="1"/>
          </p:cNvPicPr>
          <p:nvPr/>
        </p:nvPicPr>
        <p:blipFill>
          <a:blip r:embed="rId3"/>
          <a:stretch>
            <a:fillRect/>
          </a:stretch>
        </p:blipFill>
        <p:spPr>
          <a:xfrm>
            <a:off x="5134612" y="3526790"/>
            <a:ext cx="2000250" cy="628650"/>
          </a:xfrm>
          <a:prstGeom prst="rect">
            <a:avLst/>
          </a:prstGeom>
        </p:spPr>
      </p:pic>
    </p:spTree>
    <p:extLst>
      <p:ext uri="{BB962C8B-B14F-4D97-AF65-F5344CB8AC3E}">
        <p14:creationId xmlns:p14="http://schemas.microsoft.com/office/powerpoint/2010/main" val="372884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F3903A-075B-4CDE-91F6-1AF7E96802BA}"/>
              </a:ext>
            </a:extLst>
          </p:cNvPr>
          <p:cNvSpPr txBox="1"/>
          <p:nvPr/>
        </p:nvSpPr>
        <p:spPr>
          <a:xfrm>
            <a:off x="5174029" y="686052"/>
            <a:ext cx="1467197" cy="646331"/>
          </a:xfrm>
          <a:prstGeom prst="rect">
            <a:avLst/>
          </a:prstGeom>
          <a:noFill/>
        </p:spPr>
        <p:txBody>
          <a:bodyPr wrap="none" rtlCol="0">
            <a:spAutoFit/>
          </a:bodyPr>
          <a:lstStyle/>
          <a:p>
            <a:r>
              <a:rPr lang="en-US" b="1" dirty="0"/>
              <a:t>Figures</a:t>
            </a:r>
            <a:r>
              <a:rPr lang="en-US" dirty="0"/>
              <a:t> folder</a:t>
            </a:r>
          </a:p>
          <a:p>
            <a:endParaRPr lang="en-US" dirty="0"/>
          </a:p>
        </p:txBody>
      </p:sp>
      <p:sp>
        <p:nvSpPr>
          <p:cNvPr id="5" name="TextBox 4">
            <a:extLst>
              <a:ext uri="{FF2B5EF4-FFF2-40B4-BE49-F238E27FC236}">
                <a16:creationId xmlns:a16="http://schemas.microsoft.com/office/drawing/2014/main" id="{28123FD0-2EDB-4249-828F-153492909AD1}"/>
              </a:ext>
            </a:extLst>
          </p:cNvPr>
          <p:cNvSpPr txBox="1"/>
          <p:nvPr/>
        </p:nvSpPr>
        <p:spPr>
          <a:xfrm>
            <a:off x="968631" y="1332383"/>
            <a:ext cx="7996676" cy="646331"/>
          </a:xfrm>
          <a:prstGeom prst="rect">
            <a:avLst/>
          </a:prstGeom>
          <a:noFill/>
        </p:spPr>
        <p:txBody>
          <a:bodyPr wrap="none" rtlCol="0">
            <a:spAutoFit/>
          </a:bodyPr>
          <a:lstStyle/>
          <a:p>
            <a:r>
              <a:rPr lang="en-US" dirty="0"/>
              <a:t>Once we know how to convert data, now we can start with each figure explanation </a:t>
            </a:r>
          </a:p>
          <a:p>
            <a:endParaRPr lang="en-US" dirty="0"/>
          </a:p>
        </p:txBody>
      </p:sp>
      <p:sp>
        <p:nvSpPr>
          <p:cNvPr id="6" name="TextBox 5">
            <a:extLst>
              <a:ext uri="{FF2B5EF4-FFF2-40B4-BE49-F238E27FC236}">
                <a16:creationId xmlns:a16="http://schemas.microsoft.com/office/drawing/2014/main" id="{6E41FFA8-1002-4BDA-8AB0-A4236819CC04}"/>
              </a:ext>
            </a:extLst>
          </p:cNvPr>
          <p:cNvSpPr txBox="1"/>
          <p:nvPr/>
        </p:nvSpPr>
        <p:spPr>
          <a:xfrm>
            <a:off x="968631" y="1978714"/>
            <a:ext cx="9332555" cy="1477328"/>
          </a:xfrm>
          <a:prstGeom prst="rect">
            <a:avLst/>
          </a:prstGeom>
          <a:noFill/>
        </p:spPr>
        <p:txBody>
          <a:bodyPr wrap="none" rtlCol="0">
            <a:spAutoFit/>
          </a:bodyPr>
          <a:lstStyle/>
          <a:p>
            <a:r>
              <a:rPr lang="en-US" dirty="0"/>
              <a:t>For simplicity, I have created file for each figure. </a:t>
            </a:r>
          </a:p>
          <a:p>
            <a:endParaRPr lang="en-US" dirty="0"/>
          </a:p>
          <a:p>
            <a:r>
              <a:rPr lang="en-US" b="1" dirty="0" err="1"/>
              <a:t>Processed_Data_byFigure</a:t>
            </a:r>
            <a:r>
              <a:rPr lang="en-US" b="1" dirty="0"/>
              <a:t> </a:t>
            </a:r>
            <a:r>
              <a:rPr lang="en-US" dirty="0"/>
              <a:t>and </a:t>
            </a:r>
            <a:r>
              <a:rPr lang="en-US" b="1" dirty="0" err="1"/>
              <a:t>Processed_Data</a:t>
            </a:r>
            <a:r>
              <a:rPr lang="en-US" dirty="0"/>
              <a:t>_ folders contain processed data in </a:t>
            </a:r>
            <a:r>
              <a:rPr lang="en-US" dirty="0" err="1"/>
              <a:t>matlab</a:t>
            </a:r>
            <a:r>
              <a:rPr lang="en-US" dirty="0"/>
              <a:t> format</a:t>
            </a:r>
          </a:p>
          <a:p>
            <a:r>
              <a:rPr lang="en-US" dirty="0"/>
              <a:t>used for statistical analysis and figure creation.</a:t>
            </a:r>
          </a:p>
          <a:p>
            <a:r>
              <a:rPr lang="en-US" dirty="0"/>
              <a:t>2 Excel folders contain similar information in </a:t>
            </a:r>
            <a:r>
              <a:rPr lang="en-US" b="1" dirty="0"/>
              <a:t>Processed data_Fig2ef and Dat_Fig_3_Fig7</a:t>
            </a:r>
          </a:p>
        </p:txBody>
      </p:sp>
      <p:sp>
        <p:nvSpPr>
          <p:cNvPr id="7" name="TextBox 6">
            <a:extLst>
              <a:ext uri="{FF2B5EF4-FFF2-40B4-BE49-F238E27FC236}">
                <a16:creationId xmlns:a16="http://schemas.microsoft.com/office/drawing/2014/main" id="{EAA6DFB4-4268-44B8-8D5A-1B1B54591C05}"/>
              </a:ext>
            </a:extLst>
          </p:cNvPr>
          <p:cNvSpPr txBox="1"/>
          <p:nvPr/>
        </p:nvSpPr>
        <p:spPr>
          <a:xfrm>
            <a:off x="666668" y="3742450"/>
            <a:ext cx="4968240" cy="2585323"/>
          </a:xfrm>
          <a:prstGeom prst="rect">
            <a:avLst/>
          </a:prstGeom>
          <a:noFill/>
        </p:spPr>
        <p:txBody>
          <a:bodyPr wrap="square">
            <a:spAutoFit/>
          </a:bodyPr>
          <a:lstStyle/>
          <a:p>
            <a:pPr algn="l"/>
            <a:r>
              <a:rPr lang="en-US" sz="1800" b="0" i="0" u="none" strike="noStrike" baseline="0" dirty="0">
                <a:latin typeface="Calibri" panose="020F0502020204030204" pitchFamily="34" charset="0"/>
                <a:hlinkClick r:id="rId2"/>
              </a:rPr>
              <a:t>https://github.com/Vladimir8585/TRN-project</a:t>
            </a:r>
            <a:r>
              <a:rPr lang="en-US" sz="1800" b="0" i="0" u="none" strike="noStrike" baseline="0" dirty="0">
                <a:latin typeface="Calibri" panose="020F0502020204030204" pitchFamily="34" charset="0"/>
              </a:rPr>
              <a:t> - contains following folders:</a:t>
            </a:r>
          </a:p>
          <a:p>
            <a:pPr algn="l"/>
            <a:r>
              <a:rPr lang="en-US" dirty="0" err="1">
                <a:latin typeface="Calibri" panose="020F0502020204030204" pitchFamily="34" charset="0"/>
              </a:rPr>
              <a:t>Codes_only</a:t>
            </a:r>
            <a:r>
              <a:rPr lang="en-US" dirty="0">
                <a:latin typeface="Calibri" panose="020F0502020204030204" pitchFamily="34" charset="0"/>
              </a:rPr>
              <a:t> (</a:t>
            </a:r>
            <a:r>
              <a:rPr lang="en-US" dirty="0" err="1">
                <a:latin typeface="Calibri" panose="020F0502020204030204" pitchFamily="34" charset="0"/>
              </a:rPr>
              <a:t>matlab</a:t>
            </a:r>
            <a:r>
              <a:rPr lang="en-US" dirty="0">
                <a:latin typeface="Calibri" panose="020F0502020204030204" pitchFamily="34" charset="0"/>
              </a:rPr>
              <a:t>)</a:t>
            </a:r>
          </a:p>
          <a:p>
            <a:pPr algn="l"/>
            <a:r>
              <a:rPr lang="en-US" sz="1800" b="0" i="0" u="none" strike="noStrike" baseline="0" dirty="0">
                <a:latin typeface="Calibri" panose="020F0502020204030204" pitchFamily="34" charset="0"/>
              </a:rPr>
              <a:t>Explanation_data.pw</a:t>
            </a:r>
          </a:p>
          <a:p>
            <a:pPr algn="l"/>
            <a:r>
              <a:rPr lang="en-US" dirty="0">
                <a:latin typeface="Calibri" panose="020F0502020204030204" pitchFamily="34" charset="0"/>
              </a:rPr>
              <a:t>Mice and Days </a:t>
            </a:r>
            <a:r>
              <a:rPr lang="en-US" dirty="0" err="1">
                <a:latin typeface="Calibri" panose="020F0502020204030204" pitchFamily="34" charset="0"/>
              </a:rPr>
              <a:t>used.xl</a:t>
            </a:r>
            <a:endParaRPr lang="en-US" dirty="0">
              <a:latin typeface="Calibri" panose="020F0502020204030204" pitchFamily="34" charset="0"/>
            </a:endParaRPr>
          </a:p>
          <a:p>
            <a:pPr algn="l"/>
            <a:r>
              <a:rPr lang="en-US" sz="1800" b="0" i="0" u="none" strike="noStrike" baseline="0" dirty="0">
                <a:latin typeface="Calibri" panose="020F0502020204030204" pitchFamily="34" charset="0"/>
              </a:rPr>
              <a:t>Processed data_Fig2ef.xl</a:t>
            </a:r>
          </a:p>
          <a:p>
            <a:pPr algn="l"/>
            <a:r>
              <a:rPr lang="en-US" dirty="0">
                <a:latin typeface="Calibri" panose="020F0502020204030204" pitchFamily="34" charset="0"/>
              </a:rPr>
              <a:t>Processed data _Fig3_Fig7.xl</a:t>
            </a:r>
            <a:endParaRPr lang="en-US" sz="1800" b="0" i="0" u="none" strike="noStrike" baseline="0" dirty="0">
              <a:latin typeface="Calibri" panose="020F0502020204030204" pitchFamily="34" charset="0"/>
            </a:endParaRPr>
          </a:p>
          <a:p>
            <a:pPr algn="l"/>
            <a:endParaRPr lang="en-US" dirty="0">
              <a:latin typeface="Calibri" panose="020F0502020204030204" pitchFamily="34" charset="0"/>
            </a:endParaRPr>
          </a:p>
          <a:p>
            <a:pPr algn="l"/>
            <a:endParaRPr lang="en-US" dirty="0"/>
          </a:p>
        </p:txBody>
      </p:sp>
      <p:sp>
        <p:nvSpPr>
          <p:cNvPr id="2" name="TextBox 1">
            <a:extLst>
              <a:ext uri="{FF2B5EF4-FFF2-40B4-BE49-F238E27FC236}">
                <a16:creationId xmlns:a16="http://schemas.microsoft.com/office/drawing/2014/main" id="{0B0F22E4-60F6-4216-A8CC-E697D9CFFB30}"/>
              </a:ext>
            </a:extLst>
          </p:cNvPr>
          <p:cNvSpPr txBox="1"/>
          <p:nvPr/>
        </p:nvSpPr>
        <p:spPr>
          <a:xfrm>
            <a:off x="6469545" y="3861881"/>
            <a:ext cx="3990901" cy="1754326"/>
          </a:xfrm>
          <a:prstGeom prst="rect">
            <a:avLst/>
          </a:prstGeom>
          <a:noFill/>
        </p:spPr>
        <p:txBody>
          <a:bodyPr wrap="none" rtlCol="0">
            <a:spAutoFit/>
          </a:bodyPr>
          <a:lstStyle/>
          <a:p>
            <a:r>
              <a:rPr lang="en-US" dirty="0"/>
              <a:t>To large for </a:t>
            </a:r>
            <a:r>
              <a:rPr lang="en-US" dirty="0" err="1"/>
              <a:t>github</a:t>
            </a:r>
            <a:r>
              <a:rPr lang="en-US" dirty="0"/>
              <a:t> to keep and available:</a:t>
            </a:r>
          </a:p>
          <a:p>
            <a:r>
              <a:rPr lang="en-US" dirty="0" err="1"/>
              <a:t>Raw_data</a:t>
            </a:r>
            <a:r>
              <a:rPr lang="en-US" dirty="0"/>
              <a:t> (</a:t>
            </a:r>
            <a:r>
              <a:rPr lang="en-US" b="1" dirty="0"/>
              <a:t>.</a:t>
            </a:r>
            <a:r>
              <a:rPr lang="en-US" b="1" dirty="0" err="1"/>
              <a:t>rhd</a:t>
            </a:r>
            <a:r>
              <a:rPr lang="en-US" b="1" dirty="0"/>
              <a:t> format)</a:t>
            </a:r>
          </a:p>
          <a:p>
            <a:r>
              <a:rPr lang="en-US" dirty="0" err="1"/>
              <a:t>Codes_processed</a:t>
            </a:r>
            <a:r>
              <a:rPr lang="en-US" dirty="0"/>
              <a:t> data </a:t>
            </a:r>
            <a:r>
              <a:rPr lang="en-US" b="1" dirty="0"/>
              <a:t>(</a:t>
            </a:r>
            <a:r>
              <a:rPr lang="en-US" b="1" dirty="0" err="1"/>
              <a:t>matlab</a:t>
            </a:r>
            <a:r>
              <a:rPr lang="en-US" b="1" dirty="0"/>
              <a:t> format)</a:t>
            </a:r>
            <a:endParaRPr lang="en-US" dirty="0"/>
          </a:p>
          <a:p>
            <a:r>
              <a:rPr lang="en-US" dirty="0"/>
              <a:t>Processed data (</a:t>
            </a:r>
            <a:r>
              <a:rPr lang="en-US" b="1" dirty="0" err="1"/>
              <a:t>matlab</a:t>
            </a:r>
            <a:r>
              <a:rPr lang="en-US" b="1" dirty="0"/>
              <a:t> format</a:t>
            </a:r>
            <a:r>
              <a:rPr lang="en-US" dirty="0"/>
              <a:t>)</a:t>
            </a:r>
          </a:p>
          <a:p>
            <a:endParaRPr lang="en-US" dirty="0"/>
          </a:p>
          <a:p>
            <a:endParaRPr lang="en-US" dirty="0"/>
          </a:p>
        </p:txBody>
      </p:sp>
    </p:spTree>
    <p:extLst>
      <p:ext uri="{BB962C8B-B14F-4D97-AF65-F5344CB8AC3E}">
        <p14:creationId xmlns:p14="http://schemas.microsoft.com/office/powerpoint/2010/main" val="58520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28DF69-90CC-4261-A128-18CD2A3D9526}"/>
              </a:ext>
            </a:extLst>
          </p:cNvPr>
          <p:cNvSpPr txBox="1"/>
          <p:nvPr/>
        </p:nvSpPr>
        <p:spPr>
          <a:xfrm>
            <a:off x="5174029" y="686052"/>
            <a:ext cx="1218795" cy="646331"/>
          </a:xfrm>
          <a:prstGeom prst="rect">
            <a:avLst/>
          </a:prstGeom>
          <a:noFill/>
        </p:spPr>
        <p:txBody>
          <a:bodyPr wrap="none" rtlCol="0">
            <a:spAutoFit/>
          </a:bodyPr>
          <a:lstStyle/>
          <a:p>
            <a:r>
              <a:rPr lang="en-US" dirty="0"/>
              <a:t>Figure_2cd</a:t>
            </a:r>
          </a:p>
          <a:p>
            <a:endParaRPr lang="en-US" dirty="0"/>
          </a:p>
        </p:txBody>
      </p:sp>
      <p:sp>
        <p:nvSpPr>
          <p:cNvPr id="5" name="TextBox 4">
            <a:extLst>
              <a:ext uri="{FF2B5EF4-FFF2-40B4-BE49-F238E27FC236}">
                <a16:creationId xmlns:a16="http://schemas.microsoft.com/office/drawing/2014/main" id="{8767543A-B1FF-419E-BE94-0D993C3D4DD6}"/>
              </a:ext>
            </a:extLst>
          </p:cNvPr>
          <p:cNvSpPr txBox="1"/>
          <p:nvPr/>
        </p:nvSpPr>
        <p:spPr>
          <a:xfrm>
            <a:off x="1085939" y="1531088"/>
            <a:ext cx="6524536" cy="5078313"/>
          </a:xfrm>
          <a:prstGeom prst="rect">
            <a:avLst/>
          </a:prstGeom>
          <a:noFill/>
        </p:spPr>
        <p:txBody>
          <a:bodyPr wrap="square" rtlCol="0">
            <a:spAutoFit/>
          </a:bodyPr>
          <a:lstStyle/>
          <a:p>
            <a:r>
              <a:rPr lang="en-US"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US" b="1" dirty="0"/>
          </a:p>
          <a:p>
            <a:r>
              <a:rPr lang="en-US" dirty="0">
                <a:solidFill>
                  <a:schemeClr val="accent2">
                    <a:lumMod val="75000"/>
                  </a:schemeClr>
                </a:solidFill>
              </a:rPr>
              <a:t>Codes used: </a:t>
            </a:r>
            <a:r>
              <a:rPr lang="en-GB" b="1" dirty="0"/>
              <a:t>A_Barchanging2.m</a:t>
            </a:r>
          </a:p>
          <a:p>
            <a:r>
              <a:rPr lang="en-GB" dirty="0"/>
              <a:t>Figure portrays two single recording from caudal and</a:t>
            </a:r>
          </a:p>
          <a:p>
            <a:r>
              <a:rPr lang="en-GB" dirty="0"/>
              <a:t>rostral mice with and without stimulation.</a:t>
            </a:r>
          </a:p>
          <a:p>
            <a:endParaRPr lang="en-GB" dirty="0"/>
          </a:p>
          <a:p>
            <a:r>
              <a:rPr lang="en-GB" b="1" dirty="0"/>
              <a:t>A_Barchanging2.m </a:t>
            </a:r>
            <a:r>
              <a:rPr lang="en-GB" dirty="0"/>
              <a:t>(code explanation)</a:t>
            </a:r>
          </a:p>
          <a:p>
            <a:pPr marL="285750" indent="-285750">
              <a:buFontTx/>
              <a:buChar char="-"/>
            </a:pPr>
            <a:r>
              <a:rPr lang="en-US" dirty="0"/>
              <a:t>calculate </a:t>
            </a:r>
            <a:r>
              <a:rPr lang="en-US" dirty="0" err="1"/>
              <a:t>spectogram</a:t>
            </a:r>
            <a:r>
              <a:rPr lang="en-US" dirty="0"/>
              <a:t> 30-150</a:t>
            </a:r>
          </a:p>
          <a:p>
            <a:pPr marL="285750" indent="-285750">
              <a:buFontTx/>
              <a:buChar char="-"/>
            </a:pPr>
            <a:r>
              <a:rPr lang="en-US" dirty="0"/>
              <a:t>calculate </a:t>
            </a:r>
            <a:r>
              <a:rPr lang="en-US" dirty="0" err="1"/>
              <a:t>spectogramms</a:t>
            </a:r>
            <a:r>
              <a:rPr lang="en-US" dirty="0"/>
              <a:t> 0-30</a:t>
            </a:r>
          </a:p>
          <a:p>
            <a:pPr marL="285750" indent="-285750">
              <a:buFontTx/>
              <a:buChar char="-"/>
            </a:pPr>
            <a:r>
              <a:rPr lang="en-US" dirty="0"/>
              <a:t>EMG band filter 60-200 Hz</a:t>
            </a:r>
          </a:p>
          <a:p>
            <a:pPr marL="285750" indent="-285750">
              <a:buFontTx/>
              <a:buChar char="-"/>
            </a:pPr>
            <a:r>
              <a:rPr lang="en-US" dirty="0"/>
              <a:t>Sleep scoring using 5 second window</a:t>
            </a:r>
          </a:p>
          <a:p>
            <a:pPr marL="285750" indent="-285750">
              <a:buFontTx/>
              <a:buChar char="-"/>
            </a:pPr>
            <a:r>
              <a:rPr lang="en-US" dirty="0"/>
              <a:t>Calculates delta and theta power for 5 second window</a:t>
            </a:r>
          </a:p>
          <a:p>
            <a:pPr marL="285750" indent="-285750">
              <a:buFontTx/>
              <a:buChar char="-"/>
            </a:pPr>
            <a:r>
              <a:rPr lang="en-US" dirty="0"/>
              <a:t>Calculate REM and SWS traces</a:t>
            </a:r>
          </a:p>
          <a:p>
            <a:pPr marL="285750" indent="-285750">
              <a:buFontTx/>
              <a:buChar char="-"/>
            </a:pPr>
            <a:r>
              <a:rPr lang="en-US" dirty="0"/>
              <a:t>Collecting sleep/wake only traces during stimulation (30_60) or (120_60)</a:t>
            </a:r>
          </a:p>
          <a:p>
            <a:pPr marL="285750" indent="-285750">
              <a:buFontTx/>
              <a:buChar char="-"/>
            </a:pPr>
            <a:r>
              <a:rPr lang="en-US" dirty="0">
                <a:solidFill>
                  <a:srgbClr val="FF0000"/>
                </a:solidFill>
              </a:rPr>
              <a:t>Portray sleep/wake only traces (figure 2) and sleep scoring results (figure1) // for Figure 2_cd construction we are using only these two figures</a:t>
            </a:r>
          </a:p>
          <a:p>
            <a:pPr marL="285750" indent="-285750">
              <a:buFontTx/>
              <a:buChar char="-"/>
            </a:pPr>
            <a:endParaRPr lang="en-US" dirty="0"/>
          </a:p>
        </p:txBody>
      </p:sp>
      <p:pic>
        <p:nvPicPr>
          <p:cNvPr id="6" name="Picture 5" descr="A picture containing screenshot&#10;&#10;Description automatically generated">
            <a:extLst>
              <a:ext uri="{FF2B5EF4-FFF2-40B4-BE49-F238E27FC236}">
                <a16:creationId xmlns:a16="http://schemas.microsoft.com/office/drawing/2014/main" id="{2B68C4F3-134B-4494-8022-23794BE25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09217"/>
            <a:ext cx="5905500" cy="2990850"/>
          </a:xfrm>
          <a:prstGeom prst="rect">
            <a:avLst/>
          </a:prstGeom>
        </p:spPr>
      </p:pic>
      <p:pic>
        <p:nvPicPr>
          <p:cNvPr id="2" name="Picture 1">
            <a:extLst>
              <a:ext uri="{FF2B5EF4-FFF2-40B4-BE49-F238E27FC236}">
                <a16:creationId xmlns:a16="http://schemas.microsoft.com/office/drawing/2014/main" id="{5C831028-1552-4CAB-8DD5-8925419BE26C}"/>
              </a:ext>
            </a:extLst>
          </p:cNvPr>
          <p:cNvPicPr>
            <a:picLocks noChangeAspect="1"/>
          </p:cNvPicPr>
          <p:nvPr/>
        </p:nvPicPr>
        <p:blipFill>
          <a:blip r:embed="rId3"/>
          <a:stretch>
            <a:fillRect/>
          </a:stretch>
        </p:blipFill>
        <p:spPr>
          <a:xfrm>
            <a:off x="8532446" y="3742892"/>
            <a:ext cx="2667000" cy="2333625"/>
          </a:xfrm>
          <a:prstGeom prst="rect">
            <a:avLst/>
          </a:prstGeom>
        </p:spPr>
      </p:pic>
    </p:spTree>
    <p:extLst>
      <p:ext uri="{BB962C8B-B14F-4D97-AF65-F5344CB8AC3E}">
        <p14:creationId xmlns:p14="http://schemas.microsoft.com/office/powerpoint/2010/main" val="44094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363B3C-DF0F-4227-9F2B-88044B8AB386}"/>
              </a:ext>
            </a:extLst>
          </p:cNvPr>
          <p:cNvSpPr txBox="1"/>
          <p:nvPr/>
        </p:nvSpPr>
        <p:spPr>
          <a:xfrm>
            <a:off x="6144835" y="453488"/>
            <a:ext cx="2265620" cy="646331"/>
          </a:xfrm>
          <a:prstGeom prst="rect">
            <a:avLst/>
          </a:prstGeom>
          <a:noFill/>
        </p:spPr>
        <p:txBody>
          <a:bodyPr wrap="none" rtlCol="0">
            <a:spAutoFit/>
          </a:bodyPr>
          <a:lstStyle/>
          <a:p>
            <a:r>
              <a:rPr lang="en-US" b="1" dirty="0"/>
              <a:t>Figure_2cd -  Example</a:t>
            </a:r>
          </a:p>
          <a:p>
            <a:endParaRPr lang="en-US" dirty="0"/>
          </a:p>
        </p:txBody>
      </p:sp>
      <p:pic>
        <p:nvPicPr>
          <p:cNvPr id="6" name="Picture 5" descr="A close up of a logo&#10;&#10;Description automatically generated">
            <a:extLst>
              <a:ext uri="{FF2B5EF4-FFF2-40B4-BE49-F238E27FC236}">
                <a16:creationId xmlns:a16="http://schemas.microsoft.com/office/drawing/2014/main" id="{962CB7F1-DBAC-4B79-AD37-6127F67EB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4055" y="1943100"/>
            <a:ext cx="2743200" cy="1485900"/>
          </a:xfrm>
          <a:prstGeom prst="rect">
            <a:avLst/>
          </a:prstGeom>
        </p:spPr>
      </p:pic>
      <p:pic>
        <p:nvPicPr>
          <p:cNvPr id="7" name="Picture 6" descr="A close up of a device&#10;&#10;Description automatically generated">
            <a:extLst>
              <a:ext uri="{FF2B5EF4-FFF2-40B4-BE49-F238E27FC236}">
                <a16:creationId xmlns:a16="http://schemas.microsoft.com/office/drawing/2014/main" id="{07D78064-FF13-4E8E-B59C-318274D1C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46" y="76200"/>
            <a:ext cx="4752975" cy="3352800"/>
          </a:xfrm>
          <a:prstGeom prst="rect">
            <a:avLst/>
          </a:prstGeom>
        </p:spPr>
      </p:pic>
      <p:pic>
        <p:nvPicPr>
          <p:cNvPr id="8" name="Picture 7" descr="A screenshot of a video game&#10;&#10;Description automatically generated">
            <a:extLst>
              <a:ext uri="{FF2B5EF4-FFF2-40B4-BE49-F238E27FC236}">
                <a16:creationId xmlns:a16="http://schemas.microsoft.com/office/drawing/2014/main" id="{6865B7E7-C112-4318-804A-72AE72A49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1444" y="3438525"/>
            <a:ext cx="4819650" cy="3343275"/>
          </a:xfrm>
          <a:prstGeom prst="rect">
            <a:avLst/>
          </a:prstGeom>
        </p:spPr>
      </p:pic>
      <p:sp>
        <p:nvSpPr>
          <p:cNvPr id="9" name="Oval 8">
            <a:extLst>
              <a:ext uri="{FF2B5EF4-FFF2-40B4-BE49-F238E27FC236}">
                <a16:creationId xmlns:a16="http://schemas.microsoft.com/office/drawing/2014/main" id="{B744B537-64CF-4FB2-8CC6-84355A911B39}"/>
              </a:ext>
            </a:extLst>
          </p:cNvPr>
          <p:cNvSpPr/>
          <p:nvPr/>
        </p:nvSpPr>
        <p:spPr>
          <a:xfrm>
            <a:off x="203796" y="76199"/>
            <a:ext cx="4983666" cy="5216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7AEA22B-BD77-4D5B-8C0F-9CDEF059E33F}"/>
              </a:ext>
            </a:extLst>
          </p:cNvPr>
          <p:cNvSpPr/>
          <p:nvPr/>
        </p:nvSpPr>
        <p:spPr>
          <a:xfrm>
            <a:off x="2117428" y="5240215"/>
            <a:ext cx="4983666" cy="5216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FA31BA80-4A39-4B7B-921B-06E92AC9B139}"/>
              </a:ext>
            </a:extLst>
          </p:cNvPr>
          <p:cNvSpPr/>
          <p:nvPr/>
        </p:nvSpPr>
        <p:spPr>
          <a:xfrm>
            <a:off x="2281444" y="6008810"/>
            <a:ext cx="4983666" cy="5216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7E53C2D3-603F-47F7-B1EA-9857BFA07E8D}"/>
              </a:ext>
            </a:extLst>
          </p:cNvPr>
          <p:cNvCxnSpPr>
            <a:stCxn id="9" idx="6"/>
          </p:cNvCxnSpPr>
          <p:nvPr/>
        </p:nvCxnSpPr>
        <p:spPr>
          <a:xfrm>
            <a:off x="5187462" y="337038"/>
            <a:ext cx="2690446" cy="19350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7A2AE72-65D6-408E-B2D0-F17D2320476C}"/>
              </a:ext>
            </a:extLst>
          </p:cNvPr>
          <p:cNvCxnSpPr>
            <a:cxnSpLocks/>
            <a:stCxn id="10" idx="6"/>
          </p:cNvCxnSpPr>
          <p:nvPr/>
        </p:nvCxnSpPr>
        <p:spPr>
          <a:xfrm flipV="1">
            <a:off x="7101094" y="2862470"/>
            <a:ext cx="1512819" cy="26385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288C504-69AF-4317-9B0E-020235831E22}"/>
              </a:ext>
            </a:extLst>
          </p:cNvPr>
          <p:cNvCxnSpPr>
            <a:cxnSpLocks/>
          </p:cNvCxnSpPr>
          <p:nvPr/>
        </p:nvCxnSpPr>
        <p:spPr>
          <a:xfrm flipV="1">
            <a:off x="7246580" y="3048000"/>
            <a:ext cx="2092703" cy="3221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FDE95A-4D49-4969-81ED-735FAD49016E}"/>
              </a:ext>
            </a:extLst>
          </p:cNvPr>
          <p:cNvSpPr txBox="1"/>
          <p:nvPr/>
        </p:nvSpPr>
        <p:spPr>
          <a:xfrm>
            <a:off x="7063554" y="1567934"/>
            <a:ext cx="639919" cy="369332"/>
          </a:xfrm>
          <a:prstGeom prst="rect">
            <a:avLst/>
          </a:prstGeom>
          <a:noFill/>
        </p:spPr>
        <p:txBody>
          <a:bodyPr wrap="none" rtlCol="0">
            <a:spAutoFit/>
          </a:bodyPr>
          <a:lstStyle/>
          <a:p>
            <a:r>
              <a:rPr lang="en-US" dirty="0"/>
              <a:t>EMG</a:t>
            </a:r>
          </a:p>
        </p:txBody>
      </p:sp>
      <p:sp>
        <p:nvSpPr>
          <p:cNvPr id="16" name="TextBox 15">
            <a:extLst>
              <a:ext uri="{FF2B5EF4-FFF2-40B4-BE49-F238E27FC236}">
                <a16:creationId xmlns:a16="http://schemas.microsoft.com/office/drawing/2014/main" id="{BDAF0D2B-80F3-4AE4-A828-890AEF64AD5C}"/>
              </a:ext>
            </a:extLst>
          </p:cNvPr>
          <p:cNvSpPr txBox="1"/>
          <p:nvPr/>
        </p:nvSpPr>
        <p:spPr>
          <a:xfrm>
            <a:off x="7602902" y="4784765"/>
            <a:ext cx="1380058" cy="369332"/>
          </a:xfrm>
          <a:prstGeom prst="rect">
            <a:avLst/>
          </a:prstGeom>
          <a:noFill/>
        </p:spPr>
        <p:txBody>
          <a:bodyPr wrap="none" rtlCol="0">
            <a:spAutoFit/>
          </a:bodyPr>
          <a:lstStyle/>
          <a:p>
            <a:r>
              <a:rPr lang="en-US" dirty="0"/>
              <a:t>Spectrogram</a:t>
            </a:r>
          </a:p>
        </p:txBody>
      </p:sp>
      <p:sp>
        <p:nvSpPr>
          <p:cNvPr id="17" name="TextBox 16">
            <a:extLst>
              <a:ext uri="{FF2B5EF4-FFF2-40B4-BE49-F238E27FC236}">
                <a16:creationId xmlns:a16="http://schemas.microsoft.com/office/drawing/2014/main" id="{5FB11B4E-4176-4B0E-9C63-97B65BD20323}"/>
              </a:ext>
            </a:extLst>
          </p:cNvPr>
          <p:cNvSpPr txBox="1"/>
          <p:nvPr/>
        </p:nvSpPr>
        <p:spPr>
          <a:xfrm>
            <a:off x="6449046" y="3191449"/>
            <a:ext cx="2029466" cy="369332"/>
          </a:xfrm>
          <a:prstGeom prst="rect">
            <a:avLst/>
          </a:prstGeom>
          <a:noFill/>
        </p:spPr>
        <p:txBody>
          <a:bodyPr wrap="none" rtlCol="0">
            <a:spAutoFit/>
          </a:bodyPr>
          <a:lstStyle/>
          <a:p>
            <a:r>
              <a:rPr lang="en-US" dirty="0"/>
              <a:t>Sleep </a:t>
            </a:r>
            <a:r>
              <a:rPr lang="en-US" dirty="0" err="1"/>
              <a:t>scorring</a:t>
            </a:r>
            <a:r>
              <a:rPr lang="en-US" dirty="0"/>
              <a:t> trace</a:t>
            </a:r>
          </a:p>
        </p:txBody>
      </p:sp>
    </p:spTree>
    <p:extLst>
      <p:ext uri="{BB962C8B-B14F-4D97-AF65-F5344CB8AC3E}">
        <p14:creationId xmlns:p14="http://schemas.microsoft.com/office/powerpoint/2010/main" val="195430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1664FA-289C-4556-876B-61FB788DE47B}"/>
              </a:ext>
            </a:extLst>
          </p:cNvPr>
          <p:cNvSpPr txBox="1"/>
          <p:nvPr/>
        </p:nvSpPr>
        <p:spPr>
          <a:xfrm>
            <a:off x="5174029" y="686052"/>
            <a:ext cx="1218795" cy="646331"/>
          </a:xfrm>
          <a:prstGeom prst="rect">
            <a:avLst/>
          </a:prstGeom>
          <a:noFill/>
        </p:spPr>
        <p:txBody>
          <a:bodyPr wrap="none" rtlCol="0">
            <a:spAutoFit/>
          </a:bodyPr>
          <a:lstStyle/>
          <a:p>
            <a:r>
              <a:rPr lang="en-US" b="1" dirty="0"/>
              <a:t>Figure_2cd</a:t>
            </a:r>
          </a:p>
          <a:p>
            <a:endParaRPr lang="en-US" dirty="0"/>
          </a:p>
        </p:txBody>
      </p:sp>
      <p:pic>
        <p:nvPicPr>
          <p:cNvPr id="6" name="Picture 5" descr="A picture containing screenshot&#10;&#10;Description automatically generated">
            <a:extLst>
              <a:ext uri="{FF2B5EF4-FFF2-40B4-BE49-F238E27FC236}">
                <a16:creationId xmlns:a16="http://schemas.microsoft.com/office/drawing/2014/main" id="{3D224D80-43BA-4080-AD22-E44E533AE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2632897"/>
            <a:ext cx="5905500" cy="2990850"/>
          </a:xfrm>
          <a:prstGeom prst="rect">
            <a:avLst/>
          </a:prstGeom>
        </p:spPr>
      </p:pic>
      <p:sp>
        <p:nvSpPr>
          <p:cNvPr id="9" name="TextBox 8">
            <a:extLst>
              <a:ext uri="{FF2B5EF4-FFF2-40B4-BE49-F238E27FC236}">
                <a16:creationId xmlns:a16="http://schemas.microsoft.com/office/drawing/2014/main" id="{3F14943F-58E8-4B6B-8631-41A823070F55}"/>
              </a:ext>
            </a:extLst>
          </p:cNvPr>
          <p:cNvSpPr txBox="1"/>
          <p:nvPr/>
        </p:nvSpPr>
        <p:spPr>
          <a:xfrm>
            <a:off x="743670" y="1086445"/>
            <a:ext cx="6690165" cy="923330"/>
          </a:xfrm>
          <a:prstGeom prst="rect">
            <a:avLst/>
          </a:prstGeom>
          <a:noFill/>
        </p:spPr>
        <p:txBody>
          <a:bodyPr wrap="none" rtlCol="0">
            <a:spAutoFit/>
          </a:bodyPr>
          <a:lstStyle/>
          <a:p>
            <a:r>
              <a:rPr lang="en-US" dirty="0"/>
              <a:t>Animals used for figure construction</a:t>
            </a:r>
          </a:p>
          <a:p>
            <a:r>
              <a:rPr lang="en-US" b="1" dirty="0"/>
              <a:t>Batch NAME </a:t>
            </a:r>
            <a:r>
              <a:rPr lang="en-US" dirty="0"/>
              <a:t>-&gt; </a:t>
            </a:r>
            <a:r>
              <a:rPr lang="en-US" b="1" dirty="0"/>
              <a:t>Recording DATE </a:t>
            </a:r>
            <a:r>
              <a:rPr lang="en-US" dirty="0"/>
              <a:t>-&gt; </a:t>
            </a:r>
            <a:r>
              <a:rPr lang="en-US" b="1" dirty="0"/>
              <a:t>Mouse NAME </a:t>
            </a:r>
            <a:r>
              <a:rPr lang="en-US" dirty="0"/>
              <a:t>-&gt; </a:t>
            </a:r>
            <a:r>
              <a:rPr lang="en-US" b="1" dirty="0"/>
              <a:t>Raw traces (.</a:t>
            </a:r>
            <a:r>
              <a:rPr lang="en-US" b="1" dirty="0" err="1"/>
              <a:t>rhd</a:t>
            </a:r>
            <a:r>
              <a:rPr lang="en-US" b="1" dirty="0"/>
              <a:t>)</a:t>
            </a:r>
          </a:p>
          <a:p>
            <a:endParaRPr lang="en-US" dirty="0"/>
          </a:p>
        </p:txBody>
      </p:sp>
      <p:sp>
        <p:nvSpPr>
          <p:cNvPr id="10" name="Rectangle 9">
            <a:extLst>
              <a:ext uri="{FF2B5EF4-FFF2-40B4-BE49-F238E27FC236}">
                <a16:creationId xmlns:a16="http://schemas.microsoft.com/office/drawing/2014/main" id="{FCEE0101-7A59-486C-AB14-586C48D04D7F}"/>
              </a:ext>
            </a:extLst>
          </p:cNvPr>
          <p:cNvSpPr/>
          <p:nvPr/>
        </p:nvSpPr>
        <p:spPr>
          <a:xfrm>
            <a:off x="743670" y="2384373"/>
            <a:ext cx="2564805" cy="369332"/>
          </a:xfrm>
          <a:prstGeom prst="rect">
            <a:avLst/>
          </a:prstGeom>
        </p:spPr>
        <p:txBody>
          <a:bodyPr wrap="none">
            <a:spAutoFit/>
          </a:bodyPr>
          <a:lstStyle/>
          <a:p>
            <a:r>
              <a:rPr lang="en-US" b="1" dirty="0"/>
              <a:t>Batch5_A</a:t>
            </a:r>
            <a:r>
              <a:rPr lang="en-US" dirty="0"/>
              <a:t> -&gt; </a:t>
            </a:r>
            <a:r>
              <a:rPr lang="en-US" b="1" dirty="0"/>
              <a:t>25/11</a:t>
            </a:r>
            <a:r>
              <a:rPr lang="en-US" dirty="0"/>
              <a:t> -&gt; </a:t>
            </a:r>
            <a:r>
              <a:rPr lang="en-US" b="1" dirty="0"/>
              <a:t>M1</a:t>
            </a:r>
            <a:endParaRPr lang="en-US" dirty="0"/>
          </a:p>
        </p:txBody>
      </p:sp>
      <p:sp>
        <p:nvSpPr>
          <p:cNvPr id="12" name="Rectangle 11">
            <a:extLst>
              <a:ext uri="{FF2B5EF4-FFF2-40B4-BE49-F238E27FC236}">
                <a16:creationId xmlns:a16="http://schemas.microsoft.com/office/drawing/2014/main" id="{2FF3DC80-1DA9-42CF-BD0A-70F26E0CB9FE}"/>
              </a:ext>
            </a:extLst>
          </p:cNvPr>
          <p:cNvSpPr/>
          <p:nvPr/>
        </p:nvSpPr>
        <p:spPr>
          <a:xfrm>
            <a:off x="9048750" y="2384373"/>
            <a:ext cx="2564805" cy="369332"/>
          </a:xfrm>
          <a:prstGeom prst="rect">
            <a:avLst/>
          </a:prstGeom>
        </p:spPr>
        <p:txBody>
          <a:bodyPr wrap="none">
            <a:spAutoFit/>
          </a:bodyPr>
          <a:lstStyle/>
          <a:p>
            <a:r>
              <a:rPr lang="en-US" b="1" dirty="0"/>
              <a:t>Batch5_A</a:t>
            </a:r>
            <a:r>
              <a:rPr lang="en-US" dirty="0"/>
              <a:t> -&gt; </a:t>
            </a:r>
            <a:r>
              <a:rPr lang="en-US" b="1" dirty="0"/>
              <a:t>29/11</a:t>
            </a:r>
            <a:r>
              <a:rPr lang="en-US" dirty="0"/>
              <a:t> -&gt; </a:t>
            </a:r>
            <a:r>
              <a:rPr lang="en-US" b="1" dirty="0"/>
              <a:t>M1</a:t>
            </a:r>
            <a:endParaRPr lang="en-US" dirty="0"/>
          </a:p>
        </p:txBody>
      </p:sp>
      <p:sp>
        <p:nvSpPr>
          <p:cNvPr id="13" name="Rectangle 12">
            <a:extLst>
              <a:ext uri="{FF2B5EF4-FFF2-40B4-BE49-F238E27FC236}">
                <a16:creationId xmlns:a16="http://schemas.microsoft.com/office/drawing/2014/main" id="{3146AFDD-82B4-4BE6-A15F-FACD30FE7581}"/>
              </a:ext>
            </a:extLst>
          </p:cNvPr>
          <p:cNvSpPr/>
          <p:nvPr/>
        </p:nvSpPr>
        <p:spPr>
          <a:xfrm>
            <a:off x="743670" y="4936094"/>
            <a:ext cx="2555187" cy="369332"/>
          </a:xfrm>
          <a:prstGeom prst="rect">
            <a:avLst/>
          </a:prstGeom>
        </p:spPr>
        <p:txBody>
          <a:bodyPr wrap="none">
            <a:spAutoFit/>
          </a:bodyPr>
          <a:lstStyle/>
          <a:p>
            <a:r>
              <a:rPr lang="en-US" b="1" dirty="0"/>
              <a:t>Batch5_B</a:t>
            </a:r>
            <a:r>
              <a:rPr lang="en-US" dirty="0"/>
              <a:t> -&gt; </a:t>
            </a:r>
            <a:r>
              <a:rPr lang="en-US" b="1" dirty="0"/>
              <a:t>18/12</a:t>
            </a:r>
            <a:r>
              <a:rPr lang="en-US" dirty="0"/>
              <a:t> -&gt; </a:t>
            </a:r>
            <a:r>
              <a:rPr lang="en-US" b="1" dirty="0"/>
              <a:t>M7</a:t>
            </a:r>
            <a:endParaRPr lang="en-US" dirty="0"/>
          </a:p>
        </p:txBody>
      </p:sp>
      <p:sp>
        <p:nvSpPr>
          <p:cNvPr id="14" name="Rectangle 13">
            <a:extLst>
              <a:ext uri="{FF2B5EF4-FFF2-40B4-BE49-F238E27FC236}">
                <a16:creationId xmlns:a16="http://schemas.microsoft.com/office/drawing/2014/main" id="{B377EBF6-D69E-4032-8057-6D31E43B6ED1}"/>
              </a:ext>
            </a:extLst>
          </p:cNvPr>
          <p:cNvSpPr/>
          <p:nvPr/>
        </p:nvSpPr>
        <p:spPr>
          <a:xfrm>
            <a:off x="9048750" y="4936094"/>
            <a:ext cx="2555187" cy="369332"/>
          </a:xfrm>
          <a:prstGeom prst="rect">
            <a:avLst/>
          </a:prstGeom>
        </p:spPr>
        <p:txBody>
          <a:bodyPr wrap="none">
            <a:spAutoFit/>
          </a:bodyPr>
          <a:lstStyle/>
          <a:p>
            <a:r>
              <a:rPr lang="en-US" b="1" dirty="0"/>
              <a:t>Batch5_B</a:t>
            </a:r>
            <a:r>
              <a:rPr lang="en-US" dirty="0"/>
              <a:t> -&gt; </a:t>
            </a:r>
            <a:r>
              <a:rPr lang="en-US" b="1" dirty="0"/>
              <a:t>22/11</a:t>
            </a:r>
            <a:r>
              <a:rPr lang="en-US" dirty="0"/>
              <a:t> -&gt; </a:t>
            </a:r>
            <a:r>
              <a:rPr lang="en-US" b="1" dirty="0"/>
              <a:t>M7</a:t>
            </a:r>
            <a:endParaRPr lang="en-US" dirty="0"/>
          </a:p>
        </p:txBody>
      </p:sp>
      <p:sp>
        <p:nvSpPr>
          <p:cNvPr id="15" name="Oval 14">
            <a:extLst>
              <a:ext uri="{FF2B5EF4-FFF2-40B4-BE49-F238E27FC236}">
                <a16:creationId xmlns:a16="http://schemas.microsoft.com/office/drawing/2014/main" id="{C6612FA2-875D-41C8-9EC2-6D2A81035182}"/>
              </a:ext>
            </a:extLst>
          </p:cNvPr>
          <p:cNvSpPr/>
          <p:nvPr/>
        </p:nvSpPr>
        <p:spPr>
          <a:xfrm>
            <a:off x="8928384" y="2196899"/>
            <a:ext cx="2795920" cy="744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AE5B937-04DC-473A-9F1D-E3A741D53DF9}"/>
              </a:ext>
            </a:extLst>
          </p:cNvPr>
          <p:cNvSpPr/>
          <p:nvPr/>
        </p:nvSpPr>
        <p:spPr>
          <a:xfrm>
            <a:off x="623303" y="2196899"/>
            <a:ext cx="2795920" cy="744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A577BCA-73C7-4151-B3AC-A9FEA54A078B}"/>
              </a:ext>
            </a:extLst>
          </p:cNvPr>
          <p:cNvSpPr/>
          <p:nvPr/>
        </p:nvSpPr>
        <p:spPr>
          <a:xfrm>
            <a:off x="623303" y="4748620"/>
            <a:ext cx="2795920" cy="744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3BB3478-A882-41C5-800A-0A1E747231DD}"/>
              </a:ext>
            </a:extLst>
          </p:cNvPr>
          <p:cNvSpPr/>
          <p:nvPr/>
        </p:nvSpPr>
        <p:spPr>
          <a:xfrm>
            <a:off x="8928384" y="4748620"/>
            <a:ext cx="2795920" cy="7442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BEC9D6C-B834-45AF-B8BA-040E14A6088E}"/>
              </a:ext>
            </a:extLst>
          </p:cNvPr>
          <p:cNvCxnSpPr>
            <a:stCxn id="17" idx="0"/>
          </p:cNvCxnSpPr>
          <p:nvPr/>
        </p:nvCxnSpPr>
        <p:spPr>
          <a:xfrm>
            <a:off x="2021263" y="4748620"/>
            <a:ext cx="139796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4CBB6B2-F2DC-41B0-95D4-CCD51694AB12}"/>
              </a:ext>
            </a:extLst>
          </p:cNvPr>
          <p:cNvCxnSpPr/>
          <p:nvPr/>
        </p:nvCxnSpPr>
        <p:spPr>
          <a:xfrm>
            <a:off x="2218681" y="2941179"/>
            <a:ext cx="139796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E7025A7-5FA4-4DC1-AE3E-6E36BF34EFC8}"/>
              </a:ext>
            </a:extLst>
          </p:cNvPr>
          <p:cNvCxnSpPr>
            <a:cxnSpLocks/>
          </p:cNvCxnSpPr>
          <p:nvPr/>
        </p:nvCxnSpPr>
        <p:spPr>
          <a:xfrm flipH="1">
            <a:off x="8752114" y="2941179"/>
            <a:ext cx="1644826" cy="34828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240F940-E009-4D1E-B8C8-8DAA99E2FAAB}"/>
              </a:ext>
            </a:extLst>
          </p:cNvPr>
          <p:cNvCxnSpPr>
            <a:cxnSpLocks/>
            <a:stCxn id="18" idx="0"/>
          </p:cNvCxnSpPr>
          <p:nvPr/>
        </p:nvCxnSpPr>
        <p:spPr>
          <a:xfrm flipH="1" flipV="1">
            <a:off x="8525912" y="4617774"/>
            <a:ext cx="1800432" cy="13084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958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F8E4E2-B025-4515-B827-2B1494CC9837}"/>
              </a:ext>
            </a:extLst>
          </p:cNvPr>
          <p:cNvSpPr/>
          <p:nvPr/>
        </p:nvSpPr>
        <p:spPr>
          <a:xfrm>
            <a:off x="4810127" y="905171"/>
            <a:ext cx="1981568" cy="369332"/>
          </a:xfrm>
          <a:prstGeom prst="rect">
            <a:avLst/>
          </a:prstGeom>
        </p:spPr>
        <p:txBody>
          <a:bodyPr wrap="none">
            <a:spAutoFit/>
          </a:bodyPr>
          <a:lstStyle/>
          <a:p>
            <a:r>
              <a:rPr lang="en-GB" b="1" dirty="0"/>
              <a:t>A_Barchanging2.m</a:t>
            </a:r>
            <a:endParaRPr lang="en-GB" dirty="0"/>
          </a:p>
        </p:txBody>
      </p:sp>
      <p:sp>
        <p:nvSpPr>
          <p:cNvPr id="6" name="Rectangle 5">
            <a:extLst>
              <a:ext uri="{FF2B5EF4-FFF2-40B4-BE49-F238E27FC236}">
                <a16:creationId xmlns:a16="http://schemas.microsoft.com/office/drawing/2014/main" id="{66F69332-25EE-454A-ACC3-C6A1E9766767}"/>
              </a:ext>
            </a:extLst>
          </p:cNvPr>
          <p:cNvSpPr/>
          <p:nvPr/>
        </p:nvSpPr>
        <p:spPr>
          <a:xfrm>
            <a:off x="1556635" y="1318758"/>
            <a:ext cx="9873365" cy="2308324"/>
          </a:xfrm>
          <a:prstGeom prst="rect">
            <a:avLst/>
          </a:prstGeom>
        </p:spPr>
        <p:txBody>
          <a:bodyPr wrap="square">
            <a:spAutoFit/>
          </a:bodyPr>
          <a:lstStyle/>
          <a:p>
            <a:r>
              <a:rPr lang="en-US" dirty="0">
                <a:solidFill>
                  <a:srgbClr val="FF0000"/>
                </a:solidFill>
              </a:rPr>
              <a:t>Important to note!</a:t>
            </a:r>
          </a:p>
          <a:p>
            <a:endParaRPr lang="en-US" b="1" dirty="0">
              <a:solidFill>
                <a:srgbClr val="FF0000"/>
              </a:solidFill>
            </a:endParaRPr>
          </a:p>
          <a:p>
            <a:r>
              <a:rPr lang="en-US" dirty="0"/>
              <a:t>Input for code </a:t>
            </a:r>
            <a:r>
              <a:rPr lang="en-GB" b="1" dirty="0"/>
              <a:t>A_Barchanging2.m </a:t>
            </a:r>
            <a:r>
              <a:rPr lang="en-GB" dirty="0"/>
              <a:t>is </a:t>
            </a:r>
            <a:r>
              <a:rPr lang="en-US" b="1" dirty="0"/>
              <a:t>DD2/Y2 or </a:t>
            </a:r>
            <a:r>
              <a:rPr lang="en-US" b="1" dirty="0" err="1"/>
              <a:t>board_adc_data</a:t>
            </a:r>
            <a:r>
              <a:rPr lang="en-US" b="1" dirty="0"/>
              <a:t>/</a:t>
            </a:r>
            <a:r>
              <a:rPr lang="en-US" b="1" dirty="0" err="1"/>
              <a:t>amplifier_data</a:t>
            </a:r>
            <a:r>
              <a:rPr lang="en-US" b="1" dirty="0"/>
              <a:t>.</a:t>
            </a:r>
          </a:p>
          <a:p>
            <a:r>
              <a:rPr lang="en-US" dirty="0"/>
              <a:t>You might remember that these data consist of 5 channels for most of the mice (2 auditory channels, 2 frontal channels and 1 EMG channel. But in some of the mice few channels were missing, therefore I had to modify </a:t>
            </a:r>
            <a:r>
              <a:rPr lang="en-GB" b="1" dirty="0"/>
              <a:t>A_Barchanging2.m  </a:t>
            </a:r>
            <a:r>
              <a:rPr lang="en-GB" dirty="0"/>
              <a:t>code for these mice. I also have included these modified codes in file</a:t>
            </a:r>
          </a:p>
          <a:p>
            <a:r>
              <a:rPr lang="en-GB" dirty="0"/>
              <a:t>For </a:t>
            </a:r>
            <a:r>
              <a:rPr lang="en-GB" b="1" dirty="0"/>
              <a:t>Figure_2CD </a:t>
            </a:r>
            <a:r>
              <a:rPr lang="en-GB" dirty="0"/>
              <a:t>as </a:t>
            </a:r>
            <a:r>
              <a:rPr lang="en-GB" b="1" dirty="0"/>
              <a:t>Extra. </a:t>
            </a:r>
            <a:r>
              <a:rPr lang="en-GB" dirty="0"/>
              <a:t>For example, </a:t>
            </a:r>
            <a:r>
              <a:rPr lang="en-GB" b="1" dirty="0"/>
              <a:t>A_Barchanging2_Almis – </a:t>
            </a:r>
            <a:r>
              <a:rPr lang="en-GB" dirty="0"/>
              <a:t>used if AL (auditory left) channel was missing and ext.</a:t>
            </a:r>
            <a:endParaRPr lang="en-US" dirty="0"/>
          </a:p>
        </p:txBody>
      </p:sp>
      <p:pic>
        <p:nvPicPr>
          <p:cNvPr id="3" name="Picture 2">
            <a:extLst>
              <a:ext uri="{FF2B5EF4-FFF2-40B4-BE49-F238E27FC236}">
                <a16:creationId xmlns:a16="http://schemas.microsoft.com/office/drawing/2014/main" id="{854789A0-AF67-4F61-BEFB-6EFB211822F0}"/>
              </a:ext>
            </a:extLst>
          </p:cNvPr>
          <p:cNvPicPr>
            <a:picLocks noChangeAspect="1"/>
          </p:cNvPicPr>
          <p:nvPr/>
        </p:nvPicPr>
        <p:blipFill>
          <a:blip r:embed="rId2"/>
          <a:stretch>
            <a:fillRect/>
          </a:stretch>
        </p:blipFill>
        <p:spPr>
          <a:xfrm>
            <a:off x="1556635" y="3858079"/>
            <a:ext cx="2600325" cy="2381250"/>
          </a:xfrm>
          <a:prstGeom prst="rect">
            <a:avLst/>
          </a:prstGeom>
        </p:spPr>
      </p:pic>
    </p:spTree>
    <p:extLst>
      <p:ext uri="{BB962C8B-B14F-4D97-AF65-F5344CB8AC3E}">
        <p14:creationId xmlns:p14="http://schemas.microsoft.com/office/powerpoint/2010/main" val="1799026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33E3AE-E787-4CE6-BD20-4B1DE22C0278}"/>
              </a:ext>
            </a:extLst>
          </p:cNvPr>
          <p:cNvSpPr txBox="1"/>
          <p:nvPr/>
        </p:nvSpPr>
        <p:spPr>
          <a:xfrm>
            <a:off x="4793335" y="871870"/>
            <a:ext cx="1246431" cy="369332"/>
          </a:xfrm>
          <a:prstGeom prst="rect">
            <a:avLst/>
          </a:prstGeom>
          <a:noFill/>
        </p:spPr>
        <p:txBody>
          <a:bodyPr wrap="none" rtlCol="0">
            <a:spAutoFit/>
          </a:bodyPr>
          <a:lstStyle/>
          <a:p>
            <a:r>
              <a:rPr lang="en-GB" b="1" dirty="0"/>
              <a:t>Figure 2_ef</a:t>
            </a:r>
          </a:p>
        </p:txBody>
      </p:sp>
      <p:sp>
        <p:nvSpPr>
          <p:cNvPr id="6" name="TextBox 5">
            <a:extLst>
              <a:ext uri="{FF2B5EF4-FFF2-40B4-BE49-F238E27FC236}">
                <a16:creationId xmlns:a16="http://schemas.microsoft.com/office/drawing/2014/main" id="{4C1DCB8A-38D6-4E96-936C-F5F1DB225794}"/>
              </a:ext>
            </a:extLst>
          </p:cNvPr>
          <p:cNvSpPr txBox="1"/>
          <p:nvPr/>
        </p:nvSpPr>
        <p:spPr>
          <a:xfrm>
            <a:off x="634403" y="2362200"/>
            <a:ext cx="10810726" cy="4801314"/>
          </a:xfrm>
          <a:prstGeom prst="rect">
            <a:avLst/>
          </a:prstGeom>
          <a:noFill/>
        </p:spPr>
        <p:txBody>
          <a:bodyPr wrap="squar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endParaRPr lang="en-GB" dirty="0">
              <a:solidFill>
                <a:schemeClr val="accent2">
                  <a:lumMod val="75000"/>
                </a:schemeClr>
              </a:solidFill>
            </a:endParaRPr>
          </a:p>
          <a:p>
            <a:r>
              <a:rPr lang="en-GB" dirty="0">
                <a:solidFill>
                  <a:schemeClr val="accent2">
                    <a:lumMod val="75000"/>
                  </a:schemeClr>
                </a:solidFill>
              </a:rPr>
              <a:t>Action</a:t>
            </a:r>
            <a:r>
              <a:rPr lang="en-GB" dirty="0"/>
              <a:t>: Calculation of the sleep episodes length (in seconds) </a:t>
            </a:r>
          </a:p>
          <a:p>
            <a:r>
              <a:rPr lang="en-GB" dirty="0"/>
              <a:t>during stimulation.</a:t>
            </a:r>
          </a:p>
          <a:p>
            <a:endParaRPr lang="en-GB" dirty="0">
              <a:solidFill>
                <a:schemeClr val="accent2">
                  <a:lumMod val="75000"/>
                </a:schemeClr>
              </a:solidFill>
            </a:endParaRPr>
          </a:p>
          <a:p>
            <a:r>
              <a:rPr lang="en-GB" dirty="0">
                <a:solidFill>
                  <a:schemeClr val="accent2">
                    <a:lumMod val="75000"/>
                  </a:schemeClr>
                </a:solidFill>
              </a:rPr>
              <a:t>Codes used</a:t>
            </a:r>
            <a:r>
              <a:rPr lang="en-GB" dirty="0"/>
              <a:t>: </a:t>
            </a:r>
            <a:r>
              <a:rPr lang="en-GB" b="1" dirty="0"/>
              <a:t>A_Barchanging2.m </a:t>
            </a:r>
            <a:r>
              <a:rPr lang="en-GB" dirty="0"/>
              <a:t>,</a:t>
            </a:r>
          </a:p>
          <a:p>
            <a:r>
              <a:rPr lang="en-GB" b="1" dirty="0"/>
              <a:t>AA_Barscorr3_ext30 </a:t>
            </a:r>
            <a:r>
              <a:rPr lang="en-GB" dirty="0"/>
              <a:t>and </a:t>
            </a:r>
            <a:r>
              <a:rPr lang="en-GB" b="1" dirty="0" err="1"/>
              <a:t>AA_Scorr_A</a:t>
            </a:r>
            <a:r>
              <a:rPr lang="en-GB" b="1" dirty="0"/>
              <a:t> (1</a:t>
            </a:r>
            <a:r>
              <a:rPr lang="en-GB" b="1" baseline="30000" dirty="0"/>
              <a:t>st</a:t>
            </a:r>
            <a:r>
              <a:rPr lang="en-GB" b="1" dirty="0"/>
              <a:t> section)</a:t>
            </a:r>
          </a:p>
          <a:p>
            <a:endParaRPr lang="en-GB" b="1" dirty="0"/>
          </a:p>
          <a:p>
            <a:r>
              <a:rPr lang="en-GB" b="1" dirty="0"/>
              <a:t>AA_Barscorr3_ext30 and </a:t>
            </a:r>
            <a:r>
              <a:rPr lang="en-GB" b="1" dirty="0" err="1"/>
              <a:t>AA_Scorr_A</a:t>
            </a:r>
            <a:r>
              <a:rPr lang="en-GB" b="1" dirty="0"/>
              <a:t> (1</a:t>
            </a:r>
            <a:r>
              <a:rPr lang="en-GB" b="1" baseline="30000" dirty="0"/>
              <a:t>st</a:t>
            </a:r>
            <a:r>
              <a:rPr lang="en-GB" b="1" dirty="0"/>
              <a:t> section) </a:t>
            </a:r>
            <a:r>
              <a:rPr lang="en-GB" dirty="0"/>
              <a:t>are addition codes to the </a:t>
            </a:r>
            <a:r>
              <a:rPr lang="en-GB" b="1" dirty="0"/>
              <a:t>A_Barchanging2.m, </a:t>
            </a:r>
            <a:r>
              <a:rPr lang="en-GB" dirty="0"/>
              <a:t>but it was modified for collection of the traces were animal spent 30 seconds in one state (slept) before stimulation and changed state (woke up) during 60 or 80 seconds after stimulation</a:t>
            </a:r>
          </a:p>
          <a:p>
            <a:r>
              <a:rPr lang="en-GB" b="1" dirty="0" err="1"/>
              <a:t>AA_Scorr_A</a:t>
            </a:r>
            <a:r>
              <a:rPr lang="en-GB" b="1" dirty="0"/>
              <a:t> </a:t>
            </a:r>
            <a:r>
              <a:rPr lang="en-GB" dirty="0"/>
              <a:t>is very simple code which using sleep scoring vector </a:t>
            </a:r>
            <a:r>
              <a:rPr lang="en-GB" b="1" dirty="0"/>
              <a:t>(</a:t>
            </a:r>
            <a:r>
              <a:rPr lang="en-GB" b="1" dirty="0" err="1"/>
              <a:t>Scorr</a:t>
            </a:r>
            <a:r>
              <a:rPr lang="en-GB" b="1" dirty="0"/>
              <a:t>) </a:t>
            </a:r>
            <a:r>
              <a:rPr lang="en-GB" dirty="0"/>
              <a:t>from </a:t>
            </a:r>
            <a:r>
              <a:rPr lang="en-GB" b="1" dirty="0"/>
              <a:t>AA_Barscorr3_ext30 </a:t>
            </a:r>
            <a:r>
              <a:rPr lang="en-GB" dirty="0"/>
              <a:t>to quantify </a:t>
            </a:r>
          </a:p>
          <a:p>
            <a:r>
              <a:rPr lang="en-GB" dirty="0"/>
              <a:t>REM sleep</a:t>
            </a:r>
            <a:r>
              <a:rPr lang="en-GB" b="1" dirty="0"/>
              <a:t> </a:t>
            </a:r>
            <a:r>
              <a:rPr lang="en-GB" dirty="0"/>
              <a:t>(not included in the analysis) and calculate sleep episode length </a:t>
            </a:r>
            <a:r>
              <a:rPr lang="en-GB" b="1" dirty="0"/>
              <a:t>(</a:t>
            </a:r>
            <a:r>
              <a:rPr lang="en-GB" b="1" dirty="0" err="1"/>
              <a:t>P_time</a:t>
            </a:r>
            <a:r>
              <a:rPr lang="en-GB" b="1" dirty="0"/>
              <a:t>) </a:t>
            </a:r>
            <a:r>
              <a:rPr lang="en-GB" dirty="0"/>
              <a:t>in seconds</a:t>
            </a:r>
          </a:p>
          <a:p>
            <a:endParaRPr lang="en-GB" dirty="0"/>
          </a:p>
          <a:p>
            <a:r>
              <a:rPr lang="en-GB" dirty="0"/>
              <a:t> </a:t>
            </a:r>
          </a:p>
          <a:p>
            <a:endParaRPr lang="en-GB" b="1" dirty="0"/>
          </a:p>
          <a:p>
            <a:endParaRPr lang="en-GB" dirty="0"/>
          </a:p>
        </p:txBody>
      </p:sp>
      <p:pic>
        <p:nvPicPr>
          <p:cNvPr id="3" name="Picture 2">
            <a:extLst>
              <a:ext uri="{FF2B5EF4-FFF2-40B4-BE49-F238E27FC236}">
                <a16:creationId xmlns:a16="http://schemas.microsoft.com/office/drawing/2014/main" id="{11C5F111-D104-4D4A-BFFF-373D029D1887}"/>
              </a:ext>
            </a:extLst>
          </p:cNvPr>
          <p:cNvPicPr>
            <a:picLocks noChangeAspect="1"/>
          </p:cNvPicPr>
          <p:nvPr/>
        </p:nvPicPr>
        <p:blipFill>
          <a:blip r:embed="rId2"/>
          <a:stretch>
            <a:fillRect/>
          </a:stretch>
        </p:blipFill>
        <p:spPr>
          <a:xfrm>
            <a:off x="6491287" y="730626"/>
            <a:ext cx="5404589" cy="1631574"/>
          </a:xfrm>
          <a:prstGeom prst="rect">
            <a:avLst/>
          </a:prstGeom>
        </p:spPr>
      </p:pic>
    </p:spTree>
    <p:extLst>
      <p:ext uri="{BB962C8B-B14F-4D97-AF65-F5344CB8AC3E}">
        <p14:creationId xmlns:p14="http://schemas.microsoft.com/office/powerpoint/2010/main" val="221682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B83F24-79CB-45EB-8C59-16A3A293C34B}"/>
              </a:ext>
            </a:extLst>
          </p:cNvPr>
          <p:cNvSpPr txBox="1"/>
          <p:nvPr/>
        </p:nvSpPr>
        <p:spPr>
          <a:xfrm>
            <a:off x="5239384" y="436972"/>
            <a:ext cx="1246431" cy="369332"/>
          </a:xfrm>
          <a:prstGeom prst="rect">
            <a:avLst/>
          </a:prstGeom>
          <a:noFill/>
        </p:spPr>
        <p:txBody>
          <a:bodyPr wrap="none" rtlCol="0">
            <a:spAutoFit/>
          </a:bodyPr>
          <a:lstStyle/>
          <a:p>
            <a:r>
              <a:rPr lang="en-GB" b="1" dirty="0"/>
              <a:t>Figure 2_ef</a:t>
            </a:r>
          </a:p>
        </p:txBody>
      </p:sp>
      <p:sp>
        <p:nvSpPr>
          <p:cNvPr id="5" name="Rectangle 4">
            <a:extLst>
              <a:ext uri="{FF2B5EF4-FFF2-40B4-BE49-F238E27FC236}">
                <a16:creationId xmlns:a16="http://schemas.microsoft.com/office/drawing/2014/main" id="{9B5E100B-E12D-4F82-BDC0-887C0B834485}"/>
              </a:ext>
            </a:extLst>
          </p:cNvPr>
          <p:cNvSpPr/>
          <p:nvPr/>
        </p:nvSpPr>
        <p:spPr>
          <a:xfrm>
            <a:off x="1176847" y="1679222"/>
            <a:ext cx="2543004" cy="369332"/>
          </a:xfrm>
          <a:prstGeom prst="rect">
            <a:avLst/>
          </a:prstGeom>
        </p:spPr>
        <p:txBody>
          <a:bodyPr wrap="none">
            <a:spAutoFit/>
          </a:bodyPr>
          <a:lstStyle/>
          <a:p>
            <a:r>
              <a:rPr lang="en-GB" b="1" dirty="0" err="1"/>
              <a:t>AA_Scorr_A</a:t>
            </a:r>
            <a:r>
              <a:rPr lang="en-GB" b="1" dirty="0"/>
              <a:t> (1</a:t>
            </a:r>
            <a:r>
              <a:rPr lang="en-GB" b="1" baseline="30000" dirty="0"/>
              <a:t>st</a:t>
            </a:r>
            <a:r>
              <a:rPr lang="en-GB" b="1" dirty="0"/>
              <a:t> section) </a:t>
            </a:r>
            <a:endParaRPr lang="en-US" dirty="0"/>
          </a:p>
        </p:txBody>
      </p:sp>
      <p:sp>
        <p:nvSpPr>
          <p:cNvPr id="13" name="Arrow: Right 12">
            <a:extLst>
              <a:ext uri="{FF2B5EF4-FFF2-40B4-BE49-F238E27FC236}">
                <a16:creationId xmlns:a16="http://schemas.microsoft.com/office/drawing/2014/main" id="{38C6A27D-B55C-4A7F-868D-603C9C201A56}"/>
              </a:ext>
            </a:extLst>
          </p:cNvPr>
          <p:cNvSpPr/>
          <p:nvPr/>
        </p:nvSpPr>
        <p:spPr>
          <a:xfrm>
            <a:off x="4694472" y="3737866"/>
            <a:ext cx="35169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0481936-587A-4274-937C-CDCFD881F68B}"/>
              </a:ext>
            </a:extLst>
          </p:cNvPr>
          <p:cNvSpPr/>
          <p:nvPr/>
        </p:nvSpPr>
        <p:spPr>
          <a:xfrm>
            <a:off x="1374400" y="1096926"/>
            <a:ext cx="1981568" cy="369332"/>
          </a:xfrm>
          <a:prstGeom prst="rect">
            <a:avLst/>
          </a:prstGeom>
        </p:spPr>
        <p:txBody>
          <a:bodyPr wrap="none">
            <a:spAutoFit/>
          </a:bodyPr>
          <a:lstStyle/>
          <a:p>
            <a:r>
              <a:rPr lang="en-GB" b="1" dirty="0"/>
              <a:t>A_Barchanging2.m</a:t>
            </a:r>
            <a:endParaRPr lang="en-US" dirty="0"/>
          </a:p>
        </p:txBody>
      </p:sp>
      <p:sp>
        <p:nvSpPr>
          <p:cNvPr id="16" name="Rectangle 15">
            <a:extLst>
              <a:ext uri="{FF2B5EF4-FFF2-40B4-BE49-F238E27FC236}">
                <a16:creationId xmlns:a16="http://schemas.microsoft.com/office/drawing/2014/main" id="{14A75AC4-9C0D-4139-8C66-6B2C70125D95}"/>
              </a:ext>
            </a:extLst>
          </p:cNvPr>
          <p:cNvSpPr/>
          <p:nvPr/>
        </p:nvSpPr>
        <p:spPr>
          <a:xfrm>
            <a:off x="1352311" y="1371437"/>
            <a:ext cx="2192075" cy="369332"/>
          </a:xfrm>
          <a:prstGeom prst="rect">
            <a:avLst/>
          </a:prstGeom>
        </p:spPr>
        <p:txBody>
          <a:bodyPr wrap="none">
            <a:spAutoFit/>
          </a:bodyPr>
          <a:lstStyle/>
          <a:p>
            <a:r>
              <a:rPr lang="en-GB" b="1" dirty="0"/>
              <a:t>AA_Barscorr3_ext30 </a:t>
            </a:r>
            <a:endParaRPr lang="en-US" dirty="0"/>
          </a:p>
        </p:txBody>
      </p:sp>
      <p:sp>
        <p:nvSpPr>
          <p:cNvPr id="20" name="Arrow: Right 19">
            <a:extLst>
              <a:ext uri="{FF2B5EF4-FFF2-40B4-BE49-F238E27FC236}">
                <a16:creationId xmlns:a16="http://schemas.microsoft.com/office/drawing/2014/main" id="{CF2B27E3-BAAB-4CAC-868B-11510C6D59E0}"/>
              </a:ext>
            </a:extLst>
          </p:cNvPr>
          <p:cNvSpPr/>
          <p:nvPr/>
        </p:nvSpPr>
        <p:spPr>
          <a:xfrm>
            <a:off x="8103290" y="3626493"/>
            <a:ext cx="35169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2EC3E6F-A19A-4752-8211-B97A3F3C9C0E}"/>
              </a:ext>
            </a:extLst>
          </p:cNvPr>
          <p:cNvPicPr>
            <a:picLocks noChangeAspect="1"/>
          </p:cNvPicPr>
          <p:nvPr/>
        </p:nvPicPr>
        <p:blipFill>
          <a:blip r:embed="rId2"/>
          <a:stretch>
            <a:fillRect/>
          </a:stretch>
        </p:blipFill>
        <p:spPr>
          <a:xfrm>
            <a:off x="191181" y="2609813"/>
            <a:ext cx="4305772" cy="2124075"/>
          </a:xfrm>
          <a:prstGeom prst="rect">
            <a:avLst/>
          </a:prstGeom>
        </p:spPr>
      </p:pic>
      <p:pic>
        <p:nvPicPr>
          <p:cNvPr id="11" name="Picture 10">
            <a:extLst>
              <a:ext uri="{FF2B5EF4-FFF2-40B4-BE49-F238E27FC236}">
                <a16:creationId xmlns:a16="http://schemas.microsoft.com/office/drawing/2014/main" id="{3C770998-DFE5-4E1C-A537-AFE2A71465C3}"/>
              </a:ext>
            </a:extLst>
          </p:cNvPr>
          <p:cNvPicPr>
            <a:picLocks noChangeAspect="1"/>
          </p:cNvPicPr>
          <p:nvPr/>
        </p:nvPicPr>
        <p:blipFill>
          <a:blip r:embed="rId3"/>
          <a:stretch>
            <a:fillRect/>
          </a:stretch>
        </p:blipFill>
        <p:spPr>
          <a:xfrm>
            <a:off x="364807" y="4828401"/>
            <a:ext cx="2867025" cy="742950"/>
          </a:xfrm>
          <a:prstGeom prst="rect">
            <a:avLst/>
          </a:prstGeom>
        </p:spPr>
      </p:pic>
      <p:sp>
        <p:nvSpPr>
          <p:cNvPr id="22" name="Rectangle 21">
            <a:extLst>
              <a:ext uri="{FF2B5EF4-FFF2-40B4-BE49-F238E27FC236}">
                <a16:creationId xmlns:a16="http://schemas.microsoft.com/office/drawing/2014/main" id="{80027DC7-B0E3-4E18-954F-F9013BCBB577}"/>
              </a:ext>
            </a:extLst>
          </p:cNvPr>
          <p:cNvSpPr/>
          <p:nvPr/>
        </p:nvSpPr>
        <p:spPr>
          <a:xfrm>
            <a:off x="482544" y="4976292"/>
            <a:ext cx="1538654" cy="2529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538FA7EF-A81C-4F7C-8B77-98A0FF389993}"/>
              </a:ext>
            </a:extLst>
          </p:cNvPr>
          <p:cNvCxnSpPr>
            <a:cxnSpLocks/>
            <a:stCxn id="22" idx="3"/>
          </p:cNvCxnSpPr>
          <p:nvPr/>
        </p:nvCxnSpPr>
        <p:spPr>
          <a:xfrm flipV="1">
            <a:off x="2021198" y="4370607"/>
            <a:ext cx="2912097" cy="7321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13B8B1B-F805-4E4C-93A2-62FBA7E47737}"/>
              </a:ext>
            </a:extLst>
          </p:cNvPr>
          <p:cNvSpPr txBox="1"/>
          <p:nvPr/>
        </p:nvSpPr>
        <p:spPr>
          <a:xfrm>
            <a:off x="5485076" y="1494556"/>
            <a:ext cx="2314223" cy="369332"/>
          </a:xfrm>
          <a:prstGeom prst="rect">
            <a:avLst/>
          </a:prstGeom>
          <a:noFill/>
        </p:spPr>
        <p:txBody>
          <a:bodyPr wrap="none" rtlCol="0">
            <a:spAutoFit/>
          </a:bodyPr>
          <a:lstStyle/>
          <a:p>
            <a:r>
              <a:rPr lang="en-US" b="1" dirty="0"/>
              <a:t>Processed data_Fig2ef</a:t>
            </a:r>
          </a:p>
        </p:txBody>
      </p:sp>
      <p:pic>
        <p:nvPicPr>
          <p:cNvPr id="27" name="Picture 26">
            <a:extLst>
              <a:ext uri="{FF2B5EF4-FFF2-40B4-BE49-F238E27FC236}">
                <a16:creationId xmlns:a16="http://schemas.microsoft.com/office/drawing/2014/main" id="{48D4BD56-3BC0-4A95-9AED-F651D557A3F9}"/>
              </a:ext>
            </a:extLst>
          </p:cNvPr>
          <p:cNvPicPr>
            <a:picLocks noChangeAspect="1"/>
          </p:cNvPicPr>
          <p:nvPr/>
        </p:nvPicPr>
        <p:blipFill>
          <a:blip r:embed="rId4"/>
          <a:stretch>
            <a:fillRect/>
          </a:stretch>
        </p:blipFill>
        <p:spPr>
          <a:xfrm>
            <a:off x="5763118" y="1981100"/>
            <a:ext cx="1510349" cy="4029456"/>
          </a:xfrm>
          <a:prstGeom prst="rect">
            <a:avLst/>
          </a:prstGeom>
        </p:spPr>
      </p:pic>
      <p:sp>
        <p:nvSpPr>
          <p:cNvPr id="28" name="Rectangle 27">
            <a:extLst>
              <a:ext uri="{FF2B5EF4-FFF2-40B4-BE49-F238E27FC236}">
                <a16:creationId xmlns:a16="http://schemas.microsoft.com/office/drawing/2014/main" id="{D0B79026-464F-43FC-9E5E-062664F1CDE0}"/>
              </a:ext>
            </a:extLst>
          </p:cNvPr>
          <p:cNvSpPr/>
          <p:nvPr/>
        </p:nvSpPr>
        <p:spPr>
          <a:xfrm>
            <a:off x="6096000" y="5645150"/>
            <a:ext cx="850900" cy="1143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A738E5C6-5DE9-4BE2-AEF4-A87BBEC95F94}"/>
              </a:ext>
            </a:extLst>
          </p:cNvPr>
          <p:cNvCxnSpPr>
            <a:cxnSpLocks/>
            <a:stCxn id="28" idx="3"/>
          </p:cNvCxnSpPr>
          <p:nvPr/>
        </p:nvCxnSpPr>
        <p:spPr>
          <a:xfrm flipV="1">
            <a:off x="6946900" y="4107198"/>
            <a:ext cx="1508082" cy="1595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22A46E6E-E220-4111-92D1-47F4A0E7A3E0}"/>
              </a:ext>
            </a:extLst>
          </p:cNvPr>
          <p:cNvPicPr>
            <a:picLocks noChangeAspect="1"/>
          </p:cNvPicPr>
          <p:nvPr/>
        </p:nvPicPr>
        <p:blipFill>
          <a:blip r:embed="rId5"/>
          <a:stretch>
            <a:fillRect/>
          </a:stretch>
        </p:blipFill>
        <p:spPr>
          <a:xfrm>
            <a:off x="8483886" y="3279020"/>
            <a:ext cx="3428506" cy="1091587"/>
          </a:xfrm>
          <a:prstGeom prst="rect">
            <a:avLst/>
          </a:prstGeom>
        </p:spPr>
      </p:pic>
    </p:spTree>
    <p:extLst>
      <p:ext uri="{BB962C8B-B14F-4D97-AF65-F5344CB8AC3E}">
        <p14:creationId xmlns:p14="http://schemas.microsoft.com/office/powerpoint/2010/main" val="292479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545614-D552-4124-ABD4-E1B4B28B7B69}"/>
              </a:ext>
            </a:extLst>
          </p:cNvPr>
          <p:cNvPicPr>
            <a:picLocks noChangeAspect="1"/>
          </p:cNvPicPr>
          <p:nvPr/>
        </p:nvPicPr>
        <p:blipFill>
          <a:blip r:embed="rId2"/>
          <a:stretch>
            <a:fillRect/>
          </a:stretch>
        </p:blipFill>
        <p:spPr>
          <a:xfrm>
            <a:off x="8343901" y="2076353"/>
            <a:ext cx="3390900" cy="3067050"/>
          </a:xfrm>
          <a:prstGeom prst="rect">
            <a:avLst/>
          </a:prstGeom>
        </p:spPr>
      </p:pic>
      <p:sp>
        <p:nvSpPr>
          <p:cNvPr id="2" name="TextBox 1">
            <a:extLst>
              <a:ext uri="{FF2B5EF4-FFF2-40B4-BE49-F238E27FC236}">
                <a16:creationId xmlns:a16="http://schemas.microsoft.com/office/drawing/2014/main" id="{B528B902-62B8-4686-91E4-D45BE91915AD}"/>
              </a:ext>
            </a:extLst>
          </p:cNvPr>
          <p:cNvSpPr txBox="1"/>
          <p:nvPr/>
        </p:nvSpPr>
        <p:spPr>
          <a:xfrm>
            <a:off x="4793335" y="871870"/>
            <a:ext cx="1246431" cy="369332"/>
          </a:xfrm>
          <a:prstGeom prst="rect">
            <a:avLst/>
          </a:prstGeom>
          <a:noFill/>
        </p:spPr>
        <p:txBody>
          <a:bodyPr wrap="none" rtlCol="0">
            <a:spAutoFit/>
          </a:bodyPr>
          <a:lstStyle/>
          <a:p>
            <a:r>
              <a:rPr lang="en-GB" b="1" dirty="0"/>
              <a:t>Figure 2_ef</a:t>
            </a:r>
          </a:p>
        </p:txBody>
      </p:sp>
      <p:sp>
        <p:nvSpPr>
          <p:cNvPr id="3" name="TextBox 2">
            <a:extLst>
              <a:ext uri="{FF2B5EF4-FFF2-40B4-BE49-F238E27FC236}">
                <a16:creationId xmlns:a16="http://schemas.microsoft.com/office/drawing/2014/main" id="{7584B0CB-600D-4663-B69E-DD0C42449E28}"/>
              </a:ext>
            </a:extLst>
          </p:cNvPr>
          <p:cNvSpPr txBox="1"/>
          <p:nvPr/>
        </p:nvSpPr>
        <p:spPr>
          <a:xfrm>
            <a:off x="340241" y="1421956"/>
            <a:ext cx="10810726" cy="5355312"/>
          </a:xfrm>
          <a:prstGeom prst="rect">
            <a:avLst/>
          </a:prstGeom>
          <a:noFill/>
        </p:spPr>
        <p:txBody>
          <a:bodyPr wrap="square" rtlCol="0">
            <a:spAutoFit/>
          </a:bodyPr>
          <a:lstStyle/>
          <a:p>
            <a:r>
              <a:rPr lang="en-GB" dirty="0"/>
              <a:t>Firstly, I calculated </a:t>
            </a:r>
            <a:r>
              <a:rPr lang="en-GB" b="1" dirty="0" err="1"/>
              <a:t>P_time</a:t>
            </a:r>
            <a:r>
              <a:rPr lang="en-GB" b="1" dirty="0"/>
              <a:t> </a:t>
            </a:r>
            <a:r>
              <a:rPr lang="en-GB" dirty="0"/>
              <a:t>(sleep episode length) for each animal and then combined in groups (Caudal Arch, Rostral Arch ext. All data used for calculation is mentioned in </a:t>
            </a:r>
            <a:r>
              <a:rPr lang="en-US" b="1" dirty="0"/>
              <a:t>Processed results for figure construction.xls</a:t>
            </a:r>
          </a:p>
          <a:p>
            <a:r>
              <a:rPr lang="en-GB" dirty="0"/>
              <a:t>spreadsheet.</a:t>
            </a:r>
          </a:p>
          <a:p>
            <a:r>
              <a:rPr lang="en-GB" dirty="0"/>
              <a:t>Processed data for calculation can be found in processed data folder.</a:t>
            </a:r>
          </a:p>
          <a:p>
            <a:r>
              <a:rPr lang="en-GB" dirty="0"/>
              <a:t>Arch groups contain Control (</a:t>
            </a:r>
            <a:r>
              <a:rPr lang="en-GB" dirty="0" err="1"/>
              <a:t>No_Stim</a:t>
            </a:r>
            <a:r>
              <a:rPr lang="en-GB" dirty="0"/>
              <a:t>) and Stimulation data.</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r>
              <a:rPr lang="en-GB" dirty="0"/>
              <a:t>If you need processed data for </a:t>
            </a:r>
            <a:r>
              <a:rPr lang="en-GB" b="1" dirty="0"/>
              <a:t>each mouse and date</a:t>
            </a:r>
            <a:r>
              <a:rPr lang="en-GB" dirty="0"/>
              <a:t>, you can find it on folder :</a:t>
            </a:r>
          </a:p>
          <a:p>
            <a:r>
              <a:rPr lang="en-GB" b="1" dirty="0" err="1"/>
              <a:t>Processed_Data</a:t>
            </a:r>
            <a:r>
              <a:rPr lang="en-GB" b="1" dirty="0"/>
              <a:t>&gt; </a:t>
            </a:r>
            <a:r>
              <a:rPr lang="en-GB" b="1" dirty="0" err="1"/>
              <a:t>Xbeh</a:t>
            </a:r>
            <a:r>
              <a:rPr lang="en-GB" b="1" dirty="0"/>
              <a:t>&gt;Arch(or other)&gt;Caudal (or Rostral)&gt;</a:t>
            </a:r>
            <a:r>
              <a:rPr lang="en-GB" b="1" dirty="0" err="1"/>
              <a:t>Mouse_name</a:t>
            </a:r>
            <a:r>
              <a:rPr lang="en-GB" b="1" dirty="0"/>
              <a:t>&gt;Rem&gt;Sum&gt;</a:t>
            </a:r>
            <a:r>
              <a:rPr lang="en-GB" b="1" dirty="0" err="1"/>
              <a:t>P_time</a:t>
            </a:r>
            <a:endParaRPr lang="en-GB" b="1" dirty="0"/>
          </a:p>
          <a:p>
            <a:endParaRPr lang="en-GB" b="1" dirty="0"/>
          </a:p>
          <a:p>
            <a:endParaRPr lang="en-GB" dirty="0"/>
          </a:p>
        </p:txBody>
      </p:sp>
    </p:spTree>
    <p:extLst>
      <p:ext uri="{BB962C8B-B14F-4D97-AF65-F5344CB8AC3E}">
        <p14:creationId xmlns:p14="http://schemas.microsoft.com/office/powerpoint/2010/main" val="237618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19DA35-ACA6-401D-8605-EA0619CC128B}"/>
              </a:ext>
            </a:extLst>
          </p:cNvPr>
          <p:cNvSpPr txBox="1"/>
          <p:nvPr/>
        </p:nvSpPr>
        <p:spPr>
          <a:xfrm>
            <a:off x="4740080" y="726225"/>
            <a:ext cx="2029723" cy="369332"/>
          </a:xfrm>
          <a:prstGeom prst="rect">
            <a:avLst/>
          </a:prstGeom>
          <a:noFill/>
        </p:spPr>
        <p:txBody>
          <a:bodyPr wrap="none" rtlCol="0">
            <a:spAutoFit/>
          </a:bodyPr>
          <a:lstStyle/>
          <a:p>
            <a:r>
              <a:rPr lang="en-US" dirty="0"/>
              <a:t>Mice and days used</a:t>
            </a:r>
          </a:p>
        </p:txBody>
      </p:sp>
      <p:sp>
        <p:nvSpPr>
          <p:cNvPr id="5" name="TextBox 4">
            <a:extLst>
              <a:ext uri="{FF2B5EF4-FFF2-40B4-BE49-F238E27FC236}">
                <a16:creationId xmlns:a16="http://schemas.microsoft.com/office/drawing/2014/main" id="{F70A12F2-DC8C-4890-B5B7-879D858E721B}"/>
              </a:ext>
            </a:extLst>
          </p:cNvPr>
          <p:cNvSpPr txBox="1"/>
          <p:nvPr/>
        </p:nvSpPr>
        <p:spPr>
          <a:xfrm>
            <a:off x="824741" y="1355557"/>
            <a:ext cx="6273833" cy="1200329"/>
          </a:xfrm>
          <a:prstGeom prst="rect">
            <a:avLst/>
          </a:prstGeom>
          <a:noFill/>
        </p:spPr>
        <p:txBody>
          <a:bodyPr wrap="none" rtlCol="0">
            <a:spAutoFit/>
          </a:bodyPr>
          <a:lstStyle/>
          <a:p>
            <a:r>
              <a:rPr lang="en-US" dirty="0"/>
              <a:t>Please open excel file: </a:t>
            </a:r>
            <a:r>
              <a:rPr lang="en-US" b="1" dirty="0"/>
              <a:t>Mice and days used</a:t>
            </a:r>
          </a:p>
          <a:p>
            <a:endParaRPr lang="en-US" dirty="0"/>
          </a:p>
          <a:p>
            <a:r>
              <a:rPr lang="en-US" dirty="0"/>
              <a:t>The data used for analysis is mentioned in the spreadsheet: </a:t>
            </a:r>
            <a:r>
              <a:rPr lang="en-US" b="1" dirty="0"/>
              <a:t>Mice</a:t>
            </a:r>
          </a:p>
          <a:p>
            <a:endParaRPr lang="en-US" b="1" dirty="0"/>
          </a:p>
        </p:txBody>
      </p:sp>
      <p:pic>
        <p:nvPicPr>
          <p:cNvPr id="7" name="Picture 6">
            <a:extLst>
              <a:ext uri="{FF2B5EF4-FFF2-40B4-BE49-F238E27FC236}">
                <a16:creationId xmlns:a16="http://schemas.microsoft.com/office/drawing/2014/main" id="{05AD12AC-405E-4C2F-9947-E9E2A62299C1}"/>
              </a:ext>
            </a:extLst>
          </p:cNvPr>
          <p:cNvPicPr>
            <a:picLocks noChangeAspect="1"/>
          </p:cNvPicPr>
          <p:nvPr/>
        </p:nvPicPr>
        <p:blipFill>
          <a:blip r:embed="rId2"/>
          <a:stretch>
            <a:fillRect/>
          </a:stretch>
        </p:blipFill>
        <p:spPr>
          <a:xfrm>
            <a:off x="1002216" y="2668164"/>
            <a:ext cx="10477500" cy="1633951"/>
          </a:xfrm>
          <a:prstGeom prst="rect">
            <a:avLst/>
          </a:prstGeom>
        </p:spPr>
      </p:pic>
    </p:spTree>
    <p:extLst>
      <p:ext uri="{BB962C8B-B14F-4D97-AF65-F5344CB8AC3E}">
        <p14:creationId xmlns:p14="http://schemas.microsoft.com/office/powerpoint/2010/main" val="3527500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814FB2-6A69-44C6-BEDF-CA7A3A0E5D35}"/>
              </a:ext>
            </a:extLst>
          </p:cNvPr>
          <p:cNvSpPr txBox="1"/>
          <p:nvPr/>
        </p:nvSpPr>
        <p:spPr>
          <a:xfrm>
            <a:off x="5624236" y="818706"/>
            <a:ext cx="943528" cy="369332"/>
          </a:xfrm>
          <a:prstGeom prst="rect">
            <a:avLst/>
          </a:prstGeom>
          <a:noFill/>
        </p:spPr>
        <p:txBody>
          <a:bodyPr wrap="none" rtlCol="0">
            <a:spAutoFit/>
          </a:bodyPr>
          <a:lstStyle/>
          <a:p>
            <a:r>
              <a:rPr lang="en-GB" b="1" dirty="0"/>
              <a:t>Figure 3</a:t>
            </a:r>
          </a:p>
        </p:txBody>
      </p:sp>
      <p:sp>
        <p:nvSpPr>
          <p:cNvPr id="3" name="TextBox 2">
            <a:extLst>
              <a:ext uri="{FF2B5EF4-FFF2-40B4-BE49-F238E27FC236}">
                <a16:creationId xmlns:a16="http://schemas.microsoft.com/office/drawing/2014/main" id="{F33D00F4-A3F5-4163-AFEA-636B58F2C12E}"/>
              </a:ext>
            </a:extLst>
          </p:cNvPr>
          <p:cNvSpPr txBox="1"/>
          <p:nvPr/>
        </p:nvSpPr>
        <p:spPr>
          <a:xfrm>
            <a:off x="578243" y="1059351"/>
            <a:ext cx="11613757" cy="2308324"/>
          </a:xfrm>
          <a:prstGeom prst="rect">
            <a:avLst/>
          </a:prstGeom>
          <a:noFill/>
        </p:spPr>
        <p:txBody>
          <a:bodyPr wrap="non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r>
              <a:rPr lang="en-GB" dirty="0">
                <a:solidFill>
                  <a:schemeClr val="accent2">
                    <a:lumMod val="75000"/>
                  </a:schemeClr>
                </a:solidFill>
              </a:rPr>
              <a:t>Action</a:t>
            </a:r>
            <a:r>
              <a:rPr lang="en-GB" dirty="0"/>
              <a:t>: Collects time periods before going to sleep and the latency (time between stimulation and wake up)</a:t>
            </a:r>
          </a:p>
          <a:p>
            <a:r>
              <a:rPr lang="en-GB" dirty="0">
                <a:solidFill>
                  <a:schemeClr val="accent2">
                    <a:lumMod val="75000"/>
                  </a:schemeClr>
                </a:solidFill>
              </a:rPr>
              <a:t>Codes used: </a:t>
            </a:r>
            <a:r>
              <a:rPr lang="en-GB" b="1" dirty="0"/>
              <a:t>AA_Barscorr3</a:t>
            </a:r>
            <a:r>
              <a:rPr lang="ru-RU" b="1" dirty="0"/>
              <a:t> </a:t>
            </a:r>
            <a:r>
              <a:rPr lang="en-US" b="1" dirty="0"/>
              <a:t> </a:t>
            </a:r>
            <a:r>
              <a:rPr lang="en-US" dirty="0"/>
              <a:t>and </a:t>
            </a:r>
            <a:r>
              <a:rPr lang="en-GB" b="1" dirty="0"/>
              <a:t>AA_Barscorr3_ext.m </a:t>
            </a:r>
            <a:r>
              <a:rPr lang="en-GB" dirty="0"/>
              <a:t>. Once again </a:t>
            </a:r>
            <a:r>
              <a:rPr lang="en-GB" b="1" dirty="0"/>
              <a:t>AA_Barscorr3</a:t>
            </a:r>
            <a:r>
              <a:rPr lang="ru-RU" b="1" dirty="0"/>
              <a:t> </a:t>
            </a:r>
            <a:r>
              <a:rPr lang="en-US" b="1" dirty="0"/>
              <a:t> </a:t>
            </a:r>
            <a:r>
              <a:rPr lang="en-US" dirty="0"/>
              <a:t>is modified version of the </a:t>
            </a:r>
          </a:p>
          <a:p>
            <a:r>
              <a:rPr lang="en-GB" b="1" dirty="0"/>
              <a:t>A_Barchanging2.m  </a:t>
            </a:r>
            <a:r>
              <a:rPr lang="en-GB" dirty="0"/>
              <a:t>code and was used to collected some traces of interest (like 20 second of  wake before stimulation</a:t>
            </a:r>
          </a:p>
          <a:p>
            <a:r>
              <a:rPr lang="en-GB" dirty="0"/>
              <a:t>and went to sleep during 80 second after stimulation and </a:t>
            </a:r>
            <a:r>
              <a:rPr lang="en-GB" dirty="0" err="1"/>
              <a:t>ext</a:t>
            </a:r>
            <a:r>
              <a:rPr lang="en-GB" dirty="0"/>
              <a:t>). </a:t>
            </a:r>
            <a:r>
              <a:rPr lang="en-GB" b="1" dirty="0"/>
              <a:t>AA_Barscorr3_ext.m  </a:t>
            </a:r>
            <a:r>
              <a:rPr lang="en-GB" dirty="0"/>
              <a:t>used (Scorr_sig3 matrix derived from</a:t>
            </a:r>
          </a:p>
          <a:p>
            <a:r>
              <a:rPr lang="en-GB" dirty="0"/>
              <a:t> AA_Barscorr3</a:t>
            </a:r>
            <a:r>
              <a:rPr lang="en-US" dirty="0"/>
              <a:t>) to collect time periods (latency and sleep period before stimulation) for figure construction - </a:t>
            </a:r>
            <a:r>
              <a:rPr lang="en-US" b="1" dirty="0"/>
              <a:t>K5w.</a:t>
            </a:r>
          </a:p>
          <a:p>
            <a:r>
              <a:rPr lang="en-US" b="1" dirty="0"/>
              <a:t>K5w</a:t>
            </a:r>
            <a:r>
              <a:rPr lang="en-US" dirty="0"/>
              <a:t>  (see processed data) contained 3 columns containing info for: latency, time slept before stimulation, </a:t>
            </a:r>
          </a:p>
          <a:p>
            <a:r>
              <a:rPr lang="en-US" dirty="0"/>
              <a:t>order of stimulation (see example figure below)</a:t>
            </a:r>
            <a:endParaRPr lang="en-GB" dirty="0"/>
          </a:p>
        </p:txBody>
      </p:sp>
      <p:pic>
        <p:nvPicPr>
          <p:cNvPr id="4" name="Picture 3" descr="A screenshot of a cell phone&#10;&#10;Description automatically generated">
            <a:extLst>
              <a:ext uri="{FF2B5EF4-FFF2-40B4-BE49-F238E27FC236}">
                <a16:creationId xmlns:a16="http://schemas.microsoft.com/office/drawing/2014/main" id="{7AEEA182-4560-4948-8611-5D0F7B49A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0614" y="3198860"/>
            <a:ext cx="5048250" cy="2200275"/>
          </a:xfrm>
          <a:prstGeom prst="rect">
            <a:avLst/>
          </a:prstGeom>
        </p:spPr>
      </p:pic>
      <p:sp>
        <p:nvSpPr>
          <p:cNvPr id="5" name="Arrow: Right 4">
            <a:extLst>
              <a:ext uri="{FF2B5EF4-FFF2-40B4-BE49-F238E27FC236}">
                <a16:creationId xmlns:a16="http://schemas.microsoft.com/office/drawing/2014/main" id="{B9D7228D-EAAA-459B-A93B-1266D2EAFB6F}"/>
              </a:ext>
            </a:extLst>
          </p:cNvPr>
          <p:cNvSpPr/>
          <p:nvPr/>
        </p:nvSpPr>
        <p:spPr>
          <a:xfrm rot="16200000">
            <a:off x="6652365" y="5489739"/>
            <a:ext cx="551117" cy="284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D92F888A-64EF-4D5E-AD3F-F0BB8AE85852}"/>
              </a:ext>
            </a:extLst>
          </p:cNvPr>
          <p:cNvSpPr txBox="1"/>
          <p:nvPr/>
        </p:nvSpPr>
        <p:spPr>
          <a:xfrm>
            <a:off x="6309268" y="5907402"/>
            <a:ext cx="957506" cy="369332"/>
          </a:xfrm>
          <a:prstGeom prst="rect">
            <a:avLst/>
          </a:prstGeom>
          <a:noFill/>
        </p:spPr>
        <p:txBody>
          <a:bodyPr wrap="none" rtlCol="0">
            <a:spAutoFit/>
          </a:bodyPr>
          <a:lstStyle/>
          <a:p>
            <a:r>
              <a:rPr lang="en-GB" dirty="0"/>
              <a:t>Latency </a:t>
            </a:r>
          </a:p>
        </p:txBody>
      </p:sp>
      <p:sp>
        <p:nvSpPr>
          <p:cNvPr id="7" name="Arrow: Right 6">
            <a:extLst>
              <a:ext uri="{FF2B5EF4-FFF2-40B4-BE49-F238E27FC236}">
                <a16:creationId xmlns:a16="http://schemas.microsoft.com/office/drawing/2014/main" id="{B109C9D1-B906-40EB-8A6F-5D3CFA6775EC}"/>
              </a:ext>
            </a:extLst>
          </p:cNvPr>
          <p:cNvSpPr/>
          <p:nvPr/>
        </p:nvSpPr>
        <p:spPr>
          <a:xfrm rot="16200000">
            <a:off x="7609871" y="5489739"/>
            <a:ext cx="551117" cy="284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64002028-4704-4952-AC73-101883B92BB7}"/>
              </a:ext>
            </a:extLst>
          </p:cNvPr>
          <p:cNvSpPr txBox="1"/>
          <p:nvPr/>
        </p:nvSpPr>
        <p:spPr>
          <a:xfrm>
            <a:off x="7485479" y="5934670"/>
            <a:ext cx="799899" cy="923330"/>
          </a:xfrm>
          <a:prstGeom prst="rect">
            <a:avLst/>
          </a:prstGeom>
          <a:noFill/>
        </p:spPr>
        <p:txBody>
          <a:bodyPr wrap="none" rtlCol="0">
            <a:spAutoFit/>
          </a:bodyPr>
          <a:lstStyle/>
          <a:p>
            <a:r>
              <a:rPr lang="en-GB"/>
              <a:t>Slept </a:t>
            </a:r>
          </a:p>
          <a:p>
            <a:r>
              <a:rPr lang="en-GB"/>
              <a:t>Before</a:t>
            </a:r>
          </a:p>
          <a:p>
            <a:r>
              <a:rPr lang="en-GB"/>
              <a:t>stim </a:t>
            </a:r>
            <a:endParaRPr lang="en-GB" dirty="0"/>
          </a:p>
        </p:txBody>
      </p:sp>
      <p:sp>
        <p:nvSpPr>
          <p:cNvPr id="9" name="Arrow: Right 8">
            <a:extLst>
              <a:ext uri="{FF2B5EF4-FFF2-40B4-BE49-F238E27FC236}">
                <a16:creationId xmlns:a16="http://schemas.microsoft.com/office/drawing/2014/main" id="{11728BB1-780C-4EDC-A53E-1E37882C9BF7}"/>
              </a:ext>
            </a:extLst>
          </p:cNvPr>
          <p:cNvSpPr/>
          <p:nvPr/>
        </p:nvSpPr>
        <p:spPr>
          <a:xfrm rot="16200000">
            <a:off x="8425273" y="5489738"/>
            <a:ext cx="551117" cy="284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5383244-30CB-4009-9524-1C0A7400AEE0}"/>
              </a:ext>
            </a:extLst>
          </p:cNvPr>
          <p:cNvSpPr txBox="1"/>
          <p:nvPr/>
        </p:nvSpPr>
        <p:spPr>
          <a:xfrm>
            <a:off x="8353231" y="5934670"/>
            <a:ext cx="880369" cy="646331"/>
          </a:xfrm>
          <a:prstGeom prst="rect">
            <a:avLst/>
          </a:prstGeom>
          <a:noFill/>
        </p:spPr>
        <p:txBody>
          <a:bodyPr wrap="none" rtlCol="0">
            <a:spAutoFit/>
          </a:bodyPr>
          <a:lstStyle/>
          <a:p>
            <a:r>
              <a:rPr lang="en-GB" dirty="0"/>
              <a:t>Order </a:t>
            </a:r>
          </a:p>
          <a:p>
            <a:r>
              <a:rPr lang="en-GB" dirty="0"/>
              <a:t>Of Stim</a:t>
            </a:r>
          </a:p>
        </p:txBody>
      </p:sp>
      <p:pic>
        <p:nvPicPr>
          <p:cNvPr id="11" name="Picture 10">
            <a:extLst>
              <a:ext uri="{FF2B5EF4-FFF2-40B4-BE49-F238E27FC236}">
                <a16:creationId xmlns:a16="http://schemas.microsoft.com/office/drawing/2014/main" id="{3CE35A76-AD53-403D-961C-651BC94A60B5}"/>
              </a:ext>
            </a:extLst>
          </p:cNvPr>
          <p:cNvPicPr>
            <a:picLocks noChangeAspect="1"/>
          </p:cNvPicPr>
          <p:nvPr/>
        </p:nvPicPr>
        <p:blipFill>
          <a:blip r:embed="rId3"/>
          <a:stretch>
            <a:fillRect/>
          </a:stretch>
        </p:blipFill>
        <p:spPr>
          <a:xfrm>
            <a:off x="1532697" y="3551769"/>
            <a:ext cx="3233211" cy="2702152"/>
          </a:xfrm>
          <a:prstGeom prst="rect">
            <a:avLst/>
          </a:prstGeom>
        </p:spPr>
      </p:pic>
      <p:sp>
        <p:nvSpPr>
          <p:cNvPr id="12" name="TextBox 11">
            <a:extLst>
              <a:ext uri="{FF2B5EF4-FFF2-40B4-BE49-F238E27FC236}">
                <a16:creationId xmlns:a16="http://schemas.microsoft.com/office/drawing/2014/main" id="{CFD1C374-49C8-4A09-B208-873558739732}"/>
              </a:ext>
            </a:extLst>
          </p:cNvPr>
          <p:cNvSpPr txBox="1"/>
          <p:nvPr/>
        </p:nvSpPr>
        <p:spPr>
          <a:xfrm rot="16200000">
            <a:off x="498112" y="4329422"/>
            <a:ext cx="1324358" cy="369332"/>
          </a:xfrm>
          <a:prstGeom prst="rect">
            <a:avLst/>
          </a:prstGeom>
          <a:noFill/>
        </p:spPr>
        <p:txBody>
          <a:bodyPr wrap="square" rtlCol="0">
            <a:spAutoFit/>
          </a:bodyPr>
          <a:lstStyle/>
          <a:p>
            <a:r>
              <a:rPr lang="en-GB" dirty="0"/>
              <a:t>Latency </a:t>
            </a:r>
          </a:p>
        </p:txBody>
      </p:sp>
      <p:sp>
        <p:nvSpPr>
          <p:cNvPr id="13" name="TextBox 12">
            <a:extLst>
              <a:ext uri="{FF2B5EF4-FFF2-40B4-BE49-F238E27FC236}">
                <a16:creationId xmlns:a16="http://schemas.microsoft.com/office/drawing/2014/main" id="{1E551B75-9565-4DF8-AE59-1C3CBD3DCEAD}"/>
              </a:ext>
            </a:extLst>
          </p:cNvPr>
          <p:cNvSpPr txBox="1"/>
          <p:nvPr/>
        </p:nvSpPr>
        <p:spPr>
          <a:xfrm>
            <a:off x="2404268" y="6320393"/>
            <a:ext cx="1975099" cy="369332"/>
          </a:xfrm>
          <a:prstGeom prst="rect">
            <a:avLst/>
          </a:prstGeom>
          <a:noFill/>
        </p:spPr>
        <p:txBody>
          <a:bodyPr wrap="square" rtlCol="0">
            <a:spAutoFit/>
          </a:bodyPr>
          <a:lstStyle/>
          <a:p>
            <a:r>
              <a:rPr lang="en-GB" dirty="0"/>
              <a:t>Slept Before stim </a:t>
            </a:r>
          </a:p>
        </p:txBody>
      </p:sp>
    </p:spTree>
    <p:extLst>
      <p:ext uri="{BB962C8B-B14F-4D97-AF65-F5344CB8AC3E}">
        <p14:creationId xmlns:p14="http://schemas.microsoft.com/office/powerpoint/2010/main" val="4094897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CF52FF-EA38-461E-A7BD-F286CCBBE1A7}"/>
              </a:ext>
            </a:extLst>
          </p:cNvPr>
          <p:cNvSpPr txBox="1"/>
          <p:nvPr/>
        </p:nvSpPr>
        <p:spPr>
          <a:xfrm>
            <a:off x="5624236" y="818706"/>
            <a:ext cx="943528" cy="369332"/>
          </a:xfrm>
          <a:prstGeom prst="rect">
            <a:avLst/>
          </a:prstGeom>
          <a:noFill/>
        </p:spPr>
        <p:txBody>
          <a:bodyPr wrap="none" rtlCol="0">
            <a:spAutoFit/>
          </a:bodyPr>
          <a:lstStyle/>
          <a:p>
            <a:r>
              <a:rPr lang="en-GB" b="1" dirty="0"/>
              <a:t>Figure 3</a:t>
            </a:r>
          </a:p>
        </p:txBody>
      </p:sp>
      <p:sp>
        <p:nvSpPr>
          <p:cNvPr id="3" name="TextBox 2">
            <a:extLst>
              <a:ext uri="{FF2B5EF4-FFF2-40B4-BE49-F238E27FC236}">
                <a16:creationId xmlns:a16="http://schemas.microsoft.com/office/drawing/2014/main" id="{2FE22DBF-DD5F-400E-B73E-A70CC849345D}"/>
              </a:ext>
            </a:extLst>
          </p:cNvPr>
          <p:cNvSpPr txBox="1"/>
          <p:nvPr/>
        </p:nvSpPr>
        <p:spPr>
          <a:xfrm>
            <a:off x="643478" y="1499518"/>
            <a:ext cx="10855102" cy="2308324"/>
          </a:xfrm>
          <a:prstGeom prst="rect">
            <a:avLst/>
          </a:prstGeom>
          <a:noFill/>
        </p:spPr>
        <p:txBody>
          <a:bodyPr wrap="square" rtlCol="0">
            <a:spAutoFit/>
          </a:bodyPr>
          <a:lstStyle/>
          <a:p>
            <a:r>
              <a:rPr lang="en-GB" dirty="0">
                <a:solidFill>
                  <a:schemeClr val="accent2"/>
                </a:solidFill>
              </a:rPr>
              <a:t>Code: </a:t>
            </a:r>
            <a:r>
              <a:rPr lang="en-GB" b="1" dirty="0" err="1"/>
              <a:t>AA_ScatterX</a:t>
            </a:r>
            <a:r>
              <a:rPr lang="en-GB" b="1" dirty="0"/>
              <a:t> </a:t>
            </a:r>
            <a:r>
              <a:rPr lang="en-GB" dirty="0"/>
              <a:t>was used to construct figures from processed data (K5w)</a:t>
            </a:r>
          </a:p>
          <a:p>
            <a:endParaRPr lang="en-GB" dirty="0"/>
          </a:p>
          <a:p>
            <a:r>
              <a:rPr lang="en-GB" dirty="0"/>
              <a:t>Processed data was grouped in </a:t>
            </a:r>
            <a:r>
              <a:rPr lang="en-GB" b="1" dirty="0" err="1"/>
              <a:t>Codes_Processed</a:t>
            </a:r>
            <a:r>
              <a:rPr lang="en-GB" b="1" dirty="0"/>
              <a:t> data </a:t>
            </a:r>
            <a:r>
              <a:rPr lang="en-GB" dirty="0"/>
              <a:t>folder</a:t>
            </a:r>
          </a:p>
          <a:p>
            <a:endParaRPr lang="en-GB" dirty="0"/>
          </a:p>
          <a:p>
            <a:endParaRPr lang="en-GB" dirty="0"/>
          </a:p>
          <a:p>
            <a:r>
              <a:rPr lang="en-GB" dirty="0"/>
              <a:t>If you wish to see data for </a:t>
            </a:r>
            <a:r>
              <a:rPr lang="en-GB" b="1" dirty="0"/>
              <a:t>each mouse</a:t>
            </a:r>
            <a:r>
              <a:rPr lang="en-GB" dirty="0"/>
              <a:t>, you can find it on folder I gave you in summer:</a:t>
            </a:r>
          </a:p>
          <a:p>
            <a:r>
              <a:rPr lang="en-GB" b="1" dirty="0"/>
              <a:t>Processed data&gt;</a:t>
            </a:r>
            <a:r>
              <a:rPr lang="en-GB" b="1" dirty="0" err="1"/>
              <a:t>Z_Beh</a:t>
            </a:r>
            <a:r>
              <a:rPr lang="en-GB" b="1" dirty="0"/>
              <a:t>&gt;Arch (or other group)&gt;Caudal (rostral) &gt; </a:t>
            </a:r>
            <a:r>
              <a:rPr lang="en-GB" b="1" dirty="0" err="1"/>
              <a:t>Mouse_name</a:t>
            </a:r>
            <a:r>
              <a:rPr lang="en-GB" b="1" dirty="0"/>
              <a:t>&gt;Sum&gt;Stim(control)&gt;N&gt;an&gt;K5w</a:t>
            </a:r>
          </a:p>
          <a:p>
            <a:endParaRPr lang="en-GB" dirty="0"/>
          </a:p>
        </p:txBody>
      </p:sp>
      <p:pic>
        <p:nvPicPr>
          <p:cNvPr id="4" name="Picture 3">
            <a:extLst>
              <a:ext uri="{FF2B5EF4-FFF2-40B4-BE49-F238E27FC236}">
                <a16:creationId xmlns:a16="http://schemas.microsoft.com/office/drawing/2014/main" id="{3BE8D298-45BB-465D-8817-3A7C8E05C100}"/>
              </a:ext>
            </a:extLst>
          </p:cNvPr>
          <p:cNvPicPr>
            <a:picLocks noChangeAspect="1"/>
          </p:cNvPicPr>
          <p:nvPr/>
        </p:nvPicPr>
        <p:blipFill>
          <a:blip r:embed="rId2"/>
          <a:stretch>
            <a:fillRect/>
          </a:stretch>
        </p:blipFill>
        <p:spPr>
          <a:xfrm>
            <a:off x="8844329" y="3995737"/>
            <a:ext cx="2152650" cy="2066925"/>
          </a:xfrm>
          <a:prstGeom prst="rect">
            <a:avLst/>
          </a:prstGeom>
        </p:spPr>
      </p:pic>
    </p:spTree>
    <p:extLst>
      <p:ext uri="{BB962C8B-B14F-4D97-AF65-F5344CB8AC3E}">
        <p14:creationId xmlns:p14="http://schemas.microsoft.com/office/powerpoint/2010/main" val="2197140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23BBC-B9FC-4683-9198-04E5EBE015F5}"/>
              </a:ext>
            </a:extLst>
          </p:cNvPr>
          <p:cNvSpPr txBox="1"/>
          <p:nvPr/>
        </p:nvSpPr>
        <p:spPr>
          <a:xfrm>
            <a:off x="5624236" y="818706"/>
            <a:ext cx="1163139" cy="369332"/>
          </a:xfrm>
          <a:prstGeom prst="rect">
            <a:avLst/>
          </a:prstGeom>
          <a:noFill/>
        </p:spPr>
        <p:txBody>
          <a:bodyPr wrap="none" rtlCol="0">
            <a:spAutoFit/>
          </a:bodyPr>
          <a:lstStyle/>
          <a:p>
            <a:r>
              <a:rPr lang="en-GB" b="1" dirty="0"/>
              <a:t>Figure 4cd</a:t>
            </a:r>
          </a:p>
        </p:txBody>
      </p:sp>
      <p:sp>
        <p:nvSpPr>
          <p:cNvPr id="3" name="TextBox 2">
            <a:extLst>
              <a:ext uri="{FF2B5EF4-FFF2-40B4-BE49-F238E27FC236}">
                <a16:creationId xmlns:a16="http://schemas.microsoft.com/office/drawing/2014/main" id="{E8135CAF-DB1C-4614-8571-4624C89E7F8A}"/>
              </a:ext>
            </a:extLst>
          </p:cNvPr>
          <p:cNvSpPr txBox="1"/>
          <p:nvPr/>
        </p:nvSpPr>
        <p:spPr>
          <a:xfrm>
            <a:off x="384216" y="1370406"/>
            <a:ext cx="11832598" cy="2585323"/>
          </a:xfrm>
          <a:prstGeom prst="rect">
            <a:avLst/>
          </a:prstGeom>
          <a:noFill/>
        </p:spPr>
        <p:txBody>
          <a:bodyPr wrap="non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r>
              <a:rPr lang="en-GB" dirty="0">
                <a:solidFill>
                  <a:schemeClr val="accent2">
                    <a:lumMod val="75000"/>
                  </a:schemeClr>
                </a:solidFill>
              </a:rPr>
              <a:t>Action</a:t>
            </a:r>
            <a:r>
              <a:rPr lang="en-GB" dirty="0"/>
              <a:t>: Collects the</a:t>
            </a:r>
            <a:r>
              <a:rPr lang="en-GB" b="1" dirty="0"/>
              <a:t> latency </a:t>
            </a:r>
            <a:r>
              <a:rPr lang="en-GB" dirty="0"/>
              <a:t>(time period between the light stimulation start and wake up) See figure 4a</a:t>
            </a:r>
          </a:p>
          <a:p>
            <a:r>
              <a:rPr lang="en-GB" dirty="0">
                <a:solidFill>
                  <a:schemeClr val="accent2">
                    <a:lumMod val="75000"/>
                  </a:schemeClr>
                </a:solidFill>
              </a:rPr>
              <a:t>Codes used: </a:t>
            </a:r>
            <a:r>
              <a:rPr lang="en-GB" b="1" dirty="0"/>
              <a:t>AA_Barscorr2</a:t>
            </a:r>
            <a:r>
              <a:rPr lang="en-US" b="1" dirty="0"/>
              <a:t>. </a:t>
            </a:r>
            <a:r>
              <a:rPr lang="en-GB" dirty="0"/>
              <a:t>Once again </a:t>
            </a:r>
            <a:r>
              <a:rPr lang="en-GB" b="1" dirty="0"/>
              <a:t>AA_Barscorr2</a:t>
            </a:r>
            <a:r>
              <a:rPr lang="ru-RU" b="1" dirty="0"/>
              <a:t> </a:t>
            </a:r>
            <a:r>
              <a:rPr lang="en-US" b="1" dirty="0"/>
              <a:t> </a:t>
            </a:r>
            <a:r>
              <a:rPr lang="en-US" dirty="0"/>
              <a:t>was modified from </a:t>
            </a:r>
            <a:r>
              <a:rPr lang="en-GB" b="1" dirty="0"/>
              <a:t>A_Barchanging2.m  </a:t>
            </a:r>
            <a:r>
              <a:rPr lang="en-GB" dirty="0"/>
              <a:t>code and was used to </a:t>
            </a:r>
          </a:p>
          <a:p>
            <a:r>
              <a:rPr lang="en-GB" dirty="0"/>
              <a:t>collect traces where animal woke up after stimulation. So, </a:t>
            </a:r>
            <a:r>
              <a:rPr lang="en-GB" b="1" dirty="0"/>
              <a:t>AA_Barscorr2 </a:t>
            </a:r>
            <a:r>
              <a:rPr lang="en-GB" dirty="0"/>
              <a:t>also</a:t>
            </a:r>
            <a:r>
              <a:rPr lang="en-GB" b="1" dirty="0"/>
              <a:t> </a:t>
            </a:r>
            <a:r>
              <a:rPr lang="en-GB" dirty="0"/>
              <a:t>provides us with following variables used</a:t>
            </a:r>
          </a:p>
          <a:p>
            <a:r>
              <a:rPr lang="en-GB" dirty="0"/>
              <a:t>for analysis:</a:t>
            </a:r>
          </a:p>
          <a:p>
            <a:r>
              <a:rPr lang="en-GB" b="1" dirty="0"/>
              <a:t>K30</a:t>
            </a:r>
            <a:r>
              <a:rPr lang="en-GB" dirty="0"/>
              <a:t> – latency (seconds), time period between stimulation and wake up if animal slept at </a:t>
            </a:r>
            <a:r>
              <a:rPr lang="en-GB" b="1" dirty="0"/>
              <a:t>least 10 seconds </a:t>
            </a:r>
            <a:r>
              <a:rPr lang="en-GB" dirty="0"/>
              <a:t>before stimulation</a:t>
            </a:r>
          </a:p>
          <a:p>
            <a:r>
              <a:rPr lang="en-GB" b="1" dirty="0"/>
              <a:t>K30f</a:t>
            </a:r>
            <a:r>
              <a:rPr lang="en-GB" dirty="0"/>
              <a:t> – same latency, only animal slept </a:t>
            </a:r>
            <a:r>
              <a:rPr lang="en-GB" b="1" dirty="0"/>
              <a:t>at least 20 seconds </a:t>
            </a:r>
            <a:r>
              <a:rPr lang="en-GB" dirty="0"/>
              <a:t>before stimulation</a:t>
            </a:r>
          </a:p>
          <a:p>
            <a:r>
              <a:rPr lang="en-GB" b="1" dirty="0"/>
              <a:t>Kp30f – </a:t>
            </a:r>
            <a:r>
              <a:rPr lang="en-GB" dirty="0"/>
              <a:t>if you see </a:t>
            </a:r>
            <a:r>
              <a:rPr lang="en-GB" dirty="0" err="1"/>
              <a:t>Kp</a:t>
            </a:r>
            <a:r>
              <a:rPr lang="en-GB" dirty="0"/>
              <a:t>, that means that animal did not wake up during stimulation (80 seconds after stimulation)</a:t>
            </a:r>
          </a:p>
          <a:p>
            <a:r>
              <a:rPr lang="en-GB" dirty="0"/>
              <a:t>, but we still counted number of non wake traces to  calculate the ratio for figure </a:t>
            </a:r>
            <a:r>
              <a:rPr lang="en-GB" b="1" dirty="0"/>
              <a:t>4g</a:t>
            </a:r>
            <a:r>
              <a:rPr lang="en-GB" dirty="0"/>
              <a:t>.</a:t>
            </a:r>
          </a:p>
        </p:txBody>
      </p:sp>
      <p:pic>
        <p:nvPicPr>
          <p:cNvPr id="5" name="Picture 4">
            <a:extLst>
              <a:ext uri="{FF2B5EF4-FFF2-40B4-BE49-F238E27FC236}">
                <a16:creationId xmlns:a16="http://schemas.microsoft.com/office/drawing/2014/main" id="{DB981627-9F04-4B72-8619-24E3192B1E35}"/>
              </a:ext>
            </a:extLst>
          </p:cNvPr>
          <p:cNvPicPr>
            <a:picLocks noChangeAspect="1"/>
          </p:cNvPicPr>
          <p:nvPr/>
        </p:nvPicPr>
        <p:blipFill>
          <a:blip r:embed="rId2"/>
          <a:stretch>
            <a:fillRect/>
          </a:stretch>
        </p:blipFill>
        <p:spPr>
          <a:xfrm>
            <a:off x="4853016" y="4138097"/>
            <a:ext cx="6294185" cy="2107428"/>
          </a:xfrm>
          <a:prstGeom prst="rect">
            <a:avLst/>
          </a:prstGeom>
        </p:spPr>
      </p:pic>
    </p:spTree>
    <p:extLst>
      <p:ext uri="{BB962C8B-B14F-4D97-AF65-F5344CB8AC3E}">
        <p14:creationId xmlns:p14="http://schemas.microsoft.com/office/powerpoint/2010/main" val="3326600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D59D50-27B7-44BC-B1AE-097D38F8CCCC}"/>
              </a:ext>
            </a:extLst>
          </p:cNvPr>
          <p:cNvSpPr txBox="1"/>
          <p:nvPr/>
        </p:nvSpPr>
        <p:spPr>
          <a:xfrm>
            <a:off x="5624236" y="818706"/>
            <a:ext cx="1163139" cy="369332"/>
          </a:xfrm>
          <a:prstGeom prst="rect">
            <a:avLst/>
          </a:prstGeom>
          <a:noFill/>
        </p:spPr>
        <p:txBody>
          <a:bodyPr wrap="none" rtlCol="0">
            <a:spAutoFit/>
          </a:bodyPr>
          <a:lstStyle/>
          <a:p>
            <a:r>
              <a:rPr lang="en-GB" b="1" dirty="0"/>
              <a:t>Figure 4cd</a:t>
            </a:r>
          </a:p>
        </p:txBody>
      </p:sp>
      <p:sp>
        <p:nvSpPr>
          <p:cNvPr id="3" name="TextBox 2">
            <a:extLst>
              <a:ext uri="{FF2B5EF4-FFF2-40B4-BE49-F238E27FC236}">
                <a16:creationId xmlns:a16="http://schemas.microsoft.com/office/drawing/2014/main" id="{629F669E-1A47-473B-83A1-8E59AFC87398}"/>
              </a:ext>
            </a:extLst>
          </p:cNvPr>
          <p:cNvSpPr txBox="1"/>
          <p:nvPr/>
        </p:nvSpPr>
        <p:spPr>
          <a:xfrm>
            <a:off x="384216" y="1370406"/>
            <a:ext cx="11965712" cy="2308324"/>
          </a:xfrm>
          <a:prstGeom prst="rect">
            <a:avLst/>
          </a:prstGeom>
          <a:noFill/>
        </p:spPr>
        <p:txBody>
          <a:bodyPr wrap="none" rtlCol="0">
            <a:spAutoFit/>
          </a:bodyPr>
          <a:lstStyle/>
          <a:p>
            <a:r>
              <a:rPr lang="en-GB" b="1" dirty="0"/>
              <a:t>K30</a:t>
            </a:r>
            <a:r>
              <a:rPr lang="en-GB" dirty="0"/>
              <a:t> – latency (seconds), time period between stimulation and wake up if animal slept at </a:t>
            </a:r>
            <a:r>
              <a:rPr lang="en-GB" b="1" dirty="0"/>
              <a:t>least 10 seconds </a:t>
            </a:r>
            <a:r>
              <a:rPr lang="en-GB" dirty="0"/>
              <a:t>before stimulation</a:t>
            </a:r>
          </a:p>
          <a:p>
            <a:r>
              <a:rPr lang="en-GB" b="1" dirty="0"/>
              <a:t>K30f</a:t>
            </a:r>
            <a:r>
              <a:rPr lang="en-GB" dirty="0"/>
              <a:t> – same latency, only animal slept </a:t>
            </a:r>
            <a:r>
              <a:rPr lang="en-GB" b="1" dirty="0"/>
              <a:t>at least 20 seconds </a:t>
            </a:r>
            <a:r>
              <a:rPr lang="en-GB" dirty="0"/>
              <a:t>before stimulation</a:t>
            </a:r>
          </a:p>
          <a:p>
            <a:endParaRPr lang="en-GB" dirty="0"/>
          </a:p>
          <a:p>
            <a:r>
              <a:rPr lang="en-GB" b="1" dirty="0"/>
              <a:t>K30 </a:t>
            </a:r>
            <a:r>
              <a:rPr lang="en-GB" dirty="0"/>
              <a:t>and </a:t>
            </a:r>
            <a:r>
              <a:rPr lang="en-GB" b="1" dirty="0"/>
              <a:t>K30f</a:t>
            </a:r>
            <a:r>
              <a:rPr lang="en-GB" dirty="0"/>
              <a:t> had mostly overlapping numbers. If animals slept more than 20 seconds before stimulation, than it would</a:t>
            </a:r>
          </a:p>
          <a:p>
            <a:r>
              <a:rPr lang="en-GB" dirty="0"/>
              <a:t>sleep 10 seconds before stimulation too. For example below, you could see that </a:t>
            </a:r>
            <a:r>
              <a:rPr lang="en-GB" b="1" dirty="0"/>
              <a:t>K30 </a:t>
            </a:r>
            <a:r>
              <a:rPr lang="en-GB" dirty="0"/>
              <a:t>contain 71 latencies as </a:t>
            </a:r>
            <a:r>
              <a:rPr lang="en-GB" b="1" dirty="0"/>
              <a:t>K30f </a:t>
            </a:r>
            <a:r>
              <a:rPr lang="en-GB" dirty="0"/>
              <a:t>(20 seconds)</a:t>
            </a:r>
          </a:p>
          <a:p>
            <a:r>
              <a:rPr lang="en-GB" dirty="0"/>
              <a:t>contain only 59 latencies. If we minus 59 from 71 (using </a:t>
            </a:r>
            <a:r>
              <a:rPr lang="en-GB" dirty="0" err="1"/>
              <a:t>ismember</a:t>
            </a:r>
            <a:r>
              <a:rPr lang="en-GB" dirty="0"/>
              <a:t> function in </a:t>
            </a:r>
            <a:r>
              <a:rPr lang="en-GB" dirty="0" err="1"/>
              <a:t>matlab</a:t>
            </a:r>
            <a:r>
              <a:rPr lang="en-GB" dirty="0"/>
              <a:t>), we can find 12 latencies, produced, </a:t>
            </a:r>
          </a:p>
          <a:p>
            <a:r>
              <a:rPr lang="en-GB" dirty="0"/>
              <a:t>when animal slept less than 20 seconds, but more 10 seconds. So, </a:t>
            </a:r>
            <a:r>
              <a:rPr lang="en-GB" b="1" dirty="0"/>
              <a:t>K30f</a:t>
            </a:r>
            <a:r>
              <a:rPr lang="en-GB" dirty="0"/>
              <a:t> gives us latencies produced if animal </a:t>
            </a:r>
            <a:r>
              <a:rPr lang="en-GB" b="1" dirty="0"/>
              <a:t>slept More than </a:t>
            </a:r>
          </a:p>
          <a:p>
            <a:r>
              <a:rPr lang="en-GB" b="1" dirty="0"/>
              <a:t>20 seconds, </a:t>
            </a:r>
            <a:r>
              <a:rPr lang="en-GB" dirty="0"/>
              <a:t>whereas </a:t>
            </a:r>
            <a:r>
              <a:rPr lang="en-GB" b="1" dirty="0"/>
              <a:t>K30-K30f</a:t>
            </a:r>
            <a:r>
              <a:rPr lang="en-GB" dirty="0"/>
              <a:t> provides us with latencies, where animal </a:t>
            </a:r>
            <a:r>
              <a:rPr lang="en-GB" b="1" dirty="0"/>
              <a:t>slept less than 20 seconds.</a:t>
            </a:r>
          </a:p>
        </p:txBody>
      </p:sp>
      <p:pic>
        <p:nvPicPr>
          <p:cNvPr id="4" name="Picture 3">
            <a:extLst>
              <a:ext uri="{FF2B5EF4-FFF2-40B4-BE49-F238E27FC236}">
                <a16:creationId xmlns:a16="http://schemas.microsoft.com/office/drawing/2014/main" id="{8DC917B7-6C06-489C-B80F-FD544FBA22EE}"/>
              </a:ext>
            </a:extLst>
          </p:cNvPr>
          <p:cNvPicPr>
            <a:picLocks noChangeAspect="1"/>
          </p:cNvPicPr>
          <p:nvPr/>
        </p:nvPicPr>
        <p:blipFill>
          <a:blip r:embed="rId2"/>
          <a:stretch>
            <a:fillRect/>
          </a:stretch>
        </p:blipFill>
        <p:spPr>
          <a:xfrm>
            <a:off x="5624236" y="4886769"/>
            <a:ext cx="4800600" cy="115252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1CEFDCDB-E20A-4579-A45A-7424471A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420" y="4211244"/>
            <a:ext cx="2600325" cy="1590675"/>
          </a:xfrm>
          <a:prstGeom prst="rect">
            <a:avLst/>
          </a:prstGeom>
        </p:spPr>
      </p:pic>
      <p:sp>
        <p:nvSpPr>
          <p:cNvPr id="6" name="TextBox 5">
            <a:extLst>
              <a:ext uri="{FF2B5EF4-FFF2-40B4-BE49-F238E27FC236}">
                <a16:creationId xmlns:a16="http://schemas.microsoft.com/office/drawing/2014/main" id="{9D4416E2-AB85-457C-924C-C09D4915611F}"/>
              </a:ext>
            </a:extLst>
          </p:cNvPr>
          <p:cNvSpPr txBox="1"/>
          <p:nvPr/>
        </p:nvSpPr>
        <p:spPr>
          <a:xfrm flipH="1">
            <a:off x="6686550" y="4098083"/>
            <a:ext cx="638175" cy="369332"/>
          </a:xfrm>
          <a:prstGeom prst="rect">
            <a:avLst/>
          </a:prstGeom>
          <a:noFill/>
        </p:spPr>
        <p:txBody>
          <a:bodyPr wrap="square" rtlCol="0">
            <a:spAutoFit/>
          </a:bodyPr>
          <a:lstStyle/>
          <a:p>
            <a:r>
              <a:rPr lang="en-US" b="1" dirty="0"/>
              <a:t>K30f</a:t>
            </a:r>
          </a:p>
        </p:txBody>
      </p:sp>
      <p:sp>
        <p:nvSpPr>
          <p:cNvPr id="7" name="Arrow: Right 6">
            <a:extLst>
              <a:ext uri="{FF2B5EF4-FFF2-40B4-BE49-F238E27FC236}">
                <a16:creationId xmlns:a16="http://schemas.microsoft.com/office/drawing/2014/main" id="{43F294CA-E3B2-4CA1-9961-38B738D1E6D2}"/>
              </a:ext>
            </a:extLst>
          </p:cNvPr>
          <p:cNvSpPr/>
          <p:nvPr/>
        </p:nvSpPr>
        <p:spPr>
          <a:xfrm rot="5400000">
            <a:off x="6753224" y="4598622"/>
            <a:ext cx="50482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78B2E09-F5FD-4D9C-B391-D9ECB0CA39C2}"/>
              </a:ext>
            </a:extLst>
          </p:cNvPr>
          <p:cNvSpPr txBox="1"/>
          <p:nvPr/>
        </p:nvSpPr>
        <p:spPr>
          <a:xfrm flipH="1">
            <a:off x="8953497" y="4098083"/>
            <a:ext cx="1076325" cy="369332"/>
          </a:xfrm>
          <a:prstGeom prst="rect">
            <a:avLst/>
          </a:prstGeom>
          <a:noFill/>
        </p:spPr>
        <p:txBody>
          <a:bodyPr wrap="square" rtlCol="0">
            <a:spAutoFit/>
          </a:bodyPr>
          <a:lstStyle/>
          <a:p>
            <a:r>
              <a:rPr lang="en-GB" b="1" dirty="0"/>
              <a:t>K30-K30f</a:t>
            </a:r>
            <a:endParaRPr lang="en-US" b="1" dirty="0"/>
          </a:p>
        </p:txBody>
      </p:sp>
      <p:sp>
        <p:nvSpPr>
          <p:cNvPr id="9" name="Arrow: Right 8">
            <a:extLst>
              <a:ext uri="{FF2B5EF4-FFF2-40B4-BE49-F238E27FC236}">
                <a16:creationId xmlns:a16="http://schemas.microsoft.com/office/drawing/2014/main" id="{063EE87A-B729-466A-A0AB-5A03DCADFF46}"/>
              </a:ext>
            </a:extLst>
          </p:cNvPr>
          <p:cNvSpPr/>
          <p:nvPr/>
        </p:nvSpPr>
        <p:spPr>
          <a:xfrm rot="5400000">
            <a:off x="9239248" y="4539106"/>
            <a:ext cx="50482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15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90029A-9CE7-4F39-B93F-7D092EEDFCD8}"/>
              </a:ext>
            </a:extLst>
          </p:cNvPr>
          <p:cNvSpPr txBox="1"/>
          <p:nvPr/>
        </p:nvSpPr>
        <p:spPr>
          <a:xfrm>
            <a:off x="388213" y="1291590"/>
            <a:ext cx="10277044" cy="5909310"/>
          </a:xfrm>
          <a:prstGeom prst="rect">
            <a:avLst/>
          </a:prstGeom>
          <a:noFill/>
        </p:spPr>
        <p:txBody>
          <a:bodyPr wrap="none" rtlCol="0">
            <a:spAutoFit/>
          </a:bodyPr>
          <a:lstStyle/>
          <a:p>
            <a:r>
              <a:rPr lang="en-GB" dirty="0"/>
              <a:t>For figure 4g and 4h we use the same data</a:t>
            </a:r>
          </a:p>
          <a:p>
            <a:endParaRPr lang="en-GB" dirty="0"/>
          </a:p>
          <a:p>
            <a:r>
              <a:rPr lang="en-GB" b="1" dirty="0"/>
              <a:t>Kp30f –</a:t>
            </a:r>
            <a:r>
              <a:rPr lang="en-GB" dirty="0"/>
              <a:t> number of traces when animal did not wake up during stimulation (80 seconds after stimulation)</a:t>
            </a:r>
          </a:p>
          <a:p>
            <a:r>
              <a:rPr lang="en-GB" b="1" dirty="0"/>
              <a:t>K30f</a:t>
            </a:r>
            <a:r>
              <a:rPr lang="en-GB" dirty="0"/>
              <a:t> – number of traces when animal woke up during stimulation ( we count latencies)</a:t>
            </a:r>
          </a:p>
          <a:p>
            <a:endParaRPr lang="en-GB" dirty="0"/>
          </a:p>
          <a:p>
            <a:r>
              <a:rPr lang="en-GB" dirty="0"/>
              <a:t>% of short sleep episodes = </a:t>
            </a:r>
            <a:r>
              <a:rPr lang="en-GB" b="1" dirty="0"/>
              <a:t>K30f/K30f+kp30f. </a:t>
            </a:r>
            <a:r>
              <a:rPr lang="en-GB" dirty="0"/>
              <a:t>Caudal animals which were stimulated even after 20 seconds </a:t>
            </a:r>
          </a:p>
          <a:p>
            <a:r>
              <a:rPr lang="en-GB" dirty="0"/>
              <a:t>of sleep still showed fragmented sleep.</a:t>
            </a:r>
          </a:p>
          <a:p>
            <a:endParaRPr lang="en-GB" dirty="0"/>
          </a:p>
          <a:p>
            <a:endParaRPr lang="en-GB" dirty="0"/>
          </a:p>
          <a:p>
            <a:endParaRPr lang="en-GB" dirty="0"/>
          </a:p>
          <a:p>
            <a:endParaRPr lang="en-GB" dirty="0"/>
          </a:p>
          <a:p>
            <a:endParaRPr lang="en-GB" dirty="0"/>
          </a:p>
          <a:p>
            <a:endParaRPr lang="en-GB" dirty="0"/>
          </a:p>
          <a:p>
            <a:endParaRPr lang="en-GB" dirty="0"/>
          </a:p>
          <a:p>
            <a:r>
              <a:rPr lang="en-GB" dirty="0"/>
              <a:t>If you wish to see data for </a:t>
            </a:r>
            <a:r>
              <a:rPr lang="en-GB" b="1" dirty="0"/>
              <a:t>each mouse</a:t>
            </a:r>
            <a:r>
              <a:rPr lang="en-GB" dirty="0"/>
              <a:t>, you can find it on folder I gave you in summer:</a:t>
            </a:r>
          </a:p>
          <a:p>
            <a:r>
              <a:rPr lang="en-GB" b="1" dirty="0" err="1"/>
              <a:t>Processed_data_XBeh</a:t>
            </a:r>
            <a:r>
              <a:rPr lang="en-GB" b="1" dirty="0"/>
              <a:t>&gt;Arch (or other group)&gt;Caudal (rostral) &gt; </a:t>
            </a:r>
            <a:r>
              <a:rPr lang="en-GB" b="1" dirty="0" err="1"/>
              <a:t>Mouse_name</a:t>
            </a:r>
            <a:r>
              <a:rPr lang="en-GB" b="1" dirty="0"/>
              <a:t>&gt;Sum&gt;Stim(control)&gt;</a:t>
            </a:r>
          </a:p>
          <a:p>
            <a:r>
              <a:rPr lang="en-GB" b="1" dirty="0"/>
              <a:t>&gt;30_60&gt;an (an2)&gt;K30</a:t>
            </a:r>
          </a:p>
          <a:p>
            <a:endParaRPr lang="en-GB" dirty="0"/>
          </a:p>
          <a:p>
            <a:endParaRPr lang="en-GB" dirty="0"/>
          </a:p>
          <a:p>
            <a:endParaRPr lang="en-GB" dirty="0"/>
          </a:p>
          <a:p>
            <a:endParaRPr lang="en-GB" dirty="0"/>
          </a:p>
        </p:txBody>
      </p:sp>
      <p:sp>
        <p:nvSpPr>
          <p:cNvPr id="2" name="TextBox 1">
            <a:extLst>
              <a:ext uri="{FF2B5EF4-FFF2-40B4-BE49-F238E27FC236}">
                <a16:creationId xmlns:a16="http://schemas.microsoft.com/office/drawing/2014/main" id="{217FA7E0-777E-4129-8666-95BF2F0534DE}"/>
              </a:ext>
            </a:extLst>
          </p:cNvPr>
          <p:cNvSpPr txBox="1"/>
          <p:nvPr/>
        </p:nvSpPr>
        <p:spPr>
          <a:xfrm>
            <a:off x="5304880" y="647256"/>
            <a:ext cx="1131015" cy="369332"/>
          </a:xfrm>
          <a:prstGeom prst="rect">
            <a:avLst/>
          </a:prstGeom>
          <a:noFill/>
        </p:spPr>
        <p:txBody>
          <a:bodyPr wrap="none" rtlCol="0">
            <a:spAutoFit/>
          </a:bodyPr>
          <a:lstStyle/>
          <a:p>
            <a:r>
              <a:rPr lang="en-GB" b="1" dirty="0"/>
              <a:t>Figure 4ef</a:t>
            </a:r>
          </a:p>
        </p:txBody>
      </p:sp>
      <p:pic>
        <p:nvPicPr>
          <p:cNvPr id="6" name="Picture 5">
            <a:extLst>
              <a:ext uri="{FF2B5EF4-FFF2-40B4-BE49-F238E27FC236}">
                <a16:creationId xmlns:a16="http://schemas.microsoft.com/office/drawing/2014/main" id="{21F83A14-DFEF-44CC-86C8-97B7EDC7C4CF}"/>
              </a:ext>
            </a:extLst>
          </p:cNvPr>
          <p:cNvPicPr>
            <a:picLocks noChangeAspect="1"/>
          </p:cNvPicPr>
          <p:nvPr/>
        </p:nvPicPr>
        <p:blipFill rotWithShape="1">
          <a:blip r:embed="rId2"/>
          <a:srcRect t="3653" r="39170"/>
          <a:stretch/>
        </p:blipFill>
        <p:spPr>
          <a:xfrm>
            <a:off x="7298369" y="3383596"/>
            <a:ext cx="3516144" cy="1671957"/>
          </a:xfrm>
          <a:prstGeom prst="rect">
            <a:avLst/>
          </a:prstGeom>
        </p:spPr>
      </p:pic>
      <p:pic>
        <p:nvPicPr>
          <p:cNvPr id="8" name="Picture 7">
            <a:extLst>
              <a:ext uri="{FF2B5EF4-FFF2-40B4-BE49-F238E27FC236}">
                <a16:creationId xmlns:a16="http://schemas.microsoft.com/office/drawing/2014/main" id="{8BB899C0-B657-4528-9FC6-6E38A29D6E2E}"/>
              </a:ext>
            </a:extLst>
          </p:cNvPr>
          <p:cNvPicPr>
            <a:picLocks noChangeAspect="1"/>
          </p:cNvPicPr>
          <p:nvPr/>
        </p:nvPicPr>
        <p:blipFill>
          <a:blip r:embed="rId3"/>
          <a:stretch>
            <a:fillRect/>
          </a:stretch>
        </p:blipFill>
        <p:spPr>
          <a:xfrm>
            <a:off x="238957" y="3429000"/>
            <a:ext cx="6524625" cy="1581150"/>
          </a:xfrm>
          <a:prstGeom prst="rect">
            <a:avLst/>
          </a:prstGeom>
        </p:spPr>
      </p:pic>
    </p:spTree>
    <p:extLst>
      <p:ext uri="{BB962C8B-B14F-4D97-AF65-F5344CB8AC3E}">
        <p14:creationId xmlns:p14="http://schemas.microsoft.com/office/powerpoint/2010/main" val="1247906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4AA0745-FDEA-4483-A09F-70B2D82C9768}"/>
              </a:ext>
            </a:extLst>
          </p:cNvPr>
          <p:cNvPicPr>
            <a:picLocks noChangeAspect="1"/>
          </p:cNvPicPr>
          <p:nvPr/>
        </p:nvPicPr>
        <p:blipFill>
          <a:blip r:embed="rId2"/>
          <a:stretch>
            <a:fillRect/>
          </a:stretch>
        </p:blipFill>
        <p:spPr>
          <a:xfrm>
            <a:off x="7557242" y="3633049"/>
            <a:ext cx="3333750" cy="2209800"/>
          </a:xfrm>
          <a:prstGeom prst="rect">
            <a:avLst/>
          </a:prstGeom>
        </p:spPr>
      </p:pic>
      <p:sp>
        <p:nvSpPr>
          <p:cNvPr id="2" name="TextBox 1">
            <a:extLst>
              <a:ext uri="{FF2B5EF4-FFF2-40B4-BE49-F238E27FC236}">
                <a16:creationId xmlns:a16="http://schemas.microsoft.com/office/drawing/2014/main" id="{BB6EB1A6-2CCD-4CED-BF34-82D5EC84C33B}"/>
              </a:ext>
            </a:extLst>
          </p:cNvPr>
          <p:cNvSpPr txBox="1"/>
          <p:nvPr/>
        </p:nvSpPr>
        <p:spPr>
          <a:xfrm>
            <a:off x="5304880" y="594807"/>
            <a:ext cx="1052532" cy="369332"/>
          </a:xfrm>
          <a:prstGeom prst="rect">
            <a:avLst/>
          </a:prstGeom>
          <a:noFill/>
        </p:spPr>
        <p:txBody>
          <a:bodyPr wrap="none" rtlCol="0">
            <a:spAutoFit/>
          </a:bodyPr>
          <a:lstStyle/>
          <a:p>
            <a:r>
              <a:rPr lang="en-GB" b="1" dirty="0"/>
              <a:t>Figure 4g</a:t>
            </a:r>
          </a:p>
        </p:txBody>
      </p:sp>
      <p:sp>
        <p:nvSpPr>
          <p:cNvPr id="3" name="TextBox 2">
            <a:extLst>
              <a:ext uri="{FF2B5EF4-FFF2-40B4-BE49-F238E27FC236}">
                <a16:creationId xmlns:a16="http://schemas.microsoft.com/office/drawing/2014/main" id="{C266E2FA-391C-405E-A856-2B7A6937BC5E}"/>
              </a:ext>
            </a:extLst>
          </p:cNvPr>
          <p:cNvSpPr txBox="1"/>
          <p:nvPr/>
        </p:nvSpPr>
        <p:spPr>
          <a:xfrm>
            <a:off x="661114" y="779473"/>
            <a:ext cx="9836988" cy="2308324"/>
          </a:xfrm>
          <a:prstGeom prst="rect">
            <a:avLst/>
          </a:prstGeom>
          <a:noFill/>
        </p:spPr>
        <p:txBody>
          <a:bodyPr wrap="non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r>
              <a:rPr lang="en-GB" dirty="0">
                <a:solidFill>
                  <a:schemeClr val="accent2">
                    <a:lumMod val="75000"/>
                  </a:schemeClr>
                </a:solidFill>
              </a:rPr>
              <a:t>Code: </a:t>
            </a:r>
            <a:r>
              <a:rPr lang="en-GB" b="1" dirty="0"/>
              <a:t>AA_Barscorr2</a:t>
            </a:r>
            <a:r>
              <a:rPr lang="ru-RU" b="1" dirty="0"/>
              <a:t> </a:t>
            </a:r>
            <a:r>
              <a:rPr lang="ru-RU" dirty="0"/>
              <a:t>– </a:t>
            </a:r>
            <a:r>
              <a:rPr lang="en-GB" dirty="0"/>
              <a:t>was also used to collect sleep length during each light stimulation (30 seconds)</a:t>
            </a:r>
          </a:p>
          <a:p>
            <a:r>
              <a:rPr lang="en-GB" dirty="0"/>
              <a:t>Firstly, I have calculated mean for each animal and than combined in a single figure (see below)</a:t>
            </a:r>
          </a:p>
          <a:p>
            <a:endParaRPr lang="en-GB" dirty="0"/>
          </a:p>
          <a:p>
            <a:r>
              <a:rPr lang="en-GB" dirty="0"/>
              <a:t>If you wish to see data for </a:t>
            </a:r>
            <a:r>
              <a:rPr lang="en-GB" b="1" dirty="0"/>
              <a:t>each mouse</a:t>
            </a:r>
            <a:r>
              <a:rPr lang="en-GB" dirty="0"/>
              <a:t>, you can find it on folder I gave you in summer:</a:t>
            </a:r>
          </a:p>
          <a:p>
            <a:r>
              <a:rPr lang="en-GB" b="1" dirty="0" err="1"/>
              <a:t>Processed_Data</a:t>
            </a:r>
            <a:r>
              <a:rPr lang="en-GB" b="1" dirty="0"/>
              <a:t>&gt;</a:t>
            </a:r>
            <a:r>
              <a:rPr lang="en-GB" b="1" dirty="0" err="1"/>
              <a:t>XBeh</a:t>
            </a:r>
            <a:r>
              <a:rPr lang="en-GB" b="1" dirty="0"/>
              <a:t>&gt;Arch (or another group)&gt;Caudal (rostral) &gt; </a:t>
            </a:r>
            <a:r>
              <a:rPr lang="en-GB" b="1" dirty="0" err="1"/>
              <a:t>Mouse_name</a:t>
            </a:r>
            <a:r>
              <a:rPr lang="en-GB" b="1" dirty="0"/>
              <a:t>&gt;Sum&gt;Stim(control)&gt;</a:t>
            </a:r>
          </a:p>
          <a:p>
            <a:r>
              <a:rPr lang="en-GB" b="1" dirty="0"/>
              <a:t>&gt;30_60&gt; an &gt; </a:t>
            </a:r>
            <a:r>
              <a:rPr lang="en-GB" b="1" dirty="0" err="1"/>
              <a:t>NumberAll</a:t>
            </a:r>
            <a:r>
              <a:rPr lang="en-GB" b="1" dirty="0"/>
              <a:t> (1</a:t>
            </a:r>
            <a:r>
              <a:rPr lang="en-GB" b="1" baseline="30000" dirty="0"/>
              <a:t>st</a:t>
            </a:r>
            <a:r>
              <a:rPr lang="en-GB" b="1" dirty="0"/>
              <a:t> column)</a:t>
            </a:r>
          </a:p>
          <a:p>
            <a:endParaRPr lang="en-GB" dirty="0"/>
          </a:p>
        </p:txBody>
      </p:sp>
      <p:pic>
        <p:nvPicPr>
          <p:cNvPr id="4" name="Picture 3">
            <a:extLst>
              <a:ext uri="{FF2B5EF4-FFF2-40B4-BE49-F238E27FC236}">
                <a16:creationId xmlns:a16="http://schemas.microsoft.com/office/drawing/2014/main" id="{0171DC85-FD84-4778-B6CE-23FBFDEBE558}"/>
              </a:ext>
            </a:extLst>
          </p:cNvPr>
          <p:cNvPicPr>
            <a:picLocks noChangeAspect="1"/>
          </p:cNvPicPr>
          <p:nvPr/>
        </p:nvPicPr>
        <p:blipFill>
          <a:blip r:embed="rId3"/>
          <a:stretch>
            <a:fillRect/>
          </a:stretch>
        </p:blipFill>
        <p:spPr>
          <a:xfrm>
            <a:off x="322196" y="2893922"/>
            <a:ext cx="2171429" cy="3409524"/>
          </a:xfrm>
          <a:prstGeom prst="rect">
            <a:avLst/>
          </a:prstGeom>
        </p:spPr>
      </p:pic>
      <p:pic>
        <p:nvPicPr>
          <p:cNvPr id="5" name="Picture 4" descr="A close up of a piece of paper&#10;&#10;Description automatically generated">
            <a:extLst>
              <a:ext uri="{FF2B5EF4-FFF2-40B4-BE49-F238E27FC236}">
                <a16:creationId xmlns:a16="http://schemas.microsoft.com/office/drawing/2014/main" id="{2CB1F774-1827-4F9B-B814-2B64DCAFA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3624" y="3377361"/>
            <a:ext cx="4349465" cy="2721176"/>
          </a:xfrm>
          <a:prstGeom prst="rect">
            <a:avLst/>
          </a:prstGeom>
        </p:spPr>
      </p:pic>
      <p:sp>
        <p:nvSpPr>
          <p:cNvPr id="6" name="Oval 5">
            <a:extLst>
              <a:ext uri="{FF2B5EF4-FFF2-40B4-BE49-F238E27FC236}">
                <a16:creationId xmlns:a16="http://schemas.microsoft.com/office/drawing/2014/main" id="{C183B00D-56F7-4231-B8BB-FB1B724351E8}"/>
              </a:ext>
            </a:extLst>
          </p:cNvPr>
          <p:cNvSpPr/>
          <p:nvPr/>
        </p:nvSpPr>
        <p:spPr>
          <a:xfrm rot="5400000">
            <a:off x="1285823" y="4560343"/>
            <a:ext cx="3244365" cy="5489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8AE5F0C9-4215-4B24-941D-46150D28FFF4}"/>
              </a:ext>
            </a:extLst>
          </p:cNvPr>
          <p:cNvSpPr/>
          <p:nvPr/>
        </p:nvSpPr>
        <p:spPr>
          <a:xfrm>
            <a:off x="1258052" y="5913583"/>
            <a:ext cx="1133772" cy="2186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F02274D1-68B3-4114-8CB6-CBAABD235979}"/>
              </a:ext>
            </a:extLst>
          </p:cNvPr>
          <p:cNvCxnSpPr/>
          <p:nvPr/>
        </p:nvCxnSpPr>
        <p:spPr>
          <a:xfrm flipV="1">
            <a:off x="2317412" y="5716642"/>
            <a:ext cx="352425" cy="196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CEEEC7-7530-42FD-8053-8E373A814CBD}"/>
              </a:ext>
            </a:extLst>
          </p:cNvPr>
          <p:cNvCxnSpPr/>
          <p:nvPr/>
        </p:nvCxnSpPr>
        <p:spPr>
          <a:xfrm>
            <a:off x="3182483" y="6210744"/>
            <a:ext cx="1482570" cy="246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F9DCA47-6832-46C6-8224-77864E38C276}"/>
              </a:ext>
            </a:extLst>
          </p:cNvPr>
          <p:cNvSpPr txBox="1"/>
          <p:nvPr/>
        </p:nvSpPr>
        <p:spPr>
          <a:xfrm>
            <a:off x="4849164" y="6262765"/>
            <a:ext cx="1417311" cy="369332"/>
          </a:xfrm>
          <a:prstGeom prst="rect">
            <a:avLst/>
          </a:prstGeom>
          <a:noFill/>
        </p:spPr>
        <p:txBody>
          <a:bodyPr wrap="none" rtlCol="0">
            <a:spAutoFit/>
          </a:bodyPr>
          <a:lstStyle/>
          <a:p>
            <a:r>
              <a:rPr lang="en-US" dirty="0"/>
              <a:t>Mean for M4</a:t>
            </a:r>
          </a:p>
        </p:txBody>
      </p:sp>
      <p:cxnSp>
        <p:nvCxnSpPr>
          <p:cNvPr id="14" name="Straight Arrow Connector 13">
            <a:extLst>
              <a:ext uri="{FF2B5EF4-FFF2-40B4-BE49-F238E27FC236}">
                <a16:creationId xmlns:a16="http://schemas.microsoft.com/office/drawing/2014/main" id="{4B615552-B5B8-4924-9FFF-7D9499FA006D}"/>
              </a:ext>
            </a:extLst>
          </p:cNvPr>
          <p:cNvCxnSpPr>
            <a:cxnSpLocks/>
          </p:cNvCxnSpPr>
          <p:nvPr/>
        </p:nvCxnSpPr>
        <p:spPr>
          <a:xfrm flipV="1">
            <a:off x="6304513" y="3911600"/>
            <a:ext cx="2919604" cy="2513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07D12D7-AD9C-45A5-BD75-59753EB18E8B}"/>
              </a:ext>
            </a:extLst>
          </p:cNvPr>
          <p:cNvSpPr txBox="1"/>
          <p:nvPr/>
        </p:nvSpPr>
        <p:spPr>
          <a:xfrm>
            <a:off x="7912003" y="2991091"/>
            <a:ext cx="2944268" cy="369332"/>
          </a:xfrm>
          <a:prstGeom prst="rect">
            <a:avLst/>
          </a:prstGeom>
          <a:noFill/>
        </p:spPr>
        <p:txBody>
          <a:bodyPr wrap="none" rtlCol="0">
            <a:spAutoFit/>
          </a:bodyPr>
          <a:lstStyle/>
          <a:p>
            <a:r>
              <a:rPr lang="en-US" b="1" dirty="0"/>
              <a:t>Processed data_Fig3_Fig7.xls</a:t>
            </a:r>
          </a:p>
        </p:txBody>
      </p:sp>
    </p:spTree>
    <p:extLst>
      <p:ext uri="{BB962C8B-B14F-4D97-AF65-F5344CB8AC3E}">
        <p14:creationId xmlns:p14="http://schemas.microsoft.com/office/powerpoint/2010/main" val="2750230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B31528-3015-4439-9D22-AE07DBDB0669}"/>
              </a:ext>
            </a:extLst>
          </p:cNvPr>
          <p:cNvSpPr txBox="1"/>
          <p:nvPr/>
        </p:nvSpPr>
        <p:spPr>
          <a:xfrm>
            <a:off x="5624236" y="566232"/>
            <a:ext cx="943528" cy="369332"/>
          </a:xfrm>
          <a:prstGeom prst="rect">
            <a:avLst/>
          </a:prstGeom>
          <a:noFill/>
        </p:spPr>
        <p:txBody>
          <a:bodyPr wrap="none" rtlCol="0">
            <a:spAutoFit/>
          </a:bodyPr>
          <a:lstStyle/>
          <a:p>
            <a:r>
              <a:rPr lang="en-GB" b="1" dirty="0"/>
              <a:t>Figure 5</a:t>
            </a:r>
          </a:p>
        </p:txBody>
      </p:sp>
      <p:sp>
        <p:nvSpPr>
          <p:cNvPr id="3" name="TextBox 2">
            <a:extLst>
              <a:ext uri="{FF2B5EF4-FFF2-40B4-BE49-F238E27FC236}">
                <a16:creationId xmlns:a16="http://schemas.microsoft.com/office/drawing/2014/main" id="{70461E4B-2110-44DA-928A-6F334C98FCA4}"/>
              </a:ext>
            </a:extLst>
          </p:cNvPr>
          <p:cNvSpPr txBox="1"/>
          <p:nvPr/>
        </p:nvSpPr>
        <p:spPr>
          <a:xfrm>
            <a:off x="355641" y="1275156"/>
            <a:ext cx="9045534" cy="4247317"/>
          </a:xfrm>
          <a:prstGeom prst="rect">
            <a:avLst/>
          </a:prstGeom>
          <a:noFill/>
        </p:spPr>
        <p:txBody>
          <a:bodyPr wrap="square" rtlCol="0">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solidFill>
                <a:schemeClr val="accent2">
                  <a:lumMod val="75000"/>
                </a:schemeClr>
              </a:solidFill>
            </a:endParaRPr>
          </a:p>
          <a:p>
            <a:r>
              <a:rPr lang="en-GB" dirty="0">
                <a:solidFill>
                  <a:schemeClr val="accent2">
                    <a:lumMod val="75000"/>
                  </a:schemeClr>
                </a:solidFill>
              </a:rPr>
              <a:t>Action</a:t>
            </a:r>
            <a:r>
              <a:rPr lang="en-GB" dirty="0"/>
              <a:t>: Idea was to collect the traces from </a:t>
            </a:r>
            <a:r>
              <a:rPr lang="en-GB" b="1" dirty="0"/>
              <a:t>deep sleep </a:t>
            </a:r>
            <a:r>
              <a:rPr lang="en-GB" dirty="0"/>
              <a:t>(see figure 5a). In order to get included</a:t>
            </a:r>
          </a:p>
          <a:p>
            <a:r>
              <a:rPr lang="en-GB" dirty="0"/>
              <a:t> animal had to sleep 30 seconds before stimulation and 30 seconds after (90 seconds all together).</a:t>
            </a:r>
          </a:p>
          <a:p>
            <a:r>
              <a:rPr lang="en-GB" dirty="0">
                <a:solidFill>
                  <a:schemeClr val="accent2">
                    <a:lumMod val="75000"/>
                  </a:schemeClr>
                </a:solidFill>
              </a:rPr>
              <a:t>Codes used: </a:t>
            </a:r>
            <a:r>
              <a:rPr lang="en-US" dirty="0"/>
              <a:t>Main code for traces collections was </a:t>
            </a:r>
            <a:r>
              <a:rPr lang="en-GB" b="1" dirty="0"/>
              <a:t>A_Barchanging2.m. It </a:t>
            </a:r>
            <a:r>
              <a:rPr lang="en-US" dirty="0"/>
              <a:t>scored and collected deep sleep traces with right stimulation (30_60). I collected traces for each animal  (See </a:t>
            </a:r>
            <a:r>
              <a:rPr lang="en-US" b="1" dirty="0"/>
              <a:t>Results_2xls</a:t>
            </a:r>
            <a:r>
              <a:rPr lang="en-US" dirty="0"/>
              <a:t>)</a:t>
            </a:r>
          </a:p>
          <a:p>
            <a:endParaRPr lang="en-US" b="1" dirty="0"/>
          </a:p>
          <a:p>
            <a:r>
              <a:rPr lang="en-GB" dirty="0">
                <a:solidFill>
                  <a:schemeClr val="accent2">
                    <a:lumMod val="75000"/>
                  </a:schemeClr>
                </a:solidFill>
              </a:rPr>
              <a:t>Input:  </a:t>
            </a:r>
            <a:r>
              <a:rPr lang="en-GB" b="1" dirty="0" err="1"/>
              <a:t>Xrow</a:t>
            </a:r>
            <a:r>
              <a:rPr lang="en-GB" b="1" dirty="0"/>
              <a:t> x 90000 (vectors for each channel (see below)</a:t>
            </a:r>
            <a:endParaRPr lang="en-US" b="1" dirty="0"/>
          </a:p>
          <a:p>
            <a:r>
              <a:rPr lang="en-US" dirty="0"/>
              <a:t>After collection, I got rid of noisy traces which were &gt; 800 (</a:t>
            </a:r>
            <a:r>
              <a:rPr lang="en-US" dirty="0" err="1"/>
              <a:t>microV</a:t>
            </a:r>
            <a:r>
              <a:rPr lang="en-US" dirty="0"/>
              <a:t>)</a:t>
            </a:r>
            <a:endParaRPr lang="en-GB" dirty="0"/>
          </a:p>
          <a:p>
            <a:r>
              <a:rPr lang="en-GB" dirty="0">
                <a:solidFill>
                  <a:schemeClr val="accent2">
                    <a:lumMod val="75000"/>
                  </a:schemeClr>
                </a:solidFill>
              </a:rPr>
              <a:t>Codes used: </a:t>
            </a:r>
            <a:r>
              <a:rPr lang="en-GB" b="1" dirty="0"/>
              <a:t>A_Barplotting30_60</a:t>
            </a:r>
          </a:p>
          <a:p>
            <a:endParaRPr lang="en-GB" b="1" dirty="0"/>
          </a:p>
          <a:p>
            <a:r>
              <a:rPr lang="en-GB" dirty="0"/>
              <a:t>After I combined all vectors from all animals manually. </a:t>
            </a:r>
          </a:p>
          <a:p>
            <a:r>
              <a:rPr lang="en-GB" dirty="0"/>
              <a:t>Frontal right channel was used only for analysis. All processed data is in </a:t>
            </a:r>
          </a:p>
          <a:p>
            <a:r>
              <a:rPr lang="en-GB" b="1" dirty="0"/>
              <a:t>Processed Data </a:t>
            </a:r>
            <a:r>
              <a:rPr lang="en-GB" dirty="0"/>
              <a:t>folder.</a:t>
            </a:r>
          </a:p>
        </p:txBody>
      </p:sp>
      <p:pic>
        <p:nvPicPr>
          <p:cNvPr id="4" name="Picture 3">
            <a:extLst>
              <a:ext uri="{FF2B5EF4-FFF2-40B4-BE49-F238E27FC236}">
                <a16:creationId xmlns:a16="http://schemas.microsoft.com/office/drawing/2014/main" id="{4959FCED-0E12-4ADE-96DF-1CE64F2E3F0A}"/>
              </a:ext>
            </a:extLst>
          </p:cNvPr>
          <p:cNvPicPr>
            <a:picLocks noChangeAspect="1"/>
          </p:cNvPicPr>
          <p:nvPr/>
        </p:nvPicPr>
        <p:blipFill>
          <a:blip r:embed="rId2"/>
          <a:stretch>
            <a:fillRect/>
          </a:stretch>
        </p:blipFill>
        <p:spPr>
          <a:xfrm>
            <a:off x="9191625" y="1111567"/>
            <a:ext cx="2552700" cy="3438525"/>
          </a:xfrm>
          <a:prstGeom prst="rect">
            <a:avLst/>
          </a:prstGeom>
        </p:spPr>
      </p:pic>
      <p:pic>
        <p:nvPicPr>
          <p:cNvPr id="5" name="Picture 4">
            <a:extLst>
              <a:ext uri="{FF2B5EF4-FFF2-40B4-BE49-F238E27FC236}">
                <a16:creationId xmlns:a16="http://schemas.microsoft.com/office/drawing/2014/main" id="{A20A046A-3693-4E18-A5A2-9C9AF8EAA2CC}"/>
              </a:ext>
            </a:extLst>
          </p:cNvPr>
          <p:cNvPicPr>
            <a:picLocks noChangeAspect="1"/>
          </p:cNvPicPr>
          <p:nvPr/>
        </p:nvPicPr>
        <p:blipFill>
          <a:blip r:embed="rId3"/>
          <a:stretch>
            <a:fillRect/>
          </a:stretch>
        </p:blipFill>
        <p:spPr>
          <a:xfrm>
            <a:off x="8827770" y="4631372"/>
            <a:ext cx="2800350" cy="2085975"/>
          </a:xfrm>
          <a:prstGeom prst="rect">
            <a:avLst/>
          </a:prstGeom>
        </p:spPr>
      </p:pic>
      <p:cxnSp>
        <p:nvCxnSpPr>
          <p:cNvPr id="7" name="Straight Arrow Connector 6">
            <a:extLst>
              <a:ext uri="{FF2B5EF4-FFF2-40B4-BE49-F238E27FC236}">
                <a16:creationId xmlns:a16="http://schemas.microsoft.com/office/drawing/2014/main" id="{47F620F5-4A1B-40A6-AA63-8F2AE57D8EF3}"/>
              </a:ext>
            </a:extLst>
          </p:cNvPr>
          <p:cNvCxnSpPr>
            <a:cxnSpLocks/>
          </p:cNvCxnSpPr>
          <p:nvPr/>
        </p:nvCxnSpPr>
        <p:spPr>
          <a:xfrm>
            <a:off x="6134403" y="3678865"/>
            <a:ext cx="2552397" cy="13503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6EA7A53-1765-4835-AEB1-76B05A1F2AC1}"/>
              </a:ext>
            </a:extLst>
          </p:cNvPr>
          <p:cNvPicPr>
            <a:picLocks noChangeAspect="1"/>
          </p:cNvPicPr>
          <p:nvPr/>
        </p:nvPicPr>
        <p:blipFill>
          <a:blip r:embed="rId4"/>
          <a:stretch>
            <a:fillRect/>
          </a:stretch>
        </p:blipFill>
        <p:spPr>
          <a:xfrm>
            <a:off x="3498836" y="5233827"/>
            <a:ext cx="2800350" cy="962025"/>
          </a:xfrm>
          <a:prstGeom prst="rect">
            <a:avLst/>
          </a:prstGeom>
        </p:spPr>
      </p:pic>
      <p:sp>
        <p:nvSpPr>
          <p:cNvPr id="9" name="Oval 8">
            <a:extLst>
              <a:ext uri="{FF2B5EF4-FFF2-40B4-BE49-F238E27FC236}">
                <a16:creationId xmlns:a16="http://schemas.microsoft.com/office/drawing/2014/main" id="{D6ECC8CF-3452-47CA-8731-C36213C2EAA9}"/>
              </a:ext>
            </a:extLst>
          </p:cNvPr>
          <p:cNvSpPr/>
          <p:nvPr/>
        </p:nvSpPr>
        <p:spPr>
          <a:xfrm>
            <a:off x="5353700" y="5448193"/>
            <a:ext cx="1041990" cy="3796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24207F9-D63A-45F4-931F-76058F11EF7B}"/>
              </a:ext>
            </a:extLst>
          </p:cNvPr>
          <p:cNvCxnSpPr>
            <a:cxnSpLocks/>
            <a:stCxn id="9" idx="6"/>
          </p:cNvCxnSpPr>
          <p:nvPr/>
        </p:nvCxnSpPr>
        <p:spPr>
          <a:xfrm flipV="1">
            <a:off x="6395690" y="4280813"/>
            <a:ext cx="3407529" cy="13572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58C742-ED6E-4CBA-88C7-FB585055A7BA}"/>
              </a:ext>
            </a:extLst>
          </p:cNvPr>
          <p:cNvSpPr txBox="1"/>
          <p:nvPr/>
        </p:nvSpPr>
        <p:spPr>
          <a:xfrm>
            <a:off x="1979543" y="5465750"/>
            <a:ext cx="1348895" cy="369332"/>
          </a:xfrm>
          <a:prstGeom prst="rect">
            <a:avLst/>
          </a:prstGeom>
          <a:noFill/>
        </p:spPr>
        <p:txBody>
          <a:bodyPr wrap="none" rtlCol="0">
            <a:spAutoFit/>
          </a:bodyPr>
          <a:lstStyle/>
          <a:p>
            <a:r>
              <a:rPr lang="en-US" dirty="0"/>
              <a:t>Light On/Off</a:t>
            </a:r>
          </a:p>
        </p:txBody>
      </p:sp>
      <p:sp>
        <p:nvSpPr>
          <p:cNvPr id="13" name="TextBox 12">
            <a:extLst>
              <a:ext uri="{FF2B5EF4-FFF2-40B4-BE49-F238E27FC236}">
                <a16:creationId xmlns:a16="http://schemas.microsoft.com/office/drawing/2014/main" id="{CF2BE4E2-D1E7-4277-A787-69875D4337A5}"/>
              </a:ext>
            </a:extLst>
          </p:cNvPr>
          <p:cNvSpPr txBox="1"/>
          <p:nvPr/>
        </p:nvSpPr>
        <p:spPr>
          <a:xfrm>
            <a:off x="298520" y="5876862"/>
            <a:ext cx="3129831" cy="369332"/>
          </a:xfrm>
          <a:prstGeom prst="rect">
            <a:avLst/>
          </a:prstGeom>
          <a:noFill/>
        </p:spPr>
        <p:txBody>
          <a:bodyPr wrap="none" rtlCol="0">
            <a:spAutoFit/>
          </a:bodyPr>
          <a:lstStyle/>
          <a:p>
            <a:r>
              <a:rPr lang="en-US" dirty="0"/>
              <a:t>EEG from Frontal right channel</a:t>
            </a:r>
          </a:p>
        </p:txBody>
      </p:sp>
    </p:spTree>
    <p:extLst>
      <p:ext uri="{BB962C8B-B14F-4D97-AF65-F5344CB8AC3E}">
        <p14:creationId xmlns:p14="http://schemas.microsoft.com/office/powerpoint/2010/main" val="1015771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E2936-6925-44D2-B2F5-D1BB7FDAD26B}"/>
              </a:ext>
            </a:extLst>
          </p:cNvPr>
          <p:cNvSpPr txBox="1"/>
          <p:nvPr/>
        </p:nvSpPr>
        <p:spPr>
          <a:xfrm>
            <a:off x="407773" y="271849"/>
            <a:ext cx="2093971" cy="369332"/>
          </a:xfrm>
          <a:prstGeom prst="rect">
            <a:avLst/>
          </a:prstGeom>
          <a:noFill/>
        </p:spPr>
        <p:txBody>
          <a:bodyPr wrap="none" rtlCol="0">
            <a:spAutoFit/>
          </a:bodyPr>
          <a:lstStyle/>
          <a:p>
            <a:r>
              <a:rPr lang="en-GB" b="1" dirty="0"/>
              <a:t>Explanation figure </a:t>
            </a:r>
            <a:r>
              <a:rPr lang="ru-RU" b="1" dirty="0"/>
              <a:t>5</a:t>
            </a:r>
            <a:endParaRPr lang="en-GB" b="1" dirty="0"/>
          </a:p>
        </p:txBody>
      </p:sp>
      <p:sp>
        <p:nvSpPr>
          <p:cNvPr id="3" name="TextBox 2">
            <a:extLst>
              <a:ext uri="{FF2B5EF4-FFF2-40B4-BE49-F238E27FC236}">
                <a16:creationId xmlns:a16="http://schemas.microsoft.com/office/drawing/2014/main" id="{6B99FB41-0C1B-4078-963B-31F62B945121}"/>
              </a:ext>
            </a:extLst>
          </p:cNvPr>
          <p:cNvSpPr txBox="1"/>
          <p:nvPr/>
        </p:nvSpPr>
        <p:spPr>
          <a:xfrm>
            <a:off x="407773" y="808623"/>
            <a:ext cx="5995937" cy="369332"/>
          </a:xfrm>
          <a:prstGeom prst="rect">
            <a:avLst/>
          </a:prstGeom>
          <a:noFill/>
        </p:spPr>
        <p:txBody>
          <a:bodyPr wrap="none" rtlCol="0">
            <a:spAutoFit/>
          </a:bodyPr>
          <a:lstStyle/>
          <a:p>
            <a:r>
              <a:rPr lang="en-GB" dirty="0">
                <a:solidFill>
                  <a:schemeClr val="accent2">
                    <a:lumMod val="75000"/>
                  </a:schemeClr>
                </a:solidFill>
              </a:rPr>
              <a:t>Action</a:t>
            </a:r>
            <a:r>
              <a:rPr lang="en-GB" dirty="0"/>
              <a:t>: Change in power/spectrogram and spectrum and stats</a:t>
            </a:r>
          </a:p>
        </p:txBody>
      </p:sp>
      <p:sp>
        <p:nvSpPr>
          <p:cNvPr id="4" name="TextBox 3">
            <a:extLst>
              <a:ext uri="{FF2B5EF4-FFF2-40B4-BE49-F238E27FC236}">
                <a16:creationId xmlns:a16="http://schemas.microsoft.com/office/drawing/2014/main" id="{710654F1-BE9B-4AD1-8B6A-1F0A13675920}"/>
              </a:ext>
            </a:extLst>
          </p:cNvPr>
          <p:cNvSpPr txBox="1"/>
          <p:nvPr/>
        </p:nvSpPr>
        <p:spPr>
          <a:xfrm>
            <a:off x="407773" y="1201045"/>
            <a:ext cx="10730373" cy="4247317"/>
          </a:xfrm>
          <a:prstGeom prst="rect">
            <a:avLst/>
          </a:prstGeom>
          <a:noFill/>
        </p:spPr>
        <p:txBody>
          <a:bodyPr wrap="none" rtlCol="0">
            <a:spAutoFit/>
          </a:bodyPr>
          <a:lstStyle/>
          <a:p>
            <a:r>
              <a:rPr lang="en-GB" dirty="0">
                <a:solidFill>
                  <a:srgbClr val="FF0000"/>
                </a:solidFill>
              </a:rPr>
              <a:t>Code</a:t>
            </a:r>
            <a:r>
              <a:rPr lang="en-GB" dirty="0"/>
              <a:t>: AA_Barscorr3</a:t>
            </a:r>
            <a:r>
              <a:rPr lang="ru-RU" dirty="0"/>
              <a:t> – </a:t>
            </a:r>
            <a:r>
              <a:rPr lang="en-GB" dirty="0"/>
              <a:t>sleep score and collection of the traces</a:t>
            </a:r>
            <a:endParaRPr lang="ru-RU" dirty="0"/>
          </a:p>
          <a:p>
            <a:r>
              <a:rPr lang="en-GB" dirty="0">
                <a:solidFill>
                  <a:srgbClr val="FF0000"/>
                </a:solidFill>
              </a:rPr>
              <a:t>Code</a:t>
            </a:r>
            <a:r>
              <a:rPr lang="en-GB" dirty="0"/>
              <a:t>:</a:t>
            </a:r>
            <a:r>
              <a:rPr lang="ru-RU" dirty="0"/>
              <a:t> </a:t>
            </a:r>
            <a:r>
              <a:rPr lang="en-GB" dirty="0"/>
              <a:t>A_Bartrimm10_AL_AR – reducing traces to 10 seconds</a:t>
            </a:r>
          </a:p>
          <a:p>
            <a:r>
              <a:rPr lang="en-GB" dirty="0">
                <a:solidFill>
                  <a:srgbClr val="FF0000"/>
                </a:solidFill>
              </a:rPr>
              <a:t>Code</a:t>
            </a:r>
            <a:r>
              <a:rPr lang="en-GB" dirty="0"/>
              <a:t>: A_Spectro2_Picture / A_Spectro2m – creating figures</a:t>
            </a:r>
          </a:p>
          <a:p>
            <a:r>
              <a:rPr lang="en-GB" dirty="0">
                <a:solidFill>
                  <a:srgbClr val="FF0000"/>
                </a:solidFill>
              </a:rPr>
              <a:t>Code</a:t>
            </a:r>
            <a:r>
              <a:rPr lang="en-GB" dirty="0"/>
              <a:t>: </a:t>
            </a:r>
            <a:r>
              <a:rPr lang="en-GB" dirty="0" err="1"/>
              <a:t>A_Spectro_Ttest</a:t>
            </a:r>
            <a:r>
              <a:rPr lang="en-GB" dirty="0"/>
              <a:t> – stats for Paired T test</a:t>
            </a:r>
          </a:p>
          <a:p>
            <a:endParaRPr lang="en-GB" dirty="0"/>
          </a:p>
          <a:p>
            <a:endParaRPr lang="en-GB" dirty="0"/>
          </a:p>
          <a:p>
            <a:endParaRPr lang="en-GB" dirty="0"/>
          </a:p>
          <a:p>
            <a:r>
              <a:rPr lang="en-GB" dirty="0">
                <a:solidFill>
                  <a:schemeClr val="accent2">
                    <a:lumMod val="75000"/>
                  </a:schemeClr>
                </a:solidFill>
              </a:rPr>
              <a:t>Action</a:t>
            </a:r>
            <a:r>
              <a:rPr lang="en-GB" dirty="0"/>
              <a:t>: Access pre-processed data (AA_Barscorr3): </a:t>
            </a:r>
          </a:p>
          <a:p>
            <a:r>
              <a:rPr lang="en-GB" dirty="0"/>
              <a:t>Analysis&gt;Batch&gt;Animal&gt;Stim30_60&gt;Sum or </a:t>
            </a:r>
            <a:r>
              <a:rPr lang="en-GB" dirty="0" err="1"/>
              <a:t>Sumtrim</a:t>
            </a:r>
            <a:r>
              <a:rPr lang="en-GB" dirty="0"/>
              <a:t> load (collected traces)</a:t>
            </a:r>
          </a:p>
          <a:p>
            <a:endParaRPr lang="en-GB" dirty="0"/>
          </a:p>
          <a:p>
            <a:r>
              <a:rPr lang="en-GB" dirty="0">
                <a:solidFill>
                  <a:srgbClr val="FF0000"/>
                </a:solidFill>
              </a:rPr>
              <a:t>Code: </a:t>
            </a:r>
            <a:r>
              <a:rPr lang="en-GB" dirty="0"/>
              <a:t>AA_adding_one_stats2 (1 section only): collection of the Db difference before and after stimulation 10 sec</a:t>
            </a:r>
          </a:p>
          <a:p>
            <a:r>
              <a:rPr lang="en-GB" dirty="0" err="1"/>
              <a:t>BandsFR</a:t>
            </a:r>
            <a:r>
              <a:rPr lang="en-GB" dirty="0"/>
              <a:t> will be printed</a:t>
            </a:r>
          </a:p>
          <a:p>
            <a:endParaRPr lang="en-GB" dirty="0"/>
          </a:p>
          <a:p>
            <a:endParaRPr lang="en-GB" dirty="0"/>
          </a:p>
          <a:p>
            <a:endParaRPr lang="en-GB" dirty="0"/>
          </a:p>
        </p:txBody>
      </p:sp>
      <p:pic>
        <p:nvPicPr>
          <p:cNvPr id="6" name="Picture 5">
            <a:extLst>
              <a:ext uri="{FF2B5EF4-FFF2-40B4-BE49-F238E27FC236}">
                <a16:creationId xmlns:a16="http://schemas.microsoft.com/office/drawing/2014/main" id="{4C8C4AA9-C948-4ED7-87B7-7ECF795B58D0}"/>
              </a:ext>
            </a:extLst>
          </p:cNvPr>
          <p:cNvPicPr>
            <a:picLocks noChangeAspect="1"/>
          </p:cNvPicPr>
          <p:nvPr/>
        </p:nvPicPr>
        <p:blipFill>
          <a:blip r:embed="rId2"/>
          <a:stretch>
            <a:fillRect/>
          </a:stretch>
        </p:blipFill>
        <p:spPr>
          <a:xfrm>
            <a:off x="8788621" y="653712"/>
            <a:ext cx="2495238" cy="2314286"/>
          </a:xfrm>
          <a:prstGeom prst="rect">
            <a:avLst/>
          </a:prstGeom>
        </p:spPr>
      </p:pic>
      <p:pic>
        <p:nvPicPr>
          <p:cNvPr id="7" name="Picture 6">
            <a:extLst>
              <a:ext uri="{FF2B5EF4-FFF2-40B4-BE49-F238E27FC236}">
                <a16:creationId xmlns:a16="http://schemas.microsoft.com/office/drawing/2014/main" id="{8ABE1DAF-8D56-44DA-96C4-2227924A4F14}"/>
              </a:ext>
            </a:extLst>
          </p:cNvPr>
          <p:cNvPicPr>
            <a:picLocks noChangeAspect="1"/>
          </p:cNvPicPr>
          <p:nvPr/>
        </p:nvPicPr>
        <p:blipFill>
          <a:blip r:embed="rId3"/>
          <a:stretch>
            <a:fillRect/>
          </a:stretch>
        </p:blipFill>
        <p:spPr>
          <a:xfrm>
            <a:off x="115673" y="4690100"/>
            <a:ext cx="3429000" cy="1781175"/>
          </a:xfrm>
          <a:prstGeom prst="rect">
            <a:avLst/>
          </a:prstGeom>
        </p:spPr>
      </p:pic>
      <p:sp>
        <p:nvSpPr>
          <p:cNvPr id="10" name="Rectangle 9">
            <a:extLst>
              <a:ext uri="{FF2B5EF4-FFF2-40B4-BE49-F238E27FC236}">
                <a16:creationId xmlns:a16="http://schemas.microsoft.com/office/drawing/2014/main" id="{147578BC-10DB-4735-821F-9797D2E3C244}"/>
              </a:ext>
            </a:extLst>
          </p:cNvPr>
          <p:cNvSpPr/>
          <p:nvPr/>
        </p:nvSpPr>
        <p:spPr>
          <a:xfrm>
            <a:off x="2470965" y="5096530"/>
            <a:ext cx="713559" cy="273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912B31-E35A-4C66-A992-FC18E48F7A78}"/>
              </a:ext>
            </a:extLst>
          </p:cNvPr>
          <p:cNvSpPr/>
          <p:nvPr/>
        </p:nvSpPr>
        <p:spPr>
          <a:xfrm>
            <a:off x="2470964" y="5482978"/>
            <a:ext cx="713559" cy="347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6B2EC3A-B19B-460D-A7FD-F8BDD729EA5D}"/>
              </a:ext>
            </a:extLst>
          </p:cNvPr>
          <p:cNvPicPr>
            <a:picLocks noChangeAspect="1"/>
          </p:cNvPicPr>
          <p:nvPr/>
        </p:nvPicPr>
        <p:blipFill>
          <a:blip r:embed="rId4"/>
          <a:stretch>
            <a:fillRect/>
          </a:stretch>
        </p:blipFill>
        <p:spPr>
          <a:xfrm>
            <a:off x="3789212" y="4928292"/>
            <a:ext cx="5163274" cy="1457325"/>
          </a:xfrm>
          <a:prstGeom prst="rect">
            <a:avLst/>
          </a:prstGeom>
        </p:spPr>
      </p:pic>
      <p:cxnSp>
        <p:nvCxnSpPr>
          <p:cNvPr id="16" name="Straight Connector 15">
            <a:extLst>
              <a:ext uri="{FF2B5EF4-FFF2-40B4-BE49-F238E27FC236}">
                <a16:creationId xmlns:a16="http://schemas.microsoft.com/office/drawing/2014/main" id="{7F1947C1-336B-4969-BC1C-FE5521C96371}"/>
              </a:ext>
            </a:extLst>
          </p:cNvPr>
          <p:cNvCxnSpPr/>
          <p:nvPr/>
        </p:nvCxnSpPr>
        <p:spPr>
          <a:xfrm>
            <a:off x="3967960" y="5706354"/>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07D5ED-DD7F-467B-BC18-D4C3A6488E86}"/>
              </a:ext>
            </a:extLst>
          </p:cNvPr>
          <p:cNvCxnSpPr/>
          <p:nvPr/>
        </p:nvCxnSpPr>
        <p:spPr>
          <a:xfrm>
            <a:off x="5945585" y="5716796"/>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3E64C56-BE42-4CF5-8B30-5238CF8A6CA5}"/>
              </a:ext>
            </a:extLst>
          </p:cNvPr>
          <p:cNvCxnSpPr/>
          <p:nvPr/>
        </p:nvCxnSpPr>
        <p:spPr>
          <a:xfrm>
            <a:off x="7469585" y="5716796"/>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Arrow: Down 8">
            <a:extLst>
              <a:ext uri="{FF2B5EF4-FFF2-40B4-BE49-F238E27FC236}">
                <a16:creationId xmlns:a16="http://schemas.microsoft.com/office/drawing/2014/main" id="{036A96F2-4D00-4D17-9564-FDBD652D03BF}"/>
              </a:ext>
            </a:extLst>
          </p:cNvPr>
          <p:cNvSpPr/>
          <p:nvPr/>
        </p:nvSpPr>
        <p:spPr>
          <a:xfrm rot="16200000">
            <a:off x="3303636" y="5348899"/>
            <a:ext cx="386448" cy="389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Arrow: Down 18">
            <a:extLst>
              <a:ext uri="{FF2B5EF4-FFF2-40B4-BE49-F238E27FC236}">
                <a16:creationId xmlns:a16="http://schemas.microsoft.com/office/drawing/2014/main" id="{4F290B1C-F45B-4C47-8254-0077E3608153}"/>
              </a:ext>
            </a:extLst>
          </p:cNvPr>
          <p:cNvSpPr/>
          <p:nvPr/>
        </p:nvSpPr>
        <p:spPr>
          <a:xfrm rot="16200000">
            <a:off x="9051362" y="5248454"/>
            <a:ext cx="386448" cy="389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1" name="Picture 20">
            <a:extLst>
              <a:ext uri="{FF2B5EF4-FFF2-40B4-BE49-F238E27FC236}">
                <a16:creationId xmlns:a16="http://schemas.microsoft.com/office/drawing/2014/main" id="{785E5745-0C6A-4DF3-AF45-70D8191839EE}"/>
              </a:ext>
            </a:extLst>
          </p:cNvPr>
          <p:cNvPicPr>
            <a:picLocks noChangeAspect="1"/>
          </p:cNvPicPr>
          <p:nvPr/>
        </p:nvPicPr>
        <p:blipFill>
          <a:blip r:embed="rId5"/>
          <a:stretch>
            <a:fillRect/>
          </a:stretch>
        </p:blipFill>
        <p:spPr>
          <a:xfrm>
            <a:off x="9479803" y="4754315"/>
            <a:ext cx="2483789" cy="1457325"/>
          </a:xfrm>
          <a:prstGeom prst="rect">
            <a:avLst/>
          </a:prstGeom>
        </p:spPr>
      </p:pic>
      <p:sp>
        <p:nvSpPr>
          <p:cNvPr id="22" name="TextBox 21">
            <a:extLst>
              <a:ext uri="{FF2B5EF4-FFF2-40B4-BE49-F238E27FC236}">
                <a16:creationId xmlns:a16="http://schemas.microsoft.com/office/drawing/2014/main" id="{72B2EA2F-753A-4F93-A818-BD640C30220C}"/>
              </a:ext>
            </a:extLst>
          </p:cNvPr>
          <p:cNvSpPr txBox="1"/>
          <p:nvPr/>
        </p:nvSpPr>
        <p:spPr>
          <a:xfrm>
            <a:off x="4948807" y="4569649"/>
            <a:ext cx="2944268" cy="369332"/>
          </a:xfrm>
          <a:prstGeom prst="rect">
            <a:avLst/>
          </a:prstGeom>
          <a:noFill/>
        </p:spPr>
        <p:txBody>
          <a:bodyPr wrap="none" rtlCol="0">
            <a:spAutoFit/>
          </a:bodyPr>
          <a:lstStyle/>
          <a:p>
            <a:r>
              <a:rPr lang="en-US" b="1" dirty="0"/>
              <a:t>Processed data_Fig3_Fig7.xls</a:t>
            </a:r>
          </a:p>
        </p:txBody>
      </p:sp>
    </p:spTree>
    <p:extLst>
      <p:ext uri="{BB962C8B-B14F-4D97-AF65-F5344CB8AC3E}">
        <p14:creationId xmlns:p14="http://schemas.microsoft.com/office/powerpoint/2010/main" val="1260979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5B7327-C47C-4DEB-A68C-21D14390ACA9}"/>
              </a:ext>
            </a:extLst>
          </p:cNvPr>
          <p:cNvSpPr txBox="1"/>
          <p:nvPr/>
        </p:nvSpPr>
        <p:spPr>
          <a:xfrm>
            <a:off x="5624236" y="608762"/>
            <a:ext cx="943528" cy="369332"/>
          </a:xfrm>
          <a:prstGeom prst="rect">
            <a:avLst/>
          </a:prstGeom>
          <a:noFill/>
        </p:spPr>
        <p:txBody>
          <a:bodyPr wrap="none" rtlCol="0">
            <a:spAutoFit/>
          </a:bodyPr>
          <a:lstStyle/>
          <a:p>
            <a:r>
              <a:rPr lang="en-GB" b="1" dirty="0"/>
              <a:t>Figure 5</a:t>
            </a:r>
          </a:p>
        </p:txBody>
      </p:sp>
      <p:sp>
        <p:nvSpPr>
          <p:cNvPr id="5" name="TextBox 4">
            <a:extLst>
              <a:ext uri="{FF2B5EF4-FFF2-40B4-BE49-F238E27FC236}">
                <a16:creationId xmlns:a16="http://schemas.microsoft.com/office/drawing/2014/main" id="{BBD937B5-9CE1-4C0F-8BFE-CC789A9BEEA2}"/>
              </a:ext>
            </a:extLst>
          </p:cNvPr>
          <p:cNvSpPr txBox="1"/>
          <p:nvPr/>
        </p:nvSpPr>
        <p:spPr>
          <a:xfrm>
            <a:off x="708071" y="1279813"/>
            <a:ext cx="10882916" cy="3416320"/>
          </a:xfrm>
          <a:prstGeom prst="rect">
            <a:avLst/>
          </a:prstGeom>
          <a:noFill/>
        </p:spPr>
        <p:txBody>
          <a:bodyPr wrap="none" rtlCol="0">
            <a:spAutoFit/>
          </a:bodyPr>
          <a:lstStyle/>
          <a:p>
            <a:r>
              <a:rPr lang="en-GB" dirty="0">
                <a:solidFill>
                  <a:schemeClr val="accent2">
                    <a:lumMod val="75000"/>
                  </a:schemeClr>
                </a:solidFill>
              </a:rPr>
              <a:t>Action</a:t>
            </a:r>
            <a:r>
              <a:rPr lang="en-GB" dirty="0"/>
              <a:t>: In order to get 20 seconds traces, which I used for analysis of 10 seconds before </a:t>
            </a:r>
          </a:p>
          <a:p>
            <a:r>
              <a:rPr lang="en-GB" dirty="0"/>
              <a:t>And 10 seconds during stimulation, I used</a:t>
            </a:r>
            <a:r>
              <a:rPr lang="en-GB" dirty="0">
                <a:solidFill>
                  <a:schemeClr val="accent2">
                    <a:lumMod val="75000"/>
                  </a:schemeClr>
                </a:solidFill>
              </a:rPr>
              <a:t> code</a:t>
            </a:r>
            <a:r>
              <a:rPr lang="en-GB" dirty="0"/>
              <a:t>: </a:t>
            </a:r>
            <a:r>
              <a:rPr lang="en-GB" b="1" dirty="0"/>
              <a:t>A_Bartrimm10.</a:t>
            </a:r>
          </a:p>
          <a:p>
            <a:endParaRPr lang="en-GB" b="1" dirty="0"/>
          </a:p>
          <a:p>
            <a:r>
              <a:rPr lang="en-GB" dirty="0">
                <a:solidFill>
                  <a:schemeClr val="accent2">
                    <a:lumMod val="75000"/>
                  </a:schemeClr>
                </a:solidFill>
              </a:rPr>
              <a:t>Action</a:t>
            </a:r>
            <a:r>
              <a:rPr lang="en-GB" dirty="0"/>
              <a:t>: To create the figure of the  summary spectrogram (60 seconds) and  summary spectrum of </a:t>
            </a:r>
          </a:p>
          <a:p>
            <a:r>
              <a:rPr lang="en-GB" dirty="0"/>
              <a:t>10 seconds before and 10 seconds after  were used following </a:t>
            </a:r>
            <a:r>
              <a:rPr lang="en-GB" dirty="0">
                <a:solidFill>
                  <a:schemeClr val="accent2">
                    <a:lumMod val="75000"/>
                  </a:schemeClr>
                </a:solidFill>
              </a:rPr>
              <a:t>codes</a:t>
            </a:r>
            <a:r>
              <a:rPr lang="en-GB" dirty="0"/>
              <a:t>: </a:t>
            </a:r>
            <a:r>
              <a:rPr lang="en-GB" b="1" dirty="0"/>
              <a:t>A_Spectro2_Picture </a:t>
            </a:r>
            <a:r>
              <a:rPr lang="en-GB" dirty="0"/>
              <a:t>and </a:t>
            </a:r>
            <a:r>
              <a:rPr lang="en-GB" b="1" dirty="0"/>
              <a:t>A_Spectro_Picture2</a:t>
            </a:r>
          </a:p>
          <a:p>
            <a:endParaRPr lang="en-GB" b="1" dirty="0"/>
          </a:p>
          <a:p>
            <a:r>
              <a:rPr lang="en-GB" dirty="0">
                <a:solidFill>
                  <a:schemeClr val="accent2">
                    <a:lumMod val="75000"/>
                  </a:schemeClr>
                </a:solidFill>
              </a:rPr>
              <a:t>Code: </a:t>
            </a:r>
            <a:r>
              <a:rPr lang="en-GB" b="1" dirty="0" err="1"/>
              <a:t>A_Spectro_Ttest</a:t>
            </a:r>
            <a:r>
              <a:rPr lang="en-GB" b="1" dirty="0"/>
              <a:t>  </a:t>
            </a:r>
            <a:r>
              <a:rPr lang="en-GB" dirty="0"/>
              <a:t>was used to for T stats</a:t>
            </a:r>
            <a:r>
              <a:rPr lang="en-GB" b="1" dirty="0"/>
              <a:t> </a:t>
            </a:r>
          </a:p>
          <a:p>
            <a:endParaRPr lang="en-GB" dirty="0"/>
          </a:p>
          <a:p>
            <a:r>
              <a:rPr lang="en-GB" dirty="0"/>
              <a:t>Lastly, for summary where I calculated change in power in Db (see 5b), I used </a:t>
            </a:r>
            <a:r>
              <a:rPr lang="en-GB" dirty="0">
                <a:solidFill>
                  <a:schemeClr val="accent2">
                    <a:lumMod val="75000"/>
                  </a:schemeClr>
                </a:solidFill>
              </a:rPr>
              <a:t>code: </a:t>
            </a:r>
            <a:r>
              <a:rPr lang="en-GB" b="1" dirty="0"/>
              <a:t>AA_adding_one_stats2</a:t>
            </a:r>
          </a:p>
          <a:p>
            <a:r>
              <a:rPr lang="en-GB" dirty="0"/>
              <a:t>It calculates power difference 10 seconds before stimulation and during for each trace and get average. You might </a:t>
            </a:r>
          </a:p>
          <a:p>
            <a:r>
              <a:rPr lang="en-GB" dirty="0"/>
              <a:t>Need to trim the traces for 20 seconds before. I modified code manually sometimes </a:t>
            </a:r>
          </a:p>
          <a:p>
            <a:r>
              <a:rPr lang="en-GB" dirty="0"/>
              <a:t>It for each animal and used for figure and stats</a:t>
            </a:r>
          </a:p>
        </p:txBody>
      </p:sp>
      <p:pic>
        <p:nvPicPr>
          <p:cNvPr id="7" name="Picture 6">
            <a:extLst>
              <a:ext uri="{FF2B5EF4-FFF2-40B4-BE49-F238E27FC236}">
                <a16:creationId xmlns:a16="http://schemas.microsoft.com/office/drawing/2014/main" id="{50B8EF5C-E447-46EC-8069-B6AC21B9D14D}"/>
              </a:ext>
            </a:extLst>
          </p:cNvPr>
          <p:cNvPicPr>
            <a:picLocks noChangeAspect="1"/>
          </p:cNvPicPr>
          <p:nvPr/>
        </p:nvPicPr>
        <p:blipFill>
          <a:blip r:embed="rId2"/>
          <a:stretch>
            <a:fillRect/>
          </a:stretch>
        </p:blipFill>
        <p:spPr>
          <a:xfrm>
            <a:off x="115673" y="4690100"/>
            <a:ext cx="3429000" cy="1781175"/>
          </a:xfrm>
          <a:prstGeom prst="rect">
            <a:avLst/>
          </a:prstGeom>
        </p:spPr>
      </p:pic>
      <p:sp>
        <p:nvSpPr>
          <p:cNvPr id="9" name="Rectangle 8">
            <a:extLst>
              <a:ext uri="{FF2B5EF4-FFF2-40B4-BE49-F238E27FC236}">
                <a16:creationId xmlns:a16="http://schemas.microsoft.com/office/drawing/2014/main" id="{26DF601E-8F35-4486-995B-C5E051151463}"/>
              </a:ext>
            </a:extLst>
          </p:cNvPr>
          <p:cNvSpPr/>
          <p:nvPr/>
        </p:nvSpPr>
        <p:spPr>
          <a:xfrm>
            <a:off x="2470965" y="5096530"/>
            <a:ext cx="713559" cy="273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4C0BFF-0B66-417A-A38B-F281491E4F16}"/>
              </a:ext>
            </a:extLst>
          </p:cNvPr>
          <p:cNvSpPr/>
          <p:nvPr/>
        </p:nvSpPr>
        <p:spPr>
          <a:xfrm>
            <a:off x="2470964" y="5482978"/>
            <a:ext cx="713559" cy="347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C46DC7-B4CB-48AD-AE3C-2B1379BDF44C}"/>
              </a:ext>
            </a:extLst>
          </p:cNvPr>
          <p:cNvPicPr>
            <a:picLocks noChangeAspect="1"/>
          </p:cNvPicPr>
          <p:nvPr/>
        </p:nvPicPr>
        <p:blipFill>
          <a:blip r:embed="rId3"/>
          <a:stretch>
            <a:fillRect/>
          </a:stretch>
        </p:blipFill>
        <p:spPr>
          <a:xfrm>
            <a:off x="3789212" y="4928292"/>
            <a:ext cx="5163274" cy="1457325"/>
          </a:xfrm>
          <a:prstGeom prst="rect">
            <a:avLst/>
          </a:prstGeom>
        </p:spPr>
      </p:pic>
      <p:cxnSp>
        <p:nvCxnSpPr>
          <p:cNvPr id="12" name="Straight Connector 11">
            <a:extLst>
              <a:ext uri="{FF2B5EF4-FFF2-40B4-BE49-F238E27FC236}">
                <a16:creationId xmlns:a16="http://schemas.microsoft.com/office/drawing/2014/main" id="{B7D97CA4-C022-4DA7-9697-2761BAA3D883}"/>
              </a:ext>
            </a:extLst>
          </p:cNvPr>
          <p:cNvCxnSpPr/>
          <p:nvPr/>
        </p:nvCxnSpPr>
        <p:spPr>
          <a:xfrm>
            <a:off x="3967960" y="5706354"/>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357BB1-5F5F-4BD3-A60E-515F2A4F310E}"/>
              </a:ext>
            </a:extLst>
          </p:cNvPr>
          <p:cNvCxnSpPr/>
          <p:nvPr/>
        </p:nvCxnSpPr>
        <p:spPr>
          <a:xfrm>
            <a:off x="5945585" y="5716796"/>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942B202-B826-47CF-AB7C-BEF8745D8E20}"/>
              </a:ext>
            </a:extLst>
          </p:cNvPr>
          <p:cNvCxnSpPr/>
          <p:nvPr/>
        </p:nvCxnSpPr>
        <p:spPr>
          <a:xfrm>
            <a:off x="7469585" y="5716796"/>
            <a:ext cx="3818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Arrow: Down 14">
            <a:extLst>
              <a:ext uri="{FF2B5EF4-FFF2-40B4-BE49-F238E27FC236}">
                <a16:creationId xmlns:a16="http://schemas.microsoft.com/office/drawing/2014/main" id="{245209B7-17A6-4F9E-8305-6E7566AF0768}"/>
              </a:ext>
            </a:extLst>
          </p:cNvPr>
          <p:cNvSpPr/>
          <p:nvPr/>
        </p:nvSpPr>
        <p:spPr>
          <a:xfrm rot="16200000">
            <a:off x="3303636" y="5348899"/>
            <a:ext cx="386448" cy="389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Arrow: Down 15">
            <a:extLst>
              <a:ext uri="{FF2B5EF4-FFF2-40B4-BE49-F238E27FC236}">
                <a16:creationId xmlns:a16="http://schemas.microsoft.com/office/drawing/2014/main" id="{97049248-79B7-4F70-8A4C-516C7FF23AE8}"/>
              </a:ext>
            </a:extLst>
          </p:cNvPr>
          <p:cNvSpPr/>
          <p:nvPr/>
        </p:nvSpPr>
        <p:spPr>
          <a:xfrm rot="16200000">
            <a:off x="9051362" y="5248454"/>
            <a:ext cx="386448" cy="3897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7" name="Picture 16">
            <a:extLst>
              <a:ext uri="{FF2B5EF4-FFF2-40B4-BE49-F238E27FC236}">
                <a16:creationId xmlns:a16="http://schemas.microsoft.com/office/drawing/2014/main" id="{36639E48-4A09-4562-800B-9FBE2F840C20}"/>
              </a:ext>
            </a:extLst>
          </p:cNvPr>
          <p:cNvPicPr>
            <a:picLocks noChangeAspect="1"/>
          </p:cNvPicPr>
          <p:nvPr/>
        </p:nvPicPr>
        <p:blipFill>
          <a:blip r:embed="rId4"/>
          <a:stretch>
            <a:fillRect/>
          </a:stretch>
        </p:blipFill>
        <p:spPr>
          <a:xfrm>
            <a:off x="9479803" y="4754315"/>
            <a:ext cx="2483789" cy="1457325"/>
          </a:xfrm>
          <a:prstGeom prst="rect">
            <a:avLst/>
          </a:prstGeom>
        </p:spPr>
      </p:pic>
      <p:sp>
        <p:nvSpPr>
          <p:cNvPr id="18" name="TextBox 17">
            <a:extLst>
              <a:ext uri="{FF2B5EF4-FFF2-40B4-BE49-F238E27FC236}">
                <a16:creationId xmlns:a16="http://schemas.microsoft.com/office/drawing/2014/main" id="{BD9B6BAA-F1FE-4FD7-BAA9-38EB9E86BC28}"/>
              </a:ext>
            </a:extLst>
          </p:cNvPr>
          <p:cNvSpPr txBox="1"/>
          <p:nvPr/>
        </p:nvSpPr>
        <p:spPr>
          <a:xfrm>
            <a:off x="4948807" y="4569649"/>
            <a:ext cx="2944268" cy="369332"/>
          </a:xfrm>
          <a:prstGeom prst="rect">
            <a:avLst/>
          </a:prstGeom>
          <a:noFill/>
        </p:spPr>
        <p:txBody>
          <a:bodyPr wrap="none" rtlCol="0">
            <a:spAutoFit/>
          </a:bodyPr>
          <a:lstStyle/>
          <a:p>
            <a:r>
              <a:rPr lang="en-US" b="1" dirty="0"/>
              <a:t>Processed data_Fig3_Fig7.xls</a:t>
            </a:r>
          </a:p>
        </p:txBody>
      </p:sp>
    </p:spTree>
    <p:extLst>
      <p:ext uri="{BB962C8B-B14F-4D97-AF65-F5344CB8AC3E}">
        <p14:creationId xmlns:p14="http://schemas.microsoft.com/office/powerpoint/2010/main" val="1792376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066145-B9DB-4030-9193-B450546DF7AA}"/>
              </a:ext>
            </a:extLst>
          </p:cNvPr>
          <p:cNvSpPr txBox="1"/>
          <p:nvPr/>
        </p:nvSpPr>
        <p:spPr>
          <a:xfrm>
            <a:off x="5624236" y="608762"/>
            <a:ext cx="943528" cy="369332"/>
          </a:xfrm>
          <a:prstGeom prst="rect">
            <a:avLst/>
          </a:prstGeom>
          <a:noFill/>
        </p:spPr>
        <p:txBody>
          <a:bodyPr wrap="none" rtlCol="0">
            <a:spAutoFit/>
          </a:bodyPr>
          <a:lstStyle/>
          <a:p>
            <a:r>
              <a:rPr lang="en-GB" b="1" dirty="0"/>
              <a:t>Figure 5</a:t>
            </a:r>
          </a:p>
        </p:txBody>
      </p:sp>
      <p:sp>
        <p:nvSpPr>
          <p:cNvPr id="5" name="TextBox 4">
            <a:extLst>
              <a:ext uri="{FF2B5EF4-FFF2-40B4-BE49-F238E27FC236}">
                <a16:creationId xmlns:a16="http://schemas.microsoft.com/office/drawing/2014/main" id="{058B9D3C-E7D7-4B0A-A69B-70F631D61A78}"/>
              </a:ext>
            </a:extLst>
          </p:cNvPr>
          <p:cNvSpPr txBox="1"/>
          <p:nvPr/>
        </p:nvSpPr>
        <p:spPr>
          <a:xfrm>
            <a:off x="1374757" y="1122669"/>
            <a:ext cx="8873135" cy="1754326"/>
          </a:xfrm>
          <a:prstGeom prst="rect">
            <a:avLst/>
          </a:prstGeom>
          <a:noFill/>
        </p:spPr>
        <p:txBody>
          <a:bodyPr wrap="none" rtlCol="0">
            <a:spAutoFit/>
          </a:bodyPr>
          <a:lstStyle/>
          <a:p>
            <a:r>
              <a:rPr lang="en-GB" dirty="0"/>
              <a:t>Traces of deep sleep for each animal can be found using following route:</a:t>
            </a:r>
          </a:p>
          <a:p>
            <a:r>
              <a:rPr lang="en-GB" b="1" dirty="0"/>
              <a:t>Codes processed data&gt;Figure5&gt;Processed data&gt;Virus(control)&gt;Caudal(rostral)&gt; Mice&gt;&gt;Sum</a:t>
            </a:r>
          </a:p>
          <a:p>
            <a:r>
              <a:rPr lang="en-GB" b="1" dirty="0"/>
              <a:t>(</a:t>
            </a:r>
            <a:r>
              <a:rPr lang="en-GB" dirty="0"/>
              <a:t>might be 90 seconds vector or trimmed for 60 seconds</a:t>
            </a:r>
            <a:r>
              <a:rPr lang="en-GB" b="1" dirty="0"/>
              <a:t>)</a:t>
            </a:r>
          </a:p>
          <a:p>
            <a:endParaRPr lang="en-GB" b="1" dirty="0"/>
          </a:p>
          <a:p>
            <a:r>
              <a:rPr lang="en-GB" dirty="0"/>
              <a:t>Summated traces for caudal and rostral can be found in the </a:t>
            </a:r>
            <a:r>
              <a:rPr lang="en-GB" b="1" dirty="0"/>
              <a:t>processed data </a:t>
            </a:r>
            <a:r>
              <a:rPr lang="en-GB" dirty="0"/>
              <a:t>folder.</a:t>
            </a:r>
          </a:p>
          <a:p>
            <a:endParaRPr lang="en-GB" b="1" dirty="0"/>
          </a:p>
        </p:txBody>
      </p:sp>
      <p:pic>
        <p:nvPicPr>
          <p:cNvPr id="6" name="Picture 5">
            <a:extLst>
              <a:ext uri="{FF2B5EF4-FFF2-40B4-BE49-F238E27FC236}">
                <a16:creationId xmlns:a16="http://schemas.microsoft.com/office/drawing/2014/main" id="{CC5C8302-0560-4362-84A0-496F869C5D2E}"/>
              </a:ext>
            </a:extLst>
          </p:cNvPr>
          <p:cNvPicPr>
            <a:picLocks noChangeAspect="1"/>
          </p:cNvPicPr>
          <p:nvPr/>
        </p:nvPicPr>
        <p:blipFill>
          <a:blip r:embed="rId2"/>
          <a:stretch>
            <a:fillRect/>
          </a:stretch>
        </p:blipFill>
        <p:spPr>
          <a:xfrm>
            <a:off x="1374757" y="3116336"/>
            <a:ext cx="2933700" cy="2028825"/>
          </a:xfrm>
          <a:prstGeom prst="rect">
            <a:avLst/>
          </a:prstGeom>
        </p:spPr>
      </p:pic>
      <p:cxnSp>
        <p:nvCxnSpPr>
          <p:cNvPr id="8" name="Straight Arrow Connector 7">
            <a:extLst>
              <a:ext uri="{FF2B5EF4-FFF2-40B4-BE49-F238E27FC236}">
                <a16:creationId xmlns:a16="http://schemas.microsoft.com/office/drawing/2014/main" id="{88B2389C-F1D4-4367-8B33-0A6C0970C13C}"/>
              </a:ext>
            </a:extLst>
          </p:cNvPr>
          <p:cNvCxnSpPr/>
          <p:nvPr/>
        </p:nvCxnSpPr>
        <p:spPr>
          <a:xfrm flipH="1">
            <a:off x="4561367" y="2721935"/>
            <a:ext cx="3902149" cy="9675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F32761-76D4-4704-AAA8-715AC267220A}"/>
              </a:ext>
            </a:extLst>
          </p:cNvPr>
          <p:cNvSpPr txBox="1"/>
          <p:nvPr/>
        </p:nvSpPr>
        <p:spPr>
          <a:xfrm>
            <a:off x="3898058" y="4106929"/>
            <a:ext cx="3452355" cy="369332"/>
          </a:xfrm>
          <a:prstGeom prst="rect">
            <a:avLst/>
          </a:prstGeom>
          <a:noFill/>
        </p:spPr>
        <p:txBody>
          <a:bodyPr wrap="none" rtlCol="0">
            <a:spAutoFit/>
          </a:bodyPr>
          <a:lstStyle/>
          <a:p>
            <a:r>
              <a:rPr lang="en-US" dirty="0"/>
              <a:t>EEG data for Frontal right channel</a:t>
            </a:r>
          </a:p>
        </p:txBody>
      </p:sp>
      <p:sp>
        <p:nvSpPr>
          <p:cNvPr id="10" name="TextBox 9">
            <a:extLst>
              <a:ext uri="{FF2B5EF4-FFF2-40B4-BE49-F238E27FC236}">
                <a16:creationId xmlns:a16="http://schemas.microsoft.com/office/drawing/2014/main" id="{1A3BDB6B-7FC5-49B6-ACDA-B9F181BFFD2F}"/>
              </a:ext>
            </a:extLst>
          </p:cNvPr>
          <p:cNvSpPr txBox="1"/>
          <p:nvPr/>
        </p:nvSpPr>
        <p:spPr>
          <a:xfrm>
            <a:off x="3898058" y="4476261"/>
            <a:ext cx="2143985" cy="369332"/>
          </a:xfrm>
          <a:prstGeom prst="rect">
            <a:avLst/>
          </a:prstGeom>
          <a:noFill/>
        </p:spPr>
        <p:txBody>
          <a:bodyPr wrap="none" rtlCol="0">
            <a:spAutoFit/>
          </a:bodyPr>
          <a:lstStyle/>
          <a:p>
            <a:r>
              <a:rPr lang="en-US" dirty="0"/>
              <a:t>Light On/Off channel</a:t>
            </a:r>
          </a:p>
        </p:txBody>
      </p:sp>
    </p:spTree>
    <p:extLst>
      <p:ext uri="{BB962C8B-B14F-4D97-AF65-F5344CB8AC3E}">
        <p14:creationId xmlns:p14="http://schemas.microsoft.com/office/powerpoint/2010/main" val="14585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A901FF-8526-4DC1-9D35-C69DAE6E647A}"/>
              </a:ext>
            </a:extLst>
          </p:cNvPr>
          <p:cNvPicPr>
            <a:picLocks noChangeAspect="1"/>
          </p:cNvPicPr>
          <p:nvPr/>
        </p:nvPicPr>
        <p:blipFill>
          <a:blip r:embed="rId2"/>
          <a:stretch>
            <a:fillRect/>
          </a:stretch>
        </p:blipFill>
        <p:spPr>
          <a:xfrm>
            <a:off x="7601694" y="3091144"/>
            <a:ext cx="4403425" cy="3766855"/>
          </a:xfrm>
          <a:prstGeom prst="rect">
            <a:avLst/>
          </a:prstGeom>
        </p:spPr>
      </p:pic>
      <p:sp>
        <p:nvSpPr>
          <p:cNvPr id="6" name="Rectangle 5">
            <a:extLst>
              <a:ext uri="{FF2B5EF4-FFF2-40B4-BE49-F238E27FC236}">
                <a16:creationId xmlns:a16="http://schemas.microsoft.com/office/drawing/2014/main" id="{09A02D25-D8C3-4170-AF8D-ACCDF3FED697}"/>
              </a:ext>
            </a:extLst>
          </p:cNvPr>
          <p:cNvSpPr/>
          <p:nvPr/>
        </p:nvSpPr>
        <p:spPr>
          <a:xfrm>
            <a:off x="7601694" y="4022887"/>
            <a:ext cx="2001934" cy="10172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1CCB7B-8F9B-4722-A9C9-7F0AE29AD6E9}"/>
              </a:ext>
            </a:extLst>
          </p:cNvPr>
          <p:cNvSpPr txBox="1"/>
          <p:nvPr/>
        </p:nvSpPr>
        <p:spPr>
          <a:xfrm>
            <a:off x="346709" y="78502"/>
            <a:ext cx="7409657" cy="2585323"/>
          </a:xfrm>
          <a:prstGeom prst="rect">
            <a:avLst/>
          </a:prstGeom>
          <a:noFill/>
        </p:spPr>
        <p:txBody>
          <a:bodyPr wrap="none" rtlCol="0">
            <a:spAutoFit/>
          </a:bodyPr>
          <a:lstStyle/>
          <a:p>
            <a:r>
              <a:rPr lang="en-US" dirty="0"/>
              <a:t>I have created  spreadsheet </a:t>
            </a:r>
            <a:r>
              <a:rPr lang="en-US" b="1" dirty="0"/>
              <a:t>Groups</a:t>
            </a:r>
            <a:r>
              <a:rPr lang="en-US" dirty="0"/>
              <a:t>, which portrays the belongings </a:t>
            </a:r>
          </a:p>
          <a:p>
            <a:r>
              <a:rPr lang="en-US" dirty="0"/>
              <a:t>of all mice to each group.</a:t>
            </a:r>
          </a:p>
          <a:p>
            <a:endParaRPr lang="en-US" dirty="0"/>
          </a:p>
          <a:p>
            <a:r>
              <a:rPr lang="en-US" dirty="0"/>
              <a:t>Animals in </a:t>
            </a:r>
            <a:r>
              <a:rPr lang="en-US" dirty="0">
                <a:solidFill>
                  <a:srgbClr val="FF0000"/>
                </a:solidFill>
              </a:rPr>
              <a:t>red square </a:t>
            </a:r>
            <a:r>
              <a:rPr lang="en-US" b="1" dirty="0"/>
              <a:t>(Batch 4 </a:t>
            </a:r>
            <a:r>
              <a:rPr lang="en-US" dirty="0"/>
              <a:t>- May_3 and </a:t>
            </a:r>
            <a:r>
              <a:rPr lang="en-US" dirty="0" err="1"/>
              <a:t>ext</a:t>
            </a:r>
            <a:r>
              <a:rPr lang="en-US" dirty="0"/>
              <a:t>) are from the first batch</a:t>
            </a:r>
          </a:p>
          <a:p>
            <a:r>
              <a:rPr lang="en-US" dirty="0"/>
              <a:t>Data from these animals were only  used for the creation of EEG data figures</a:t>
            </a:r>
          </a:p>
          <a:p>
            <a:r>
              <a:rPr lang="en-US" dirty="0"/>
              <a:t>(Figure 5C and Supplementary Figure 2e and 3e)</a:t>
            </a:r>
          </a:p>
          <a:p>
            <a:r>
              <a:rPr lang="en-US" dirty="0"/>
              <a:t>Stimulation pattern on these animals were done manually,</a:t>
            </a:r>
          </a:p>
          <a:p>
            <a:r>
              <a:rPr lang="en-US" dirty="0"/>
              <a:t>And these animals cannot be used for sleep behavior scoring (no EMG signal)</a:t>
            </a:r>
          </a:p>
          <a:p>
            <a:endParaRPr lang="en-US" dirty="0"/>
          </a:p>
        </p:txBody>
      </p:sp>
    </p:spTree>
    <p:extLst>
      <p:ext uri="{BB962C8B-B14F-4D97-AF65-F5344CB8AC3E}">
        <p14:creationId xmlns:p14="http://schemas.microsoft.com/office/powerpoint/2010/main" val="2670852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E0873-F040-424F-976E-D1014F5DA9D6}"/>
              </a:ext>
            </a:extLst>
          </p:cNvPr>
          <p:cNvSpPr txBox="1"/>
          <p:nvPr/>
        </p:nvSpPr>
        <p:spPr>
          <a:xfrm>
            <a:off x="5624236" y="608762"/>
            <a:ext cx="1066959" cy="369332"/>
          </a:xfrm>
          <a:prstGeom prst="rect">
            <a:avLst/>
          </a:prstGeom>
          <a:noFill/>
        </p:spPr>
        <p:txBody>
          <a:bodyPr wrap="none" rtlCol="0">
            <a:spAutoFit/>
          </a:bodyPr>
          <a:lstStyle/>
          <a:p>
            <a:r>
              <a:rPr lang="en-GB" b="1" dirty="0"/>
              <a:t>Figure 6b</a:t>
            </a:r>
          </a:p>
        </p:txBody>
      </p:sp>
      <p:pic>
        <p:nvPicPr>
          <p:cNvPr id="3" name="Picture 2">
            <a:extLst>
              <a:ext uri="{FF2B5EF4-FFF2-40B4-BE49-F238E27FC236}">
                <a16:creationId xmlns:a16="http://schemas.microsoft.com/office/drawing/2014/main" id="{6E597414-80F3-49D6-A241-F1AD29C2FC0C}"/>
              </a:ext>
            </a:extLst>
          </p:cNvPr>
          <p:cNvPicPr>
            <a:picLocks noChangeAspect="1"/>
          </p:cNvPicPr>
          <p:nvPr/>
        </p:nvPicPr>
        <p:blipFill>
          <a:blip r:embed="rId2"/>
          <a:stretch>
            <a:fillRect/>
          </a:stretch>
        </p:blipFill>
        <p:spPr>
          <a:xfrm>
            <a:off x="8217979" y="1090163"/>
            <a:ext cx="3436588" cy="2037110"/>
          </a:xfrm>
          <a:prstGeom prst="rect">
            <a:avLst/>
          </a:prstGeom>
        </p:spPr>
      </p:pic>
      <p:sp>
        <p:nvSpPr>
          <p:cNvPr id="4" name="TextBox 3">
            <a:extLst>
              <a:ext uri="{FF2B5EF4-FFF2-40B4-BE49-F238E27FC236}">
                <a16:creationId xmlns:a16="http://schemas.microsoft.com/office/drawing/2014/main" id="{62E79A3F-238B-4960-8FE5-90173EFE87AD}"/>
              </a:ext>
            </a:extLst>
          </p:cNvPr>
          <p:cNvSpPr txBox="1"/>
          <p:nvPr/>
        </p:nvSpPr>
        <p:spPr>
          <a:xfrm>
            <a:off x="537433" y="1418036"/>
            <a:ext cx="9104544" cy="3416320"/>
          </a:xfrm>
          <a:prstGeom prst="rect">
            <a:avLst/>
          </a:prstGeom>
          <a:noFill/>
        </p:spPr>
        <p:txBody>
          <a:bodyPr wrap="none" rtlCol="0">
            <a:spAutoFit/>
          </a:bodyPr>
          <a:lstStyle/>
          <a:p>
            <a:r>
              <a:rPr lang="en-GB" dirty="0">
                <a:solidFill>
                  <a:schemeClr val="accent2">
                    <a:lumMod val="75000"/>
                  </a:schemeClr>
                </a:solidFill>
              </a:rPr>
              <a:t>Action</a:t>
            </a:r>
            <a:r>
              <a:rPr lang="en-GB" dirty="0"/>
              <a:t>: Once again for the figure 6b,</a:t>
            </a:r>
          </a:p>
          <a:p>
            <a:r>
              <a:rPr lang="en-GB" dirty="0"/>
              <a:t>We need to compare Db difference caused by the light stimulation</a:t>
            </a:r>
          </a:p>
          <a:p>
            <a:r>
              <a:rPr lang="en-GB" dirty="0"/>
              <a:t>Over 10 seconds in summary traces. Summary traces for </a:t>
            </a:r>
            <a:r>
              <a:rPr lang="en-GB" dirty="0" err="1"/>
              <a:t>Deep_sleep</a:t>
            </a:r>
            <a:endParaRPr lang="en-GB" dirty="0"/>
          </a:p>
          <a:p>
            <a:r>
              <a:rPr lang="en-GB" dirty="0"/>
              <a:t>Can be found in folder </a:t>
            </a:r>
            <a:r>
              <a:rPr lang="en-GB" b="1" dirty="0"/>
              <a:t>figure_5 &gt; processed data</a:t>
            </a:r>
            <a:r>
              <a:rPr lang="en-GB" dirty="0"/>
              <a:t>. And </a:t>
            </a:r>
            <a:r>
              <a:rPr lang="en-GB" dirty="0" err="1"/>
              <a:t>Pre_wake</a:t>
            </a:r>
            <a:r>
              <a:rPr lang="en-GB" dirty="0"/>
              <a:t> sleep</a:t>
            </a:r>
          </a:p>
          <a:p>
            <a:r>
              <a:rPr lang="en-GB" dirty="0"/>
              <a:t>Summary data can be found in </a:t>
            </a:r>
            <a:r>
              <a:rPr lang="en-GB" b="1" dirty="0"/>
              <a:t>figure_6 &gt; processed data. </a:t>
            </a:r>
          </a:p>
          <a:p>
            <a:r>
              <a:rPr lang="en-GB" dirty="0">
                <a:solidFill>
                  <a:schemeClr val="accent2">
                    <a:lumMod val="75000"/>
                  </a:schemeClr>
                </a:solidFill>
              </a:rPr>
              <a:t>Code to use</a:t>
            </a:r>
            <a:r>
              <a:rPr lang="en-GB" dirty="0">
                <a:solidFill>
                  <a:srgbClr val="FF0000"/>
                </a:solidFill>
              </a:rPr>
              <a:t>: </a:t>
            </a:r>
            <a:r>
              <a:rPr lang="en-GB" b="1" dirty="0"/>
              <a:t>AA_adding_one_stats2</a:t>
            </a:r>
            <a:r>
              <a:rPr lang="en-GB" dirty="0"/>
              <a:t>: collection of the Db difference</a:t>
            </a:r>
          </a:p>
          <a:p>
            <a:endParaRPr lang="en-GB" dirty="0"/>
          </a:p>
          <a:p>
            <a:endParaRPr lang="en-GB" dirty="0"/>
          </a:p>
          <a:p>
            <a:r>
              <a:rPr lang="en-GB" dirty="0" err="1"/>
              <a:t>Pre_wake</a:t>
            </a:r>
            <a:r>
              <a:rPr lang="en-GB" dirty="0"/>
              <a:t> sleep -  sleep which ceased 80 seconds after stimulation. These traces were collected</a:t>
            </a:r>
          </a:p>
          <a:p>
            <a:r>
              <a:rPr lang="en-GB" dirty="0"/>
              <a:t>Using </a:t>
            </a:r>
            <a:r>
              <a:rPr lang="en-GB" b="1" dirty="0"/>
              <a:t>AA_Barscorr2</a:t>
            </a:r>
            <a:r>
              <a:rPr lang="ru-RU" b="1" dirty="0"/>
              <a:t> </a:t>
            </a:r>
            <a:r>
              <a:rPr lang="en-US" b="1" dirty="0"/>
              <a:t> </a:t>
            </a:r>
            <a:r>
              <a:rPr lang="en-US" dirty="0"/>
              <a:t>(modified </a:t>
            </a:r>
            <a:r>
              <a:rPr lang="en-GB" b="1" dirty="0"/>
              <a:t>A_Barchanging2.m</a:t>
            </a:r>
            <a:r>
              <a:rPr lang="en-GB" dirty="0"/>
              <a:t>)</a:t>
            </a:r>
          </a:p>
          <a:p>
            <a:endParaRPr lang="en-GB" dirty="0"/>
          </a:p>
          <a:p>
            <a:endParaRPr lang="en-GB" dirty="0"/>
          </a:p>
        </p:txBody>
      </p:sp>
    </p:spTree>
    <p:extLst>
      <p:ext uri="{BB962C8B-B14F-4D97-AF65-F5344CB8AC3E}">
        <p14:creationId xmlns:p14="http://schemas.microsoft.com/office/powerpoint/2010/main" val="3756312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4322F5-1AC9-4E8D-8FDD-3AD4F267803E}"/>
              </a:ext>
            </a:extLst>
          </p:cNvPr>
          <p:cNvSpPr txBox="1"/>
          <p:nvPr/>
        </p:nvSpPr>
        <p:spPr>
          <a:xfrm>
            <a:off x="5624236" y="608762"/>
            <a:ext cx="1163139" cy="369332"/>
          </a:xfrm>
          <a:prstGeom prst="rect">
            <a:avLst/>
          </a:prstGeom>
          <a:noFill/>
        </p:spPr>
        <p:txBody>
          <a:bodyPr wrap="none" rtlCol="0">
            <a:spAutoFit/>
          </a:bodyPr>
          <a:lstStyle/>
          <a:p>
            <a:r>
              <a:rPr lang="en-GB" b="1" dirty="0"/>
              <a:t>Figure 6cd</a:t>
            </a:r>
          </a:p>
        </p:txBody>
      </p:sp>
      <p:pic>
        <p:nvPicPr>
          <p:cNvPr id="3" name="Picture 2">
            <a:extLst>
              <a:ext uri="{FF2B5EF4-FFF2-40B4-BE49-F238E27FC236}">
                <a16:creationId xmlns:a16="http://schemas.microsoft.com/office/drawing/2014/main" id="{523A7802-F004-4C15-AC8D-62A6C0DF8528}"/>
              </a:ext>
            </a:extLst>
          </p:cNvPr>
          <p:cNvPicPr>
            <a:picLocks noChangeAspect="1"/>
          </p:cNvPicPr>
          <p:nvPr/>
        </p:nvPicPr>
        <p:blipFill>
          <a:blip r:embed="rId2"/>
          <a:stretch>
            <a:fillRect/>
          </a:stretch>
        </p:blipFill>
        <p:spPr>
          <a:xfrm>
            <a:off x="9370362" y="978094"/>
            <a:ext cx="2314575" cy="3343275"/>
          </a:xfrm>
          <a:prstGeom prst="rect">
            <a:avLst/>
          </a:prstGeom>
        </p:spPr>
      </p:pic>
      <p:sp>
        <p:nvSpPr>
          <p:cNvPr id="4" name="Rectangle 3">
            <a:extLst>
              <a:ext uri="{FF2B5EF4-FFF2-40B4-BE49-F238E27FC236}">
                <a16:creationId xmlns:a16="http://schemas.microsoft.com/office/drawing/2014/main" id="{9F6DE123-2E76-4BAB-A94D-DE053D8E150D}"/>
              </a:ext>
            </a:extLst>
          </p:cNvPr>
          <p:cNvSpPr/>
          <p:nvPr/>
        </p:nvSpPr>
        <p:spPr>
          <a:xfrm>
            <a:off x="602510" y="1106637"/>
            <a:ext cx="8498959" cy="5632311"/>
          </a:xfrm>
          <a:prstGeom prst="rect">
            <a:avLst/>
          </a:prstGeom>
        </p:spPr>
        <p:txBody>
          <a:bodyPr wrap="square">
            <a:spAutoFit/>
          </a:bodyPr>
          <a:lstStyle/>
          <a:p>
            <a:r>
              <a:rPr lang="en-GB" dirty="0" err="1"/>
              <a:t>Pre_wake</a:t>
            </a:r>
            <a:r>
              <a:rPr lang="en-GB" dirty="0"/>
              <a:t> sleep -  sleep which ceased 80 seconds after stimulation. </a:t>
            </a:r>
          </a:p>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p>
          <a:p>
            <a:r>
              <a:rPr lang="en-GB" dirty="0"/>
              <a:t>These traces were collected using </a:t>
            </a:r>
            <a:r>
              <a:rPr lang="en-GB" b="1" dirty="0"/>
              <a:t>AA_Barscorr2</a:t>
            </a:r>
            <a:r>
              <a:rPr lang="ru-RU" b="1" dirty="0"/>
              <a:t> </a:t>
            </a:r>
            <a:r>
              <a:rPr lang="en-US" b="1" dirty="0"/>
              <a:t> </a:t>
            </a:r>
            <a:r>
              <a:rPr lang="en-US" dirty="0"/>
              <a:t>(modified </a:t>
            </a:r>
            <a:r>
              <a:rPr lang="en-GB" b="1" dirty="0"/>
              <a:t>A_Barchanging2.m</a:t>
            </a:r>
            <a:r>
              <a:rPr lang="en-GB" dirty="0"/>
              <a:t>). Similar way (as deep sleep traces) they were </a:t>
            </a:r>
            <a:r>
              <a:rPr lang="en-US" dirty="0"/>
              <a:t>filtered from noise using </a:t>
            </a:r>
            <a:r>
              <a:rPr lang="en-US" b="1" dirty="0"/>
              <a:t>AA_Barplotting_beh2</a:t>
            </a:r>
            <a:r>
              <a:rPr lang="en-US" dirty="0"/>
              <a:t>.</a:t>
            </a:r>
          </a:p>
          <a:p>
            <a:endParaRPr lang="en-US" dirty="0"/>
          </a:p>
          <a:p>
            <a:r>
              <a:rPr lang="en-US" dirty="0"/>
              <a:t>For trimming, plotting and stats were used same codes as for deep sleep:</a:t>
            </a:r>
          </a:p>
          <a:p>
            <a:r>
              <a:rPr lang="en-GB" b="1" dirty="0"/>
              <a:t>A_Spectro2_Picture </a:t>
            </a:r>
          </a:p>
          <a:p>
            <a:r>
              <a:rPr lang="en-GB" b="1" dirty="0"/>
              <a:t>A_Spectro_Picture2</a:t>
            </a:r>
          </a:p>
          <a:p>
            <a:r>
              <a:rPr lang="en-GB" b="1" dirty="0" err="1"/>
              <a:t>A_Spectro_Ttest</a:t>
            </a:r>
            <a:endParaRPr lang="en-GB" b="1" dirty="0"/>
          </a:p>
          <a:p>
            <a:endParaRPr lang="en-GB" b="1" dirty="0"/>
          </a:p>
          <a:p>
            <a:r>
              <a:rPr lang="en-GB" dirty="0"/>
              <a:t>Summary data can be found in </a:t>
            </a:r>
            <a:r>
              <a:rPr lang="en-GB" b="1" dirty="0"/>
              <a:t>figure_6 &gt; processed data. </a:t>
            </a:r>
          </a:p>
          <a:p>
            <a:endParaRPr lang="en-GB" b="1" dirty="0"/>
          </a:p>
          <a:p>
            <a:endParaRPr lang="en-GB" b="1" dirty="0"/>
          </a:p>
          <a:p>
            <a:r>
              <a:rPr lang="en-GB" dirty="0"/>
              <a:t>If you wish to see data for </a:t>
            </a:r>
            <a:r>
              <a:rPr lang="en-GB" b="1" dirty="0"/>
              <a:t>each mouse</a:t>
            </a:r>
            <a:r>
              <a:rPr lang="en-GB" dirty="0"/>
              <a:t>:</a:t>
            </a:r>
          </a:p>
          <a:p>
            <a:r>
              <a:rPr lang="en-GB" b="1" dirty="0"/>
              <a:t>Processed data&gt;</a:t>
            </a:r>
            <a:r>
              <a:rPr lang="en-GB" b="1" dirty="0" err="1"/>
              <a:t>XBeh</a:t>
            </a:r>
            <a:r>
              <a:rPr lang="en-GB" b="1" dirty="0"/>
              <a:t>&gt;Arch (or another group)&gt;Caudal (rostral) &gt; </a:t>
            </a:r>
            <a:r>
              <a:rPr lang="en-GB" b="1" dirty="0" err="1"/>
              <a:t>Mouse_name</a:t>
            </a:r>
            <a:r>
              <a:rPr lang="en-GB" b="1" dirty="0"/>
              <a:t>&gt;Sum or Stim(control)&gt;30_60&gt; 30Snew&gt;30f</a:t>
            </a:r>
          </a:p>
          <a:p>
            <a:endParaRPr lang="en-GB" b="1" dirty="0"/>
          </a:p>
          <a:p>
            <a:endParaRPr lang="en-GB" b="1" dirty="0"/>
          </a:p>
          <a:p>
            <a:endParaRPr lang="en-GB" b="1" dirty="0"/>
          </a:p>
          <a:p>
            <a:endParaRPr lang="en-GB" dirty="0"/>
          </a:p>
        </p:txBody>
      </p:sp>
    </p:spTree>
    <p:extLst>
      <p:ext uri="{BB962C8B-B14F-4D97-AF65-F5344CB8AC3E}">
        <p14:creationId xmlns:p14="http://schemas.microsoft.com/office/powerpoint/2010/main" val="1044755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65FAFB-CC77-4C31-AC25-D0953AD53B22}"/>
              </a:ext>
            </a:extLst>
          </p:cNvPr>
          <p:cNvPicPr>
            <a:picLocks noChangeAspect="1"/>
          </p:cNvPicPr>
          <p:nvPr/>
        </p:nvPicPr>
        <p:blipFill rotWithShape="1">
          <a:blip r:embed="rId2"/>
          <a:srcRect r="46689"/>
          <a:stretch/>
        </p:blipFill>
        <p:spPr>
          <a:xfrm>
            <a:off x="9480922" y="239430"/>
            <a:ext cx="2533869" cy="2981325"/>
          </a:xfrm>
          <a:prstGeom prst="rect">
            <a:avLst/>
          </a:prstGeom>
        </p:spPr>
      </p:pic>
      <p:sp>
        <p:nvSpPr>
          <p:cNvPr id="5" name="TextBox 4">
            <a:extLst>
              <a:ext uri="{FF2B5EF4-FFF2-40B4-BE49-F238E27FC236}">
                <a16:creationId xmlns:a16="http://schemas.microsoft.com/office/drawing/2014/main" id="{9BBDE7AB-1276-42AB-BABE-C334D639088C}"/>
              </a:ext>
            </a:extLst>
          </p:cNvPr>
          <p:cNvSpPr txBox="1"/>
          <p:nvPr/>
        </p:nvSpPr>
        <p:spPr>
          <a:xfrm>
            <a:off x="5624236" y="608762"/>
            <a:ext cx="943528" cy="369332"/>
          </a:xfrm>
          <a:prstGeom prst="rect">
            <a:avLst/>
          </a:prstGeom>
          <a:noFill/>
        </p:spPr>
        <p:txBody>
          <a:bodyPr wrap="none" rtlCol="0">
            <a:spAutoFit/>
          </a:bodyPr>
          <a:lstStyle/>
          <a:p>
            <a:r>
              <a:rPr lang="en-GB" b="1" dirty="0"/>
              <a:t>Figure 7</a:t>
            </a:r>
          </a:p>
        </p:txBody>
      </p:sp>
      <p:sp>
        <p:nvSpPr>
          <p:cNvPr id="6" name="Rectangle 5">
            <a:extLst>
              <a:ext uri="{FF2B5EF4-FFF2-40B4-BE49-F238E27FC236}">
                <a16:creationId xmlns:a16="http://schemas.microsoft.com/office/drawing/2014/main" id="{900DC996-CA49-4C87-AFAE-123DD810BAA1}"/>
              </a:ext>
            </a:extLst>
          </p:cNvPr>
          <p:cNvSpPr/>
          <p:nvPr/>
        </p:nvSpPr>
        <p:spPr>
          <a:xfrm>
            <a:off x="471763" y="978094"/>
            <a:ext cx="8884887" cy="4247317"/>
          </a:xfrm>
          <a:prstGeom prst="rect">
            <a:avLst/>
          </a:prstGeom>
        </p:spPr>
        <p:txBody>
          <a:bodyPr wrap="square">
            <a:spAutoFit/>
          </a:bodyPr>
          <a:lstStyle/>
          <a:p>
            <a:r>
              <a:rPr lang="en-GB" dirty="0">
                <a:solidFill>
                  <a:schemeClr val="accent2">
                    <a:lumMod val="75000"/>
                  </a:schemeClr>
                </a:solidFill>
              </a:rPr>
              <a:t>Input: </a:t>
            </a:r>
            <a:r>
              <a:rPr lang="en-US" b="1" dirty="0"/>
              <a:t>DD2/Y2 or </a:t>
            </a:r>
            <a:r>
              <a:rPr lang="en-US" b="1" dirty="0" err="1"/>
              <a:t>board_adc_data</a:t>
            </a:r>
            <a:r>
              <a:rPr lang="en-US" b="1" dirty="0"/>
              <a:t>/</a:t>
            </a:r>
            <a:r>
              <a:rPr lang="en-US" b="1" dirty="0" err="1"/>
              <a:t>amplifier_data</a:t>
            </a:r>
            <a:endParaRPr lang="en-GB" dirty="0"/>
          </a:p>
          <a:p>
            <a:endParaRPr lang="en-GB" dirty="0"/>
          </a:p>
          <a:p>
            <a:r>
              <a:rPr lang="en-GB" dirty="0"/>
              <a:t>For construction of the correlation, we used : </a:t>
            </a:r>
          </a:p>
          <a:p>
            <a:pPr marL="342900" indent="-342900">
              <a:buAutoNum type="arabicParenR"/>
            </a:pPr>
            <a:r>
              <a:rPr lang="en-GB" dirty="0"/>
              <a:t>Traces collected using code </a:t>
            </a:r>
            <a:r>
              <a:rPr lang="en-GB" b="1" dirty="0"/>
              <a:t>AA_Barscorr2</a:t>
            </a:r>
            <a:r>
              <a:rPr lang="ru-RU" b="1" dirty="0"/>
              <a:t> </a:t>
            </a:r>
            <a:r>
              <a:rPr lang="en-US" dirty="0"/>
              <a:t>were used to collect Db difference </a:t>
            </a:r>
          </a:p>
          <a:p>
            <a:r>
              <a:rPr lang="en-US" dirty="0"/>
              <a:t>10 second before and 10 seconds after stimulation.</a:t>
            </a:r>
            <a:r>
              <a:rPr lang="en-US" dirty="0">
                <a:solidFill>
                  <a:schemeClr val="accent2">
                    <a:lumMod val="75000"/>
                  </a:schemeClr>
                </a:solidFill>
              </a:rPr>
              <a:t> Code</a:t>
            </a:r>
            <a:r>
              <a:rPr lang="en-US" dirty="0"/>
              <a:t>: </a:t>
            </a:r>
            <a:r>
              <a:rPr lang="en-GB" b="1" dirty="0"/>
              <a:t>AA_adding_one_stats2</a:t>
            </a:r>
          </a:p>
          <a:p>
            <a:r>
              <a:rPr lang="en-GB" dirty="0"/>
              <a:t>2) Latencies collected by </a:t>
            </a:r>
            <a:r>
              <a:rPr lang="en-GB" b="1" dirty="0"/>
              <a:t>AA_Barscorr2</a:t>
            </a:r>
            <a:r>
              <a:rPr lang="ru-RU" b="1" dirty="0"/>
              <a:t> </a:t>
            </a:r>
            <a:r>
              <a:rPr lang="en-US" b="1" dirty="0"/>
              <a:t> (30f – latencies)</a:t>
            </a:r>
            <a:endParaRPr lang="en-GB" dirty="0"/>
          </a:p>
          <a:p>
            <a:endParaRPr lang="en-GB" dirty="0"/>
          </a:p>
          <a:p>
            <a:r>
              <a:rPr lang="en-US" dirty="0"/>
              <a:t>Latencies (30f) and raw traces of FR EEG can be found in processed data folded (figure 7)</a:t>
            </a:r>
          </a:p>
          <a:p>
            <a:endParaRPr lang="en-US" dirty="0"/>
          </a:p>
          <a:p>
            <a:r>
              <a:rPr lang="en-US" dirty="0"/>
              <a:t>Code:</a:t>
            </a:r>
            <a:r>
              <a:rPr lang="en-GB" dirty="0"/>
              <a:t> </a:t>
            </a:r>
            <a:r>
              <a:rPr lang="en-GB" b="1" dirty="0"/>
              <a:t>AA_Scatter3</a:t>
            </a:r>
            <a:r>
              <a:rPr lang="en-US" b="1" dirty="0"/>
              <a:t> </a:t>
            </a:r>
            <a:r>
              <a:rPr lang="en-US" dirty="0"/>
              <a:t>was used for the construction of the correlation figure</a:t>
            </a:r>
          </a:p>
          <a:p>
            <a:endParaRPr lang="en-GB" b="1" dirty="0"/>
          </a:p>
          <a:p>
            <a:endParaRPr lang="en-GB" b="1" dirty="0"/>
          </a:p>
          <a:p>
            <a:r>
              <a:rPr lang="en-GB" dirty="0"/>
              <a:t>If you wish to see data for </a:t>
            </a:r>
            <a:r>
              <a:rPr lang="en-GB" b="1" dirty="0"/>
              <a:t>each mouse</a:t>
            </a:r>
            <a:r>
              <a:rPr lang="en-GB" dirty="0"/>
              <a:t>:</a:t>
            </a:r>
          </a:p>
          <a:p>
            <a:r>
              <a:rPr lang="en-GB" b="1" dirty="0"/>
              <a:t>Processed data&gt;</a:t>
            </a:r>
            <a:r>
              <a:rPr lang="en-GB" b="1" dirty="0" err="1"/>
              <a:t>XBeh</a:t>
            </a:r>
            <a:r>
              <a:rPr lang="en-GB" b="1" dirty="0"/>
              <a:t>&gt;Arch (or another group)&gt;Caudal (rostral) &gt; </a:t>
            </a:r>
            <a:r>
              <a:rPr lang="en-GB" b="1" dirty="0" err="1"/>
              <a:t>Mouse_name</a:t>
            </a:r>
            <a:r>
              <a:rPr lang="en-GB" b="1" dirty="0"/>
              <a:t>&gt;Sum or Stim(control)&gt;30_60&gt; 30pnew&gt;K30f and FR</a:t>
            </a:r>
          </a:p>
        </p:txBody>
      </p:sp>
    </p:spTree>
    <p:extLst>
      <p:ext uri="{BB962C8B-B14F-4D97-AF65-F5344CB8AC3E}">
        <p14:creationId xmlns:p14="http://schemas.microsoft.com/office/powerpoint/2010/main" val="2686236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0A9C59-15F2-46B4-BD9F-F1BF959113B7}"/>
              </a:ext>
            </a:extLst>
          </p:cNvPr>
          <p:cNvPicPr>
            <a:picLocks noChangeAspect="1"/>
          </p:cNvPicPr>
          <p:nvPr/>
        </p:nvPicPr>
        <p:blipFill>
          <a:blip r:embed="rId2"/>
          <a:stretch>
            <a:fillRect/>
          </a:stretch>
        </p:blipFill>
        <p:spPr>
          <a:xfrm>
            <a:off x="5249167" y="1679916"/>
            <a:ext cx="6566535" cy="4206873"/>
          </a:xfrm>
          <a:prstGeom prst="rect">
            <a:avLst/>
          </a:prstGeom>
        </p:spPr>
      </p:pic>
      <p:sp>
        <p:nvSpPr>
          <p:cNvPr id="6" name="TextBox 5">
            <a:extLst>
              <a:ext uri="{FF2B5EF4-FFF2-40B4-BE49-F238E27FC236}">
                <a16:creationId xmlns:a16="http://schemas.microsoft.com/office/drawing/2014/main" id="{747B33D7-C6BE-469A-BA4C-311DDF821AB0}"/>
              </a:ext>
            </a:extLst>
          </p:cNvPr>
          <p:cNvSpPr txBox="1"/>
          <p:nvPr/>
        </p:nvSpPr>
        <p:spPr>
          <a:xfrm>
            <a:off x="298554" y="480589"/>
            <a:ext cx="11778545" cy="646331"/>
          </a:xfrm>
          <a:prstGeom prst="rect">
            <a:avLst/>
          </a:prstGeom>
          <a:noFill/>
        </p:spPr>
        <p:txBody>
          <a:bodyPr wrap="none" rtlCol="0">
            <a:spAutoFit/>
          </a:bodyPr>
          <a:lstStyle/>
          <a:p>
            <a:r>
              <a:rPr lang="en-US" dirty="0"/>
              <a:t>Stimulation pattern 30_60 (30 on and 60 off) or 30_90 were included in the analysis. Other stimulations were not analyzed. </a:t>
            </a:r>
          </a:p>
          <a:p>
            <a:r>
              <a:rPr lang="en-US" dirty="0"/>
              <a:t>Animal was included in the analysis if it showed at least 10 minutes of sleep on that day.</a:t>
            </a:r>
          </a:p>
        </p:txBody>
      </p:sp>
    </p:spTree>
    <p:extLst>
      <p:ext uri="{BB962C8B-B14F-4D97-AF65-F5344CB8AC3E}">
        <p14:creationId xmlns:p14="http://schemas.microsoft.com/office/powerpoint/2010/main" val="144846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994DE-84D2-4A30-9979-4215E398CCCC}"/>
              </a:ext>
            </a:extLst>
          </p:cNvPr>
          <p:cNvSpPr txBox="1"/>
          <p:nvPr/>
        </p:nvSpPr>
        <p:spPr>
          <a:xfrm>
            <a:off x="5331656" y="683393"/>
            <a:ext cx="1528688" cy="369332"/>
          </a:xfrm>
          <a:prstGeom prst="rect">
            <a:avLst/>
          </a:prstGeom>
          <a:noFill/>
        </p:spPr>
        <p:txBody>
          <a:bodyPr wrap="none" rtlCol="0">
            <a:spAutoFit/>
          </a:bodyPr>
          <a:lstStyle/>
          <a:p>
            <a:r>
              <a:rPr lang="en-US" dirty="0"/>
              <a:t>Data structure</a:t>
            </a:r>
          </a:p>
        </p:txBody>
      </p:sp>
      <p:sp>
        <p:nvSpPr>
          <p:cNvPr id="5" name="TextBox 4">
            <a:extLst>
              <a:ext uri="{FF2B5EF4-FFF2-40B4-BE49-F238E27FC236}">
                <a16:creationId xmlns:a16="http://schemas.microsoft.com/office/drawing/2014/main" id="{36320267-702D-4467-A955-969F0E850B1E}"/>
              </a:ext>
            </a:extLst>
          </p:cNvPr>
          <p:cNvSpPr txBox="1"/>
          <p:nvPr/>
        </p:nvSpPr>
        <p:spPr>
          <a:xfrm>
            <a:off x="1124707" y="1580072"/>
            <a:ext cx="8169672" cy="1754326"/>
          </a:xfrm>
          <a:prstGeom prst="rect">
            <a:avLst/>
          </a:prstGeom>
          <a:noFill/>
        </p:spPr>
        <p:txBody>
          <a:bodyPr wrap="none" rtlCol="0">
            <a:spAutoFit/>
          </a:bodyPr>
          <a:lstStyle/>
          <a:p>
            <a:r>
              <a:rPr lang="en-US" dirty="0"/>
              <a:t>So, by exploring file </a:t>
            </a:r>
            <a:r>
              <a:rPr lang="en-US" b="1" dirty="0"/>
              <a:t>Mice and days used </a:t>
            </a:r>
            <a:r>
              <a:rPr lang="en-US" dirty="0"/>
              <a:t>and </a:t>
            </a:r>
            <a:r>
              <a:rPr lang="en-US" b="1" dirty="0"/>
              <a:t>RAW_DATA </a:t>
            </a:r>
            <a:r>
              <a:rPr lang="en-US" dirty="0"/>
              <a:t>direction: </a:t>
            </a:r>
          </a:p>
          <a:p>
            <a:r>
              <a:rPr lang="en-US" dirty="0"/>
              <a:t>(Batch NAME -&gt; Recording DATE -&gt; Mouse NAME -&gt; Raw traces (.</a:t>
            </a:r>
            <a:r>
              <a:rPr lang="en-US" dirty="0" err="1"/>
              <a:t>rhd</a:t>
            </a:r>
            <a:r>
              <a:rPr lang="en-US" dirty="0"/>
              <a:t>)</a:t>
            </a:r>
          </a:p>
          <a:p>
            <a:r>
              <a:rPr lang="en-US" dirty="0"/>
              <a:t>It is possible to find all raw data. </a:t>
            </a:r>
          </a:p>
          <a:p>
            <a:endParaRPr lang="en-US" dirty="0"/>
          </a:p>
          <a:p>
            <a:r>
              <a:rPr lang="en-US" dirty="0"/>
              <a:t>In the next part I am going to explain each figure creation step by step, so it would be</a:t>
            </a:r>
          </a:p>
          <a:p>
            <a:r>
              <a:rPr lang="en-US" dirty="0"/>
              <a:t>possible to recreate the same figure with given data.</a:t>
            </a:r>
          </a:p>
        </p:txBody>
      </p:sp>
    </p:spTree>
    <p:extLst>
      <p:ext uri="{BB962C8B-B14F-4D97-AF65-F5344CB8AC3E}">
        <p14:creationId xmlns:p14="http://schemas.microsoft.com/office/powerpoint/2010/main" val="203822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0C9F5D-9C39-4860-BB8B-F72F1CEBE024}"/>
              </a:ext>
            </a:extLst>
          </p:cNvPr>
          <p:cNvSpPr txBox="1"/>
          <p:nvPr/>
        </p:nvSpPr>
        <p:spPr>
          <a:xfrm>
            <a:off x="5135929" y="587701"/>
            <a:ext cx="1920141" cy="369332"/>
          </a:xfrm>
          <a:prstGeom prst="rect">
            <a:avLst/>
          </a:prstGeom>
          <a:noFill/>
        </p:spPr>
        <p:txBody>
          <a:bodyPr wrap="none" rtlCol="0">
            <a:spAutoFit/>
          </a:bodyPr>
          <a:lstStyle/>
          <a:p>
            <a:r>
              <a:rPr lang="en-US" dirty="0"/>
              <a:t>Figure explanation</a:t>
            </a:r>
          </a:p>
        </p:txBody>
      </p:sp>
      <p:sp>
        <p:nvSpPr>
          <p:cNvPr id="5" name="TextBox 4">
            <a:extLst>
              <a:ext uri="{FF2B5EF4-FFF2-40B4-BE49-F238E27FC236}">
                <a16:creationId xmlns:a16="http://schemas.microsoft.com/office/drawing/2014/main" id="{C7AB42F1-45D2-44B2-8CD8-076F0B719844}"/>
              </a:ext>
            </a:extLst>
          </p:cNvPr>
          <p:cNvSpPr txBox="1"/>
          <p:nvPr/>
        </p:nvSpPr>
        <p:spPr>
          <a:xfrm>
            <a:off x="1035306" y="1335525"/>
            <a:ext cx="10162847" cy="1754326"/>
          </a:xfrm>
          <a:prstGeom prst="rect">
            <a:avLst/>
          </a:prstGeom>
          <a:noFill/>
        </p:spPr>
        <p:txBody>
          <a:bodyPr wrap="none" rtlCol="0">
            <a:spAutoFit/>
          </a:bodyPr>
          <a:lstStyle/>
          <a:p>
            <a:r>
              <a:rPr lang="en-US" dirty="0"/>
              <a:t>For simplicity, I have created file for each figure: </a:t>
            </a:r>
            <a:r>
              <a:rPr lang="en-US" b="1" dirty="0"/>
              <a:t>Codes</a:t>
            </a:r>
            <a:r>
              <a:rPr lang="en-US" dirty="0"/>
              <a:t>. It contains </a:t>
            </a:r>
            <a:r>
              <a:rPr lang="en-US" dirty="0" err="1"/>
              <a:t>Matlab</a:t>
            </a:r>
            <a:r>
              <a:rPr lang="en-US" dirty="0"/>
              <a:t> codes used to process the data, </a:t>
            </a:r>
          </a:p>
          <a:p>
            <a:r>
              <a:rPr lang="en-US" dirty="0"/>
              <a:t>figure creation and stats.</a:t>
            </a:r>
          </a:p>
          <a:p>
            <a:endParaRPr lang="en-US" dirty="0"/>
          </a:p>
          <a:p>
            <a:r>
              <a:rPr lang="en-US" dirty="0"/>
              <a:t>Additionally, I have created </a:t>
            </a:r>
            <a:r>
              <a:rPr lang="en-US" dirty="0" err="1"/>
              <a:t>Processed_Data_byFigure</a:t>
            </a:r>
            <a:r>
              <a:rPr lang="en-US" dirty="0"/>
              <a:t> folder. It contains processed data in </a:t>
            </a:r>
            <a:r>
              <a:rPr lang="en-US" dirty="0" err="1"/>
              <a:t>matlab</a:t>
            </a:r>
            <a:r>
              <a:rPr lang="en-US" dirty="0"/>
              <a:t> format</a:t>
            </a:r>
          </a:p>
          <a:p>
            <a:r>
              <a:rPr lang="en-US" dirty="0"/>
              <a:t>used for statistical analysis and figure creation.</a:t>
            </a:r>
          </a:p>
          <a:p>
            <a:r>
              <a:rPr lang="en-US" dirty="0"/>
              <a:t>2 Excel folders contain similar information in Processed data_Fig2ef and Dat_Fig_3_Fig7</a:t>
            </a:r>
          </a:p>
        </p:txBody>
      </p:sp>
      <p:sp>
        <p:nvSpPr>
          <p:cNvPr id="6" name="TextBox 5">
            <a:extLst>
              <a:ext uri="{FF2B5EF4-FFF2-40B4-BE49-F238E27FC236}">
                <a16:creationId xmlns:a16="http://schemas.microsoft.com/office/drawing/2014/main" id="{4DA6A874-CBCF-4241-AAB1-B8E30989C131}"/>
              </a:ext>
            </a:extLst>
          </p:cNvPr>
          <p:cNvSpPr txBox="1"/>
          <p:nvPr/>
        </p:nvSpPr>
        <p:spPr>
          <a:xfrm>
            <a:off x="1035306" y="3121818"/>
            <a:ext cx="10478702" cy="369332"/>
          </a:xfrm>
          <a:prstGeom prst="rect">
            <a:avLst/>
          </a:prstGeom>
          <a:noFill/>
        </p:spPr>
        <p:txBody>
          <a:bodyPr wrap="none" rtlCol="0">
            <a:spAutoFit/>
          </a:bodyPr>
          <a:lstStyle/>
          <a:p>
            <a:r>
              <a:rPr lang="en-US" dirty="0"/>
              <a:t>Before the data explanation, I am going to explain how I converted the .</a:t>
            </a:r>
            <a:r>
              <a:rPr lang="en-US" dirty="0" err="1"/>
              <a:t>rhd</a:t>
            </a:r>
            <a:r>
              <a:rPr lang="en-US" dirty="0"/>
              <a:t> file (raw data - </a:t>
            </a:r>
            <a:r>
              <a:rPr lang="en-US" dirty="0" err="1"/>
              <a:t>intan</a:t>
            </a:r>
            <a:r>
              <a:rPr lang="en-US" dirty="0"/>
              <a:t>) to </a:t>
            </a:r>
            <a:r>
              <a:rPr lang="en-US" dirty="0" err="1"/>
              <a:t>matlab</a:t>
            </a:r>
            <a:r>
              <a:rPr lang="en-US" dirty="0"/>
              <a:t> file</a:t>
            </a:r>
          </a:p>
        </p:txBody>
      </p:sp>
    </p:spTree>
    <p:extLst>
      <p:ext uri="{BB962C8B-B14F-4D97-AF65-F5344CB8AC3E}">
        <p14:creationId xmlns:p14="http://schemas.microsoft.com/office/powerpoint/2010/main" val="78911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14B30-7F35-4177-9F89-E63DC46D72E1}"/>
              </a:ext>
            </a:extLst>
          </p:cNvPr>
          <p:cNvSpPr txBox="1"/>
          <p:nvPr/>
        </p:nvSpPr>
        <p:spPr>
          <a:xfrm>
            <a:off x="5135929" y="800352"/>
            <a:ext cx="2265685" cy="646331"/>
          </a:xfrm>
          <a:prstGeom prst="rect">
            <a:avLst/>
          </a:prstGeom>
          <a:noFill/>
        </p:spPr>
        <p:txBody>
          <a:bodyPr wrap="none" rtlCol="0">
            <a:spAutoFit/>
          </a:bodyPr>
          <a:lstStyle/>
          <a:p>
            <a:r>
              <a:rPr lang="en-US" dirty="0" err="1"/>
              <a:t>Matlab</a:t>
            </a:r>
            <a:r>
              <a:rPr lang="en-US" dirty="0"/>
              <a:t> file conversion</a:t>
            </a:r>
          </a:p>
          <a:p>
            <a:endParaRPr lang="en-US" dirty="0"/>
          </a:p>
        </p:txBody>
      </p:sp>
      <p:sp>
        <p:nvSpPr>
          <p:cNvPr id="2" name="TextBox 1">
            <a:extLst>
              <a:ext uri="{FF2B5EF4-FFF2-40B4-BE49-F238E27FC236}">
                <a16:creationId xmlns:a16="http://schemas.microsoft.com/office/drawing/2014/main" id="{894972BF-8365-4C66-B0E9-6894DF6A0ADA}"/>
              </a:ext>
            </a:extLst>
          </p:cNvPr>
          <p:cNvSpPr txBox="1"/>
          <p:nvPr/>
        </p:nvSpPr>
        <p:spPr>
          <a:xfrm>
            <a:off x="154212" y="1007086"/>
            <a:ext cx="11589839" cy="3693319"/>
          </a:xfrm>
          <a:prstGeom prst="rect">
            <a:avLst/>
          </a:prstGeom>
          <a:noFill/>
        </p:spPr>
        <p:txBody>
          <a:bodyPr wrap="none" rtlCol="0">
            <a:spAutoFit/>
          </a:bodyPr>
          <a:lstStyle/>
          <a:p>
            <a:r>
              <a:rPr lang="en-US" b="1" dirty="0" err="1">
                <a:solidFill>
                  <a:srgbClr val="FF0000"/>
                </a:solidFill>
              </a:rPr>
              <a:t>File_conversion</a:t>
            </a:r>
            <a:r>
              <a:rPr lang="en-US" b="1" dirty="0">
                <a:solidFill>
                  <a:srgbClr val="FF0000"/>
                </a:solidFill>
              </a:rPr>
              <a:t> </a:t>
            </a:r>
            <a:r>
              <a:rPr lang="en-US" dirty="0"/>
              <a:t>file contain several codes, which are used to convert data from .</a:t>
            </a:r>
            <a:r>
              <a:rPr lang="en-US" dirty="0" err="1"/>
              <a:t>rhd</a:t>
            </a:r>
            <a:r>
              <a:rPr lang="en-US" dirty="0"/>
              <a:t> </a:t>
            </a:r>
            <a:r>
              <a:rPr lang="en-US" dirty="0" err="1"/>
              <a:t>ext</a:t>
            </a:r>
            <a:r>
              <a:rPr lang="en-US" dirty="0"/>
              <a:t> to .m </a:t>
            </a:r>
          </a:p>
          <a:p>
            <a:r>
              <a:rPr lang="en-US" b="1" dirty="0"/>
              <a:t>Figures -&gt; </a:t>
            </a:r>
            <a:r>
              <a:rPr lang="en-US" b="1" dirty="0" err="1"/>
              <a:t>File_conversion</a:t>
            </a:r>
            <a:r>
              <a:rPr lang="en-US" b="1" dirty="0"/>
              <a:t> -&gt; Codes -&gt; read_Intant_RHD2000_file</a:t>
            </a:r>
          </a:p>
          <a:p>
            <a:endParaRPr lang="en-US" b="1" dirty="0"/>
          </a:p>
          <a:p>
            <a:r>
              <a:rPr lang="en-US" dirty="0"/>
              <a:t>Press </a:t>
            </a:r>
            <a:r>
              <a:rPr lang="en-US" b="1" dirty="0"/>
              <a:t>read_Intant_RHD2000_file</a:t>
            </a:r>
            <a:r>
              <a:rPr lang="en-US" dirty="0"/>
              <a:t>, choose the data you want to convert and get</a:t>
            </a:r>
          </a:p>
          <a:p>
            <a:r>
              <a:rPr lang="en-US" dirty="0"/>
              <a:t>Output:</a:t>
            </a:r>
            <a:r>
              <a:rPr lang="en-US" b="1" dirty="0"/>
              <a:t> </a:t>
            </a:r>
            <a:r>
              <a:rPr lang="en-US" b="1" dirty="0" err="1"/>
              <a:t>board_adc_data</a:t>
            </a:r>
            <a:r>
              <a:rPr lang="en-US" b="1" dirty="0"/>
              <a:t> </a:t>
            </a:r>
            <a:r>
              <a:rPr lang="en-US" dirty="0"/>
              <a:t>(light On/Off array) and</a:t>
            </a:r>
            <a:r>
              <a:rPr lang="en-US" b="1" dirty="0"/>
              <a:t> </a:t>
            </a:r>
            <a:r>
              <a:rPr lang="en-US" b="1" dirty="0" err="1"/>
              <a:t>amplifier_data</a:t>
            </a:r>
            <a:r>
              <a:rPr lang="en-US" b="1" dirty="0"/>
              <a:t> </a:t>
            </a:r>
            <a:r>
              <a:rPr lang="en-US" dirty="0"/>
              <a:t>(5 EEG/EMG channels).</a:t>
            </a:r>
          </a:p>
          <a:p>
            <a:endParaRPr lang="en-US" dirty="0"/>
          </a:p>
          <a:p>
            <a:endParaRPr lang="en-US" dirty="0"/>
          </a:p>
          <a:p>
            <a:r>
              <a:rPr lang="en-US" dirty="0"/>
              <a:t>The problem is that single raw data file contains only 1 hour of recording. Additionally, the recording failed and stopped in</a:t>
            </a:r>
          </a:p>
          <a:p>
            <a:r>
              <a:rPr lang="en-US" dirty="0"/>
              <a:t>some cases due to </a:t>
            </a:r>
            <a:r>
              <a:rPr lang="en-US" dirty="0" err="1"/>
              <a:t>Intan</a:t>
            </a:r>
            <a:r>
              <a:rPr lang="en-US" dirty="0"/>
              <a:t> software failures. If recording lasted several hours, we have several recording files, which we </a:t>
            </a:r>
          </a:p>
          <a:p>
            <a:r>
              <a:rPr lang="en-US" dirty="0"/>
              <a:t>combined into one after conversion to .m file. We did not include small files (less than 5-10 minutes recordings). </a:t>
            </a:r>
          </a:p>
          <a:p>
            <a:r>
              <a:rPr lang="en-US" dirty="0"/>
              <a:t>This way it was simpler and less time consuming</a:t>
            </a:r>
          </a:p>
          <a:p>
            <a:r>
              <a:rPr lang="en-US" dirty="0"/>
              <a:t>So, I converted files into </a:t>
            </a:r>
            <a:r>
              <a:rPr lang="en-US" b="1" dirty="0"/>
              <a:t>.m file </a:t>
            </a:r>
            <a:r>
              <a:rPr lang="en-US" dirty="0"/>
              <a:t>first and than I manually combined all files (</a:t>
            </a:r>
            <a:r>
              <a:rPr lang="en-US" b="1" dirty="0" err="1"/>
              <a:t>board_adc_data</a:t>
            </a:r>
            <a:r>
              <a:rPr lang="en-US" b="1" dirty="0"/>
              <a:t> / </a:t>
            </a:r>
            <a:r>
              <a:rPr lang="en-US" b="1" dirty="0" err="1"/>
              <a:t>amplifier_data</a:t>
            </a:r>
            <a:r>
              <a:rPr lang="en-US" dirty="0"/>
              <a:t>) into</a:t>
            </a:r>
          </a:p>
          <a:p>
            <a:r>
              <a:rPr lang="en-US" dirty="0"/>
              <a:t>Single file. Please see example in the next slide</a:t>
            </a:r>
          </a:p>
        </p:txBody>
      </p:sp>
      <p:pic>
        <p:nvPicPr>
          <p:cNvPr id="5" name="Picture 4">
            <a:extLst>
              <a:ext uri="{FF2B5EF4-FFF2-40B4-BE49-F238E27FC236}">
                <a16:creationId xmlns:a16="http://schemas.microsoft.com/office/drawing/2014/main" id="{2E75F97A-5254-4738-A044-F03975172307}"/>
              </a:ext>
            </a:extLst>
          </p:cNvPr>
          <p:cNvPicPr>
            <a:picLocks noChangeAspect="1"/>
          </p:cNvPicPr>
          <p:nvPr/>
        </p:nvPicPr>
        <p:blipFill>
          <a:blip r:embed="rId2"/>
          <a:stretch>
            <a:fillRect/>
          </a:stretch>
        </p:blipFill>
        <p:spPr>
          <a:xfrm>
            <a:off x="9649248" y="1122833"/>
            <a:ext cx="1743075" cy="428625"/>
          </a:xfrm>
          <a:prstGeom prst="rect">
            <a:avLst/>
          </a:prstGeom>
        </p:spPr>
      </p:pic>
      <p:pic>
        <p:nvPicPr>
          <p:cNvPr id="6" name="Picture 5">
            <a:extLst>
              <a:ext uri="{FF2B5EF4-FFF2-40B4-BE49-F238E27FC236}">
                <a16:creationId xmlns:a16="http://schemas.microsoft.com/office/drawing/2014/main" id="{597D9EC7-7B91-4121-864E-142FE12FFC60}"/>
              </a:ext>
            </a:extLst>
          </p:cNvPr>
          <p:cNvPicPr>
            <a:picLocks noChangeAspect="1"/>
          </p:cNvPicPr>
          <p:nvPr/>
        </p:nvPicPr>
        <p:blipFill>
          <a:blip r:embed="rId3"/>
          <a:stretch>
            <a:fillRect/>
          </a:stretch>
        </p:blipFill>
        <p:spPr>
          <a:xfrm>
            <a:off x="9649248" y="1667205"/>
            <a:ext cx="2095500" cy="885825"/>
          </a:xfrm>
          <a:prstGeom prst="rect">
            <a:avLst/>
          </a:prstGeom>
        </p:spPr>
      </p:pic>
    </p:spTree>
    <p:extLst>
      <p:ext uri="{BB962C8B-B14F-4D97-AF65-F5344CB8AC3E}">
        <p14:creationId xmlns:p14="http://schemas.microsoft.com/office/powerpoint/2010/main" val="365064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E9173A58-3541-4F38-8969-CC0D98314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178" y="1257121"/>
            <a:ext cx="5562600" cy="2362200"/>
          </a:xfrm>
          <a:prstGeom prst="rect">
            <a:avLst/>
          </a:prstGeom>
        </p:spPr>
      </p:pic>
      <p:sp>
        <p:nvSpPr>
          <p:cNvPr id="4" name="TextBox 3">
            <a:extLst>
              <a:ext uri="{FF2B5EF4-FFF2-40B4-BE49-F238E27FC236}">
                <a16:creationId xmlns:a16="http://schemas.microsoft.com/office/drawing/2014/main" id="{A9314B30-7F35-4177-9F89-E63DC46D72E1}"/>
              </a:ext>
            </a:extLst>
          </p:cNvPr>
          <p:cNvSpPr txBox="1"/>
          <p:nvPr/>
        </p:nvSpPr>
        <p:spPr>
          <a:xfrm>
            <a:off x="4478857" y="610790"/>
            <a:ext cx="3234283" cy="646331"/>
          </a:xfrm>
          <a:prstGeom prst="rect">
            <a:avLst/>
          </a:prstGeom>
          <a:noFill/>
        </p:spPr>
        <p:txBody>
          <a:bodyPr wrap="none" rtlCol="0">
            <a:spAutoFit/>
          </a:bodyPr>
          <a:lstStyle/>
          <a:p>
            <a:r>
              <a:rPr lang="en-US" dirty="0" err="1"/>
              <a:t>Matlab</a:t>
            </a:r>
            <a:r>
              <a:rPr lang="en-US" dirty="0"/>
              <a:t> file conversion - Example</a:t>
            </a:r>
          </a:p>
          <a:p>
            <a:endParaRPr lang="en-US" dirty="0"/>
          </a:p>
        </p:txBody>
      </p:sp>
      <p:sp>
        <p:nvSpPr>
          <p:cNvPr id="5" name="TextBox 4">
            <a:extLst>
              <a:ext uri="{FF2B5EF4-FFF2-40B4-BE49-F238E27FC236}">
                <a16:creationId xmlns:a16="http://schemas.microsoft.com/office/drawing/2014/main" id="{6FD243E6-8621-4FE8-A01D-64146BE07425}"/>
              </a:ext>
            </a:extLst>
          </p:cNvPr>
          <p:cNvSpPr txBox="1"/>
          <p:nvPr/>
        </p:nvSpPr>
        <p:spPr>
          <a:xfrm>
            <a:off x="344060" y="1317697"/>
            <a:ext cx="6864315" cy="5078313"/>
          </a:xfrm>
          <a:prstGeom prst="rect">
            <a:avLst/>
          </a:prstGeom>
          <a:noFill/>
        </p:spPr>
        <p:txBody>
          <a:bodyPr wrap="none" rtlCol="0">
            <a:spAutoFit/>
          </a:bodyPr>
          <a:lstStyle/>
          <a:p>
            <a:r>
              <a:rPr lang="en-US" dirty="0"/>
              <a:t>For example, data from </a:t>
            </a:r>
            <a:r>
              <a:rPr lang="en-US" b="1" dirty="0"/>
              <a:t>Batch5 &gt; 25_11 &gt;  M1 &gt; 2</a:t>
            </a:r>
            <a:r>
              <a:rPr lang="en-US" b="1" baseline="30000" dirty="0"/>
              <a:t>nd</a:t>
            </a:r>
            <a:r>
              <a:rPr lang="en-US" b="1" dirty="0"/>
              <a:t> stimulation</a:t>
            </a:r>
          </a:p>
          <a:p>
            <a:r>
              <a:rPr lang="en-US" dirty="0"/>
              <a:t>I have excluded small data (less than 10.000 KB)</a:t>
            </a:r>
          </a:p>
          <a:p>
            <a:r>
              <a:rPr lang="en-US" dirty="0"/>
              <a:t>And combined 3 files which are left into 1</a:t>
            </a:r>
          </a:p>
          <a:p>
            <a:endParaRPr lang="en-US" dirty="0"/>
          </a:p>
          <a:p>
            <a:r>
              <a:rPr lang="en-US" b="1" dirty="0"/>
              <a:t>First</a:t>
            </a:r>
            <a:r>
              <a:rPr lang="en-US" dirty="0"/>
              <a:t>: I convert 1</a:t>
            </a:r>
            <a:r>
              <a:rPr lang="en-US" baseline="30000" dirty="0"/>
              <a:t>st</a:t>
            </a:r>
            <a:r>
              <a:rPr lang="en-US" dirty="0"/>
              <a:t> file into .m file using </a:t>
            </a:r>
            <a:r>
              <a:rPr lang="en-US" b="1" dirty="0"/>
              <a:t>read_Intant_RHD2000_file</a:t>
            </a:r>
          </a:p>
          <a:p>
            <a:r>
              <a:rPr lang="en-US" b="1" dirty="0"/>
              <a:t>Second: </a:t>
            </a:r>
            <a:r>
              <a:rPr lang="en-US" dirty="0"/>
              <a:t>I name </a:t>
            </a:r>
            <a:r>
              <a:rPr lang="en-US" b="1" dirty="0" err="1"/>
              <a:t>board_adc_data</a:t>
            </a:r>
            <a:r>
              <a:rPr lang="en-US" b="1" dirty="0"/>
              <a:t> / </a:t>
            </a:r>
            <a:r>
              <a:rPr lang="en-US" b="1" dirty="0" err="1"/>
              <a:t>amplifier_data</a:t>
            </a:r>
            <a:endParaRPr lang="en-US" b="1" dirty="0"/>
          </a:p>
          <a:p>
            <a:r>
              <a:rPr lang="en-US" dirty="0"/>
              <a:t>With simple y1/d1 (manually)</a:t>
            </a:r>
          </a:p>
          <a:p>
            <a:r>
              <a:rPr lang="en-US" dirty="0"/>
              <a:t>By using </a:t>
            </a:r>
            <a:r>
              <a:rPr lang="en-US" b="1" dirty="0" err="1"/>
              <a:t>ext.m</a:t>
            </a:r>
            <a:r>
              <a:rPr lang="en-US" b="1" dirty="0"/>
              <a:t> </a:t>
            </a:r>
            <a:r>
              <a:rPr lang="en-US" dirty="0"/>
              <a:t>code</a:t>
            </a:r>
          </a:p>
          <a:p>
            <a:endParaRPr lang="en-US" dirty="0"/>
          </a:p>
          <a:p>
            <a:endParaRPr lang="en-US" dirty="0"/>
          </a:p>
          <a:p>
            <a:endParaRPr lang="en-US" dirty="0"/>
          </a:p>
          <a:p>
            <a:r>
              <a:rPr lang="en-US" dirty="0"/>
              <a:t>Next, I convert/rename 2</a:t>
            </a:r>
            <a:r>
              <a:rPr lang="en-US" baseline="30000" dirty="0"/>
              <a:t>nd</a:t>
            </a:r>
            <a:r>
              <a:rPr lang="en-US" dirty="0"/>
              <a:t> file and same way 3</a:t>
            </a:r>
            <a:r>
              <a:rPr lang="en-US" baseline="30000" dirty="0"/>
              <a:t>rd</a:t>
            </a:r>
            <a:r>
              <a:rPr lang="en-US" dirty="0"/>
              <a:t> file.</a:t>
            </a:r>
          </a:p>
          <a:p>
            <a:endParaRPr lang="en-US" dirty="0"/>
          </a:p>
          <a:p>
            <a:endParaRPr lang="en-US" dirty="0"/>
          </a:p>
          <a:p>
            <a:endParaRPr lang="en-US" dirty="0"/>
          </a:p>
          <a:p>
            <a:r>
              <a:rPr lang="en-US" dirty="0"/>
              <a:t>After, I combine all 3 files into single file using same code in </a:t>
            </a:r>
            <a:r>
              <a:rPr lang="en-US" b="1" dirty="0" err="1"/>
              <a:t>ext.m</a:t>
            </a:r>
            <a:endParaRPr lang="en-US" b="1" dirty="0"/>
          </a:p>
          <a:p>
            <a:endParaRPr lang="en-US" b="1" dirty="0"/>
          </a:p>
          <a:p>
            <a:r>
              <a:rPr lang="en-US" b="1" dirty="0"/>
              <a:t>Output = is  DD2 – (light on/off arrays) Y2 = 5 channels from EEG/EMG</a:t>
            </a:r>
            <a:endParaRPr lang="en-US" dirty="0"/>
          </a:p>
        </p:txBody>
      </p:sp>
      <p:cxnSp>
        <p:nvCxnSpPr>
          <p:cNvPr id="7" name="Straight Connector 6">
            <a:extLst>
              <a:ext uri="{FF2B5EF4-FFF2-40B4-BE49-F238E27FC236}">
                <a16:creationId xmlns:a16="http://schemas.microsoft.com/office/drawing/2014/main" id="{75243F5C-C37A-4EFB-910A-7DE6916BEA9F}"/>
              </a:ext>
            </a:extLst>
          </p:cNvPr>
          <p:cNvCxnSpPr>
            <a:cxnSpLocks/>
          </p:cNvCxnSpPr>
          <p:nvPr/>
        </p:nvCxnSpPr>
        <p:spPr>
          <a:xfrm>
            <a:off x="9472409" y="2297320"/>
            <a:ext cx="1272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81C96B7-9CCF-4EDF-B6C4-8A7B4A56E880}"/>
              </a:ext>
            </a:extLst>
          </p:cNvPr>
          <p:cNvCxnSpPr>
            <a:cxnSpLocks/>
          </p:cNvCxnSpPr>
          <p:nvPr/>
        </p:nvCxnSpPr>
        <p:spPr>
          <a:xfrm>
            <a:off x="9567144" y="2511504"/>
            <a:ext cx="1272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8E9EA9A-FE9C-496A-AD38-B6C5B133213E}"/>
              </a:ext>
            </a:extLst>
          </p:cNvPr>
          <p:cNvCxnSpPr>
            <a:cxnSpLocks/>
          </p:cNvCxnSpPr>
          <p:nvPr/>
        </p:nvCxnSpPr>
        <p:spPr>
          <a:xfrm>
            <a:off x="9472409" y="2898683"/>
            <a:ext cx="127274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80D7BE-0EAF-4803-9D5E-E16D807A00D2}"/>
              </a:ext>
            </a:extLst>
          </p:cNvPr>
          <p:cNvPicPr>
            <a:picLocks noChangeAspect="1"/>
          </p:cNvPicPr>
          <p:nvPr/>
        </p:nvPicPr>
        <p:blipFill>
          <a:blip r:embed="rId3"/>
          <a:stretch>
            <a:fillRect/>
          </a:stretch>
        </p:blipFill>
        <p:spPr>
          <a:xfrm>
            <a:off x="4166902" y="3285354"/>
            <a:ext cx="2390775" cy="571500"/>
          </a:xfrm>
          <a:prstGeom prst="rect">
            <a:avLst/>
          </a:prstGeom>
        </p:spPr>
      </p:pic>
      <p:pic>
        <p:nvPicPr>
          <p:cNvPr id="11" name="Picture 10">
            <a:extLst>
              <a:ext uri="{FF2B5EF4-FFF2-40B4-BE49-F238E27FC236}">
                <a16:creationId xmlns:a16="http://schemas.microsoft.com/office/drawing/2014/main" id="{44D36749-7F48-4202-9A9C-E5D26AEB18EE}"/>
              </a:ext>
            </a:extLst>
          </p:cNvPr>
          <p:cNvPicPr>
            <a:picLocks noChangeAspect="1"/>
          </p:cNvPicPr>
          <p:nvPr/>
        </p:nvPicPr>
        <p:blipFill>
          <a:blip r:embed="rId4"/>
          <a:stretch>
            <a:fillRect/>
          </a:stretch>
        </p:blipFill>
        <p:spPr>
          <a:xfrm>
            <a:off x="6489178" y="3991928"/>
            <a:ext cx="2447925" cy="1295400"/>
          </a:xfrm>
          <a:prstGeom prst="rect">
            <a:avLst/>
          </a:prstGeom>
        </p:spPr>
      </p:pic>
      <p:pic>
        <p:nvPicPr>
          <p:cNvPr id="12" name="Picture 11">
            <a:extLst>
              <a:ext uri="{FF2B5EF4-FFF2-40B4-BE49-F238E27FC236}">
                <a16:creationId xmlns:a16="http://schemas.microsoft.com/office/drawing/2014/main" id="{A34AEADF-77AC-40BD-9644-E6A2E1D92A08}"/>
              </a:ext>
            </a:extLst>
          </p:cNvPr>
          <p:cNvPicPr>
            <a:picLocks noChangeAspect="1"/>
          </p:cNvPicPr>
          <p:nvPr/>
        </p:nvPicPr>
        <p:blipFill>
          <a:blip r:embed="rId5"/>
          <a:stretch>
            <a:fillRect/>
          </a:stretch>
        </p:blipFill>
        <p:spPr>
          <a:xfrm>
            <a:off x="7713140" y="5333678"/>
            <a:ext cx="2133600" cy="657225"/>
          </a:xfrm>
          <a:prstGeom prst="rect">
            <a:avLst/>
          </a:prstGeom>
        </p:spPr>
      </p:pic>
    </p:spTree>
    <p:extLst>
      <p:ext uri="{BB962C8B-B14F-4D97-AF65-F5344CB8AC3E}">
        <p14:creationId xmlns:p14="http://schemas.microsoft.com/office/powerpoint/2010/main" val="118072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314B30-7F35-4177-9F89-E63DC46D72E1}"/>
              </a:ext>
            </a:extLst>
          </p:cNvPr>
          <p:cNvSpPr txBox="1"/>
          <p:nvPr/>
        </p:nvSpPr>
        <p:spPr>
          <a:xfrm>
            <a:off x="3979252" y="356494"/>
            <a:ext cx="3234540" cy="646331"/>
          </a:xfrm>
          <a:prstGeom prst="rect">
            <a:avLst/>
          </a:prstGeom>
          <a:noFill/>
        </p:spPr>
        <p:txBody>
          <a:bodyPr wrap="none" rtlCol="0">
            <a:spAutoFit/>
          </a:bodyPr>
          <a:lstStyle/>
          <a:p>
            <a:r>
              <a:rPr lang="en-US" dirty="0" err="1"/>
              <a:t>Matlab</a:t>
            </a:r>
            <a:r>
              <a:rPr lang="en-US" dirty="0"/>
              <a:t> file conversion - Example</a:t>
            </a:r>
          </a:p>
          <a:p>
            <a:endParaRPr lang="en-US" dirty="0"/>
          </a:p>
        </p:txBody>
      </p:sp>
      <p:sp>
        <p:nvSpPr>
          <p:cNvPr id="5" name="TextBox 4">
            <a:extLst>
              <a:ext uri="{FF2B5EF4-FFF2-40B4-BE49-F238E27FC236}">
                <a16:creationId xmlns:a16="http://schemas.microsoft.com/office/drawing/2014/main" id="{6E302BE6-3390-44BA-BFAB-D0969C714BC8}"/>
              </a:ext>
            </a:extLst>
          </p:cNvPr>
          <p:cNvSpPr txBox="1"/>
          <p:nvPr/>
        </p:nvSpPr>
        <p:spPr>
          <a:xfrm>
            <a:off x="3377125" y="935079"/>
            <a:ext cx="8545305" cy="5909310"/>
          </a:xfrm>
          <a:prstGeom prst="rect">
            <a:avLst/>
          </a:prstGeom>
          <a:noFill/>
        </p:spPr>
        <p:txBody>
          <a:bodyPr wrap="square" rtlCol="0">
            <a:spAutoFit/>
          </a:bodyPr>
          <a:lstStyle/>
          <a:p>
            <a:r>
              <a:rPr lang="en-US" b="1" dirty="0"/>
              <a:t>Input to most analysis is following:  </a:t>
            </a:r>
          </a:p>
          <a:p>
            <a:r>
              <a:rPr lang="en-US" dirty="0"/>
              <a:t>converted</a:t>
            </a:r>
            <a:r>
              <a:rPr lang="en-US" b="1" dirty="0"/>
              <a:t> DD2/Y2 or </a:t>
            </a:r>
            <a:r>
              <a:rPr lang="en-US" b="1" dirty="0" err="1"/>
              <a:t>board_adc_data</a:t>
            </a:r>
            <a:r>
              <a:rPr lang="en-US" b="1" dirty="0"/>
              <a:t>/</a:t>
            </a:r>
            <a:r>
              <a:rPr lang="en-US" b="1" dirty="0" err="1"/>
              <a:t>amplifier_data</a:t>
            </a:r>
            <a:r>
              <a:rPr lang="en-US" b="1" dirty="0"/>
              <a:t> </a:t>
            </a:r>
            <a:r>
              <a:rPr lang="en-US" dirty="0"/>
              <a:t>(sometimes only single </a:t>
            </a:r>
          </a:p>
          <a:p>
            <a:r>
              <a:rPr lang="en-US" dirty="0"/>
              <a:t>File was recorded during session)</a:t>
            </a:r>
          </a:p>
          <a:p>
            <a:endParaRPr lang="en-US" dirty="0"/>
          </a:p>
          <a:p>
            <a:r>
              <a:rPr lang="en-US" b="1" dirty="0" err="1"/>
              <a:t>Board_adc_data</a:t>
            </a:r>
            <a:r>
              <a:rPr lang="en-US" b="1" dirty="0"/>
              <a:t> (y</a:t>
            </a:r>
            <a:r>
              <a:rPr lang="en-US" dirty="0"/>
              <a:t>) – single string (off = 0 / on = 3) - signal</a:t>
            </a:r>
          </a:p>
          <a:p>
            <a:r>
              <a:rPr lang="en-US" b="1" dirty="0" err="1"/>
              <a:t>Amplifier_data</a:t>
            </a:r>
            <a:r>
              <a:rPr lang="en-US" b="1" dirty="0"/>
              <a:t> (x) </a:t>
            </a:r>
            <a:r>
              <a:rPr lang="en-US" dirty="0"/>
              <a:t>contain 5 strings (channels)</a:t>
            </a:r>
          </a:p>
          <a:p>
            <a:r>
              <a:rPr lang="en-US" dirty="0"/>
              <a:t>1</a:t>
            </a:r>
            <a:r>
              <a:rPr lang="en-US" baseline="30000" dirty="0"/>
              <a:t>st</a:t>
            </a:r>
            <a:r>
              <a:rPr lang="en-US" dirty="0"/>
              <a:t> – EMG (recoding from muscle)</a:t>
            </a:r>
          </a:p>
          <a:p>
            <a:r>
              <a:rPr lang="en-US" dirty="0"/>
              <a:t>2</a:t>
            </a:r>
            <a:r>
              <a:rPr lang="en-US" baseline="30000" dirty="0"/>
              <a:t>nd</a:t>
            </a:r>
            <a:r>
              <a:rPr lang="en-US" dirty="0"/>
              <a:t> – AR (EEG channel from Auditory right)</a:t>
            </a:r>
          </a:p>
          <a:p>
            <a:r>
              <a:rPr lang="en-US" dirty="0"/>
              <a:t>3</a:t>
            </a:r>
            <a:r>
              <a:rPr lang="en-US" baseline="30000" dirty="0"/>
              <a:t>rd</a:t>
            </a:r>
            <a:r>
              <a:rPr lang="en-US" dirty="0"/>
              <a:t> – FL (EEG channel from Frontal left)</a:t>
            </a:r>
          </a:p>
          <a:p>
            <a:r>
              <a:rPr lang="en-US" dirty="0"/>
              <a:t>4</a:t>
            </a:r>
            <a:r>
              <a:rPr lang="en-US" baseline="30000" dirty="0"/>
              <a:t>th</a:t>
            </a:r>
            <a:r>
              <a:rPr lang="en-US" dirty="0"/>
              <a:t> – FR (EEG channel from Frontal right) </a:t>
            </a:r>
          </a:p>
          <a:p>
            <a:r>
              <a:rPr lang="en-US" dirty="0"/>
              <a:t>5</a:t>
            </a:r>
            <a:r>
              <a:rPr lang="en-US" baseline="30000" dirty="0"/>
              <a:t>th</a:t>
            </a:r>
            <a:r>
              <a:rPr lang="en-US" dirty="0"/>
              <a:t> – AL (EEG channel from Auditory left) </a:t>
            </a:r>
          </a:p>
          <a:p>
            <a:endParaRPr lang="en-US" dirty="0"/>
          </a:p>
          <a:p>
            <a:r>
              <a:rPr lang="en-US" dirty="0"/>
              <a:t>EMG channel was used for sleep scoring. In few data EMG was missing, and FR channel was used to sleep score. All data was visually inspected before included in the sleeping data.</a:t>
            </a:r>
          </a:p>
          <a:p>
            <a:r>
              <a:rPr lang="en-US" dirty="0"/>
              <a:t>FR channel (3</a:t>
            </a:r>
            <a:r>
              <a:rPr lang="en-US" baseline="30000" dirty="0"/>
              <a:t>rd</a:t>
            </a:r>
            <a:r>
              <a:rPr lang="en-US" dirty="0"/>
              <a:t>) was used mostly for analysis in EEG. If FR was missing FL was used for analysis.</a:t>
            </a:r>
          </a:p>
          <a:p>
            <a:endParaRPr lang="en-US" dirty="0"/>
          </a:p>
          <a:p>
            <a:r>
              <a:rPr lang="en-US" b="1" dirty="0">
                <a:solidFill>
                  <a:srgbClr val="FF0000"/>
                </a:solidFill>
              </a:rPr>
              <a:t>Important to note! </a:t>
            </a:r>
            <a:r>
              <a:rPr lang="en-US" dirty="0"/>
              <a:t>Some animals did not have 5 channels and code was adjusted to 3-4 channels.  See </a:t>
            </a:r>
            <a:r>
              <a:rPr lang="en-US" b="1" dirty="0"/>
              <a:t>Mice and days used.xls </a:t>
            </a:r>
            <a:r>
              <a:rPr lang="en-US" dirty="0"/>
              <a:t>file contain info about the number of channels during recordings</a:t>
            </a:r>
          </a:p>
        </p:txBody>
      </p:sp>
      <p:pic>
        <p:nvPicPr>
          <p:cNvPr id="2" name="Picture 1">
            <a:extLst>
              <a:ext uri="{FF2B5EF4-FFF2-40B4-BE49-F238E27FC236}">
                <a16:creationId xmlns:a16="http://schemas.microsoft.com/office/drawing/2014/main" id="{EE0B2684-5174-4784-9BC5-73B31F48C747}"/>
              </a:ext>
            </a:extLst>
          </p:cNvPr>
          <p:cNvPicPr>
            <a:picLocks noChangeAspect="1"/>
          </p:cNvPicPr>
          <p:nvPr/>
        </p:nvPicPr>
        <p:blipFill>
          <a:blip r:embed="rId2"/>
          <a:stretch>
            <a:fillRect/>
          </a:stretch>
        </p:blipFill>
        <p:spPr>
          <a:xfrm>
            <a:off x="678180" y="1280617"/>
            <a:ext cx="2590800" cy="1276350"/>
          </a:xfrm>
          <a:prstGeom prst="rect">
            <a:avLst/>
          </a:prstGeom>
        </p:spPr>
      </p:pic>
      <p:pic>
        <p:nvPicPr>
          <p:cNvPr id="6" name="Picture 5">
            <a:extLst>
              <a:ext uri="{FF2B5EF4-FFF2-40B4-BE49-F238E27FC236}">
                <a16:creationId xmlns:a16="http://schemas.microsoft.com/office/drawing/2014/main" id="{6C18A137-CAFB-4255-B2EF-97A87D60CA18}"/>
              </a:ext>
            </a:extLst>
          </p:cNvPr>
          <p:cNvPicPr>
            <a:picLocks noChangeAspect="1"/>
          </p:cNvPicPr>
          <p:nvPr/>
        </p:nvPicPr>
        <p:blipFill>
          <a:blip r:embed="rId3"/>
          <a:stretch>
            <a:fillRect/>
          </a:stretch>
        </p:blipFill>
        <p:spPr>
          <a:xfrm>
            <a:off x="678180" y="2752586"/>
            <a:ext cx="2609850" cy="1857375"/>
          </a:xfrm>
          <a:prstGeom prst="rect">
            <a:avLst/>
          </a:prstGeom>
        </p:spPr>
      </p:pic>
    </p:spTree>
    <p:extLst>
      <p:ext uri="{BB962C8B-B14F-4D97-AF65-F5344CB8AC3E}">
        <p14:creationId xmlns:p14="http://schemas.microsoft.com/office/powerpoint/2010/main" val="347257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3701</Words>
  <Application>Microsoft Office PowerPoint</Application>
  <PresentationFormat>Widescreen</PresentationFormat>
  <Paragraphs>358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Vladimir Visocky</dc:creator>
  <cp:lastModifiedBy>Visockis, Vladimir (NIH/NIMH) [F]</cp:lastModifiedBy>
  <cp:revision>120</cp:revision>
  <dcterms:created xsi:type="dcterms:W3CDTF">2020-04-09T22:54:03Z</dcterms:created>
  <dcterms:modified xsi:type="dcterms:W3CDTF">2022-05-16T16:08:58Z</dcterms:modified>
</cp:coreProperties>
</file>