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898" r:id="rId2"/>
    <p:sldId id="1095" r:id="rId3"/>
    <p:sldId id="1092" r:id="rId4"/>
    <p:sldId id="1128" r:id="rId5"/>
    <p:sldId id="1111" r:id="rId6"/>
    <p:sldId id="1127" r:id="rId7"/>
    <p:sldId id="1141" r:id="rId8"/>
    <p:sldId id="1163" r:id="rId9"/>
    <p:sldId id="1156" r:id="rId10"/>
    <p:sldId id="1145" r:id="rId11"/>
    <p:sldId id="1151" r:id="rId12"/>
    <p:sldId id="1155" r:id="rId13"/>
    <p:sldId id="1157" r:id="rId14"/>
    <p:sldId id="1158" r:id="rId15"/>
    <p:sldId id="1160" r:id="rId16"/>
    <p:sldId id="1161" r:id="rId17"/>
    <p:sldId id="1152" r:id="rId18"/>
    <p:sldId id="1153" r:id="rId19"/>
    <p:sldId id="1154" r:id="rId20"/>
    <p:sldId id="1159" r:id="rId21"/>
    <p:sldId id="1162" r:id="rId22"/>
    <p:sldId id="1133" r:id="rId23"/>
    <p:sldId id="1165" r:id="rId24"/>
    <p:sldId id="1149" r:id="rId25"/>
    <p:sldId id="1142" r:id="rId26"/>
    <p:sldId id="1144" r:id="rId27"/>
    <p:sldId id="1150" r:id="rId28"/>
    <p:sldId id="1147" r:id="rId29"/>
    <p:sldId id="1148" r:id="rId30"/>
    <p:sldId id="1143" r:id="rId31"/>
    <p:sldId id="1164" r:id="rId32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600" kern="1200">
        <a:solidFill>
          <a:srgbClr val="005500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rgbClr val="005500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rgbClr val="005500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rgbClr val="005500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rgbClr val="005500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5500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5500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5500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5500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663"/>
    <a:srgbClr val="E6EEFA"/>
    <a:srgbClr val="FF1900"/>
    <a:srgbClr val="F04B26"/>
    <a:srgbClr val="FFFFFF"/>
    <a:srgbClr val="D21519"/>
    <a:srgbClr val="FF9900"/>
    <a:srgbClr val="CC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6" autoAdjust="0"/>
    <p:restoredTop sz="86398" autoAdjust="0"/>
  </p:normalViewPr>
  <p:slideViewPr>
    <p:cSldViewPr>
      <p:cViewPr>
        <p:scale>
          <a:sx n="75" d="100"/>
          <a:sy n="75" d="100"/>
        </p:scale>
        <p:origin x="-110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5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710"/>
    </p:cViewPr>
  </p:sorterViewPr>
  <p:notesViewPr>
    <p:cSldViewPr>
      <p:cViewPr varScale="1">
        <p:scale>
          <a:sx n="74" d="100"/>
          <a:sy n="74" d="100"/>
        </p:scale>
        <p:origin x="-3258" y="-96"/>
      </p:cViewPr>
      <p:guideLst>
        <p:guide orient="horz" pos="3023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chemeClr val="tx2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chemeClr val="tx2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3E051B7B-4DEB-4959-9831-1E2EA3802AFA}" type="datetime5">
              <a:rPr lang="en-US"/>
              <a:pPr>
                <a:defRPr/>
              </a:pPr>
              <a:t>16-Oct-13</a:t>
            </a:fld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chemeClr val="tx2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en-US"/>
              <a:t>&lt;Insert Header&amp;Footer from ribbon menu, not here&gt;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chemeClr val="tx2"/>
                </a:solidFill>
                <a:latin typeface="Garamond" pitchFamily="18" charset="0"/>
              </a:defRPr>
            </a:lvl1pPr>
          </a:lstStyle>
          <a:p>
            <a:pPr>
              <a:defRPr/>
            </a:pPr>
            <a:fld id="{4CBE46B5-09D2-4B67-B9A1-7F0869E4C73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CC88B92-2AA9-4F40-A4A6-51754C5A6B91}" type="datetime5">
              <a:rPr lang="en-US"/>
              <a:pPr>
                <a:defRPr/>
              </a:pPr>
              <a:t>16-Oct-13</a:t>
            </a:fld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&lt;Insert Header&amp;Footer from ribbon menu, not here&gt;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306FA6E-73A5-4609-B3AF-88480A34C67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Notes Placeholder 7"/>
          <p:cNvSpPr>
            <a:spLocks noGrp="1"/>
          </p:cNvSpPr>
          <p:nvPr>
            <p:ph type="body" sz="quarter" idx="3"/>
          </p:nvPr>
        </p:nvSpPr>
        <p:spPr>
          <a:xfrm>
            <a:off x="731838" y="4559300"/>
            <a:ext cx="5851525" cy="4321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2B72593F-B738-4BF9-970A-4F6AF75B07DB}" type="datetime5">
              <a:rPr lang="en-US" smtClean="0"/>
              <a:pPr/>
              <a:t>16-Oct-13</a:t>
            </a:fld>
            <a:endParaRPr lang="en-US" smtClean="0"/>
          </a:p>
        </p:txBody>
      </p:sp>
      <p:sp>
        <p:nvSpPr>
          <p:cNvPr id="1024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&lt;Insert Header&amp;Footer from ribbon menu, not here&gt;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 cstate="print"/>
          <a:srcRect t="23628"/>
          <a:stretch>
            <a:fillRect/>
          </a:stretch>
        </p:blipFill>
        <p:spPr bwMode="auto">
          <a:xfrm>
            <a:off x="0" y="1719263"/>
            <a:ext cx="9151938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150" y="1179513"/>
            <a:ext cx="5040313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507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757238" y="4532089"/>
            <a:ext cx="7775575" cy="1273175"/>
          </a:xfrm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rgbClr val="003663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3513" name="Rectangle 25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2895079"/>
            <a:ext cx="7772400" cy="1470025"/>
          </a:xfrm>
        </p:spPr>
        <p:txBody>
          <a:bodyPr/>
          <a:lstStyle>
            <a:lvl1pPr>
              <a:defRPr sz="4000"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21"/>
          <p:cNvSpPr>
            <a:spLocks noGrp="1" noChangeArrowheads="1"/>
          </p:cNvSpPr>
          <p:nvPr>
            <p:ph type="dt" sz="half" idx="10"/>
          </p:nvPr>
        </p:nvSpPr>
        <p:spPr>
          <a:xfrm>
            <a:off x="3132138" y="6021388"/>
            <a:ext cx="3024187" cy="404812"/>
          </a:xfrm>
        </p:spPr>
        <p:txBody>
          <a:bodyPr/>
          <a:lstStyle>
            <a:lvl1pPr marL="0" indent="0" algn="ctr" rtl="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FF1900"/>
              </a:buClr>
              <a:buFontTx/>
              <a:buNone/>
              <a:defRPr lang="en-US" sz="2000">
                <a:solidFill>
                  <a:srgbClr val="003663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17-Oct-13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VCMS Project Design</a:t>
            </a:r>
            <a:endParaRPr lang="en-GB"/>
          </a:p>
        </p:txBody>
      </p:sp>
      <p:sp>
        <p:nvSpPr>
          <p:cNvPr id="6" name="Rectangle 3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#</a:t>
            </a:r>
            <a:fld id="{E853F3CC-5457-4C4F-86DD-2721A47F38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17-Oct-13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9750" y="1196975"/>
            <a:ext cx="4064000" cy="4895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56150" y="1196975"/>
            <a:ext cx="4064000" cy="2371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56150" y="3721100"/>
            <a:ext cx="4064000" cy="2371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2915816" y="6351"/>
            <a:ext cx="6048672" cy="686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6" name="Rectangle 38"/>
          <p:cNvSpPr>
            <a:spLocks noGrp="1" noChangeArrowheads="1"/>
          </p:cNvSpPr>
          <p:nvPr>
            <p:ph type="ftr" sz="quarter" idx="10"/>
          </p:nvPr>
        </p:nvSpPr>
        <p:spPr>
          <a:xfrm>
            <a:off x="2268538" y="6508750"/>
            <a:ext cx="4751387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VCMS Project Design</a:t>
            </a:r>
            <a:endParaRPr lang="en-GB"/>
          </a:p>
        </p:txBody>
      </p:sp>
      <p:sp>
        <p:nvSpPr>
          <p:cNvPr id="7" name="Rectangle 3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15313" y="6508750"/>
            <a:ext cx="749300" cy="3048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GB"/>
              <a:t>#</a:t>
            </a:r>
            <a:fld id="{47F53F49-9B26-4917-98E9-A95CE0D6C21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Rectangle 40"/>
          <p:cNvSpPr>
            <a:spLocks noGrp="1" noChangeArrowheads="1"/>
          </p:cNvSpPr>
          <p:nvPr>
            <p:ph type="dt" sz="half" idx="12"/>
          </p:nvPr>
        </p:nvSpPr>
        <p:spPr>
          <a:xfrm>
            <a:off x="7072313" y="6515100"/>
            <a:ext cx="1071562" cy="2889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 smtClean="0"/>
              <a:t>17-Oct-13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9750" y="1196975"/>
            <a:ext cx="4064000" cy="4895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6150" y="1196975"/>
            <a:ext cx="4064000" cy="48958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2987824" y="-31898"/>
            <a:ext cx="5976664" cy="724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5" name="Rectangle 3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VCMS Project Design</a:t>
            </a:r>
            <a:endParaRPr lang="en-GB"/>
          </a:p>
        </p:txBody>
      </p:sp>
      <p:sp>
        <p:nvSpPr>
          <p:cNvPr id="6" name="Rectangle 3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#</a:t>
            </a:r>
            <a:fld id="{D98D8A27-5765-4B4B-AB03-37453D16A39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17-Oct-13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BA1AD4B-7BA9-4FA5-8E1C-783D409EC7E5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t="23628"/>
          <a:stretch>
            <a:fillRect/>
          </a:stretch>
        </p:blipFill>
        <p:spPr bwMode="auto">
          <a:xfrm>
            <a:off x="0" y="871538"/>
            <a:ext cx="9151938" cy="113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438" y="404813"/>
            <a:ext cx="4103687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 bwMode="auto">
          <a:xfrm>
            <a:off x="0" y="6597650"/>
            <a:ext cx="9144000" cy="257175"/>
          </a:xfrm>
          <a:prstGeom prst="rect">
            <a:avLst/>
          </a:prstGeom>
          <a:solidFill>
            <a:srgbClr val="E6EEF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b"/>
          <a:lstStyle/>
          <a:p>
            <a:pPr algn="r">
              <a:defRPr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3513" name="Rectangle 25"/>
          <p:cNvSpPr>
            <a:spLocks noGrp="1" noChangeArrowheads="1"/>
          </p:cNvSpPr>
          <p:nvPr>
            <p:ph type="ctrTitle" sz="quarter"/>
          </p:nvPr>
        </p:nvSpPr>
        <p:spPr>
          <a:xfrm>
            <a:off x="760040" y="2535039"/>
            <a:ext cx="7772400" cy="1470025"/>
          </a:xfrm>
        </p:spPr>
        <p:txBody>
          <a:bodyPr/>
          <a:lstStyle>
            <a:lvl1pPr>
              <a:defRPr sz="4400">
                <a:solidFill>
                  <a:srgbClr val="003663"/>
                </a:solidFill>
                <a:latin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3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>
                <a:solidFill>
                  <a:srgbClr val="003663"/>
                </a:solidFill>
              </a:defRPr>
            </a:lvl1pPr>
          </a:lstStyle>
          <a:p>
            <a:pPr>
              <a:defRPr/>
            </a:pPr>
            <a:r>
              <a:rPr lang="en-US" smtClean="0"/>
              <a:t>VCMS Project Design</a:t>
            </a:r>
            <a:endParaRPr lang="en-GB"/>
          </a:p>
        </p:txBody>
      </p:sp>
      <p:sp>
        <p:nvSpPr>
          <p:cNvPr id="7" name="Rectangle 3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>
                <a:solidFill>
                  <a:srgbClr val="003663"/>
                </a:solidFill>
              </a:defRPr>
            </a:lvl1pPr>
          </a:lstStyle>
          <a:p>
            <a:pPr>
              <a:defRPr/>
            </a:pPr>
            <a:r>
              <a:rPr lang="en-GB"/>
              <a:t>#</a:t>
            </a:r>
            <a:fld id="{30CFB771-2896-48D7-90B4-81428923510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Rectangle 40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z="1200">
                <a:solidFill>
                  <a:srgbClr val="003663"/>
                </a:solidFill>
              </a:defRPr>
            </a:lvl1pPr>
          </a:lstStyle>
          <a:p>
            <a:pPr>
              <a:defRPr/>
            </a:pPr>
            <a:r>
              <a:rPr lang="en-US" smtClean="0"/>
              <a:t>17-Oct-13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96752"/>
            <a:ext cx="8280400" cy="4895850"/>
          </a:xfrm>
        </p:spPr>
        <p:txBody>
          <a:bodyPr/>
          <a:lstStyle>
            <a:lvl1pPr>
              <a:buClr>
                <a:srgbClr val="FF1900"/>
              </a:buClr>
              <a:defRPr sz="2800"/>
            </a:lvl1pPr>
            <a:lvl2pPr>
              <a:buClr>
                <a:srgbClr val="003663"/>
              </a:buClr>
              <a:buFont typeface="Tahoma" pitchFamily="34" charset="0"/>
              <a:buChar char="–"/>
              <a:defRPr sz="2000"/>
            </a:lvl2pPr>
            <a:lvl3pPr>
              <a:defRPr sz="16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2987824" y="-31898"/>
            <a:ext cx="5976664" cy="724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>
                <a:solidFill>
                  <a:srgbClr val="003663"/>
                </a:solidFill>
              </a:defRPr>
            </a:lvl1pPr>
          </a:lstStyle>
          <a:p>
            <a:pPr>
              <a:defRPr/>
            </a:pPr>
            <a:r>
              <a:rPr lang="en-US" smtClean="0"/>
              <a:t>VCMS Project Design</a:t>
            </a:r>
            <a:endParaRPr lang="en-GB"/>
          </a:p>
        </p:txBody>
      </p:sp>
      <p:sp>
        <p:nvSpPr>
          <p:cNvPr id="5" name="Rectangle 39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215313" y="6597650"/>
            <a:ext cx="677862" cy="244475"/>
          </a:xfrm>
        </p:spPr>
        <p:txBody>
          <a:bodyPr/>
          <a:lstStyle>
            <a:lvl1pPr>
              <a:defRPr sz="1200">
                <a:solidFill>
                  <a:srgbClr val="003663"/>
                </a:solidFill>
              </a:defRPr>
            </a:lvl1pPr>
          </a:lstStyle>
          <a:p>
            <a:pPr>
              <a:defRPr/>
            </a:pPr>
            <a:r>
              <a:rPr lang="en-GB"/>
              <a:t>#</a:t>
            </a:r>
            <a:fld id="{AE0C446E-4FA9-4EEB-9C30-B3E142C4B48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40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 algn="ctr">
              <a:defRPr sz="1200">
                <a:solidFill>
                  <a:srgbClr val="003663"/>
                </a:solidFill>
              </a:defRPr>
            </a:lvl1pPr>
          </a:lstStyle>
          <a:p>
            <a:pPr>
              <a:defRPr/>
            </a:pPr>
            <a:r>
              <a:rPr lang="en-US" smtClean="0"/>
              <a:t>17-Oct-13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VCMS Project Design</a:t>
            </a:r>
            <a:endParaRPr lang="en-GB"/>
          </a:p>
        </p:txBody>
      </p:sp>
      <p:sp>
        <p:nvSpPr>
          <p:cNvPr id="5" name="Rectangle 3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#</a:t>
            </a:r>
            <a:fld id="{E641C421-E2E8-4412-A888-ED0404A5DA7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6" name="Rectangle 40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17-Oct-13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1196975"/>
            <a:ext cx="40640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6150" y="1196975"/>
            <a:ext cx="40640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VCMS Project Design</a:t>
            </a:r>
            <a:endParaRPr lang="en-GB"/>
          </a:p>
        </p:txBody>
      </p:sp>
      <p:sp>
        <p:nvSpPr>
          <p:cNvPr id="6" name="Rectangle 3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#</a:t>
            </a:r>
            <a:fld id="{C64AB6CB-43E0-4FDB-ADF9-921AA184C54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17-Oct-13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2987824" y="-31898"/>
            <a:ext cx="5976664" cy="724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7" name="Rectangle 3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VCMS Project Design</a:t>
            </a:r>
            <a:endParaRPr lang="en-GB"/>
          </a:p>
        </p:txBody>
      </p:sp>
      <p:sp>
        <p:nvSpPr>
          <p:cNvPr id="8" name="Rectangle 3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#</a:t>
            </a:r>
            <a:fld id="{1131219C-0E7C-4E07-8A57-8B517C15D2E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Rectangle 40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17-Oct-13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2987824" y="-31898"/>
            <a:ext cx="5976664" cy="724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Rectangle 3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VCMS Project Design</a:t>
            </a:r>
            <a:endParaRPr lang="en-GB"/>
          </a:p>
        </p:txBody>
      </p:sp>
      <p:sp>
        <p:nvSpPr>
          <p:cNvPr id="4" name="Rectangle 3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#</a:t>
            </a:r>
            <a:fld id="{9E84FD23-840D-40BE-9A62-7F39734BDF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Rectangle 40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17-Oct-13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VCMS Project Design</a:t>
            </a:r>
            <a:endParaRPr lang="en-GB"/>
          </a:p>
        </p:txBody>
      </p:sp>
      <p:sp>
        <p:nvSpPr>
          <p:cNvPr id="3" name="Rectangle 3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#</a:t>
            </a:r>
            <a:fld id="{D2D66F68-D856-4F8F-969E-8BF00EE9E8D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4" name="Rectangle 40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17-Oct-13</a:t>
            </a:r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VCMS Project Design</a:t>
            </a:r>
            <a:endParaRPr lang="en-GB"/>
          </a:p>
        </p:txBody>
      </p:sp>
      <p:sp>
        <p:nvSpPr>
          <p:cNvPr id="6" name="Rectangle 3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#</a:t>
            </a:r>
            <a:fld id="{392EE013-BABD-41D4-A3A2-29DB588B98B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Rectangle 40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17-Oct-13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 noChangeArrowheads="1"/>
          </p:cNvPicPr>
          <p:nvPr userDrawn="1"/>
        </p:nvPicPr>
        <p:blipFill>
          <a:blip r:embed="rId15" cstate="print"/>
          <a:srcRect t="23628"/>
          <a:stretch>
            <a:fillRect/>
          </a:stretch>
        </p:blipFill>
        <p:spPr bwMode="auto">
          <a:xfrm>
            <a:off x="0" y="-26988"/>
            <a:ext cx="9151938" cy="1133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196975"/>
            <a:ext cx="82804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1028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2987675" y="-31750"/>
            <a:ext cx="5976938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1029" name="Picture 1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14313" y="188913"/>
            <a:ext cx="1909762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ounded Rectangle 14"/>
          <p:cNvSpPr/>
          <p:nvPr userDrawn="1"/>
        </p:nvSpPr>
        <p:spPr bwMode="auto">
          <a:xfrm>
            <a:off x="3008313" y="106363"/>
            <a:ext cx="5956300" cy="468312"/>
          </a:xfrm>
          <a:prstGeom prst="roundRect">
            <a:avLst/>
          </a:prstGeom>
          <a:noFill/>
          <a:ln w="19050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b"/>
          <a:lstStyle/>
          <a:p>
            <a:pPr algn="r">
              <a:defRPr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0" y="6597650"/>
            <a:ext cx="9144000" cy="257175"/>
          </a:xfrm>
          <a:prstGeom prst="rect">
            <a:avLst/>
          </a:prstGeom>
          <a:solidFill>
            <a:srgbClr val="E6EEF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b"/>
          <a:lstStyle/>
          <a:p>
            <a:pPr algn="r">
              <a:defRPr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7" name="Rectangle 38"/>
          <p:cNvSpPr>
            <a:spLocks noGrp="1" noChangeArrowheads="1"/>
          </p:cNvSpPr>
          <p:nvPr>
            <p:ph type="ftr" sz="quarter" idx="3"/>
          </p:nvPr>
        </p:nvSpPr>
        <p:spPr>
          <a:xfrm>
            <a:off x="2268538" y="6597650"/>
            <a:ext cx="4751387" cy="242888"/>
          </a:xfrm>
          <a:prstGeom prst="rect">
            <a:avLst/>
          </a:prstGeom>
          <a:ln/>
        </p:spPr>
        <p:txBody>
          <a:bodyPr/>
          <a:lstStyle>
            <a:lvl1pPr>
              <a:defRPr sz="1200">
                <a:solidFill>
                  <a:srgbClr val="003663"/>
                </a:solidFill>
              </a:defRPr>
            </a:lvl1pPr>
          </a:lstStyle>
          <a:p>
            <a:pPr>
              <a:defRPr/>
            </a:pPr>
            <a:r>
              <a:rPr lang="en-US" smtClean="0"/>
              <a:t>VCMS Project Design</a:t>
            </a:r>
            <a:endParaRPr lang="en-GB"/>
          </a:p>
        </p:txBody>
      </p:sp>
      <p:sp>
        <p:nvSpPr>
          <p:cNvPr id="18" name="Rectangle 3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43875" y="6597650"/>
            <a:ext cx="749300" cy="244475"/>
          </a:xfrm>
          <a:prstGeom prst="rect">
            <a:avLst/>
          </a:prstGeom>
          <a:ln/>
        </p:spPr>
        <p:txBody>
          <a:bodyPr/>
          <a:lstStyle>
            <a:lvl1pPr algn="r">
              <a:defRPr sz="1200">
                <a:solidFill>
                  <a:srgbClr val="003663"/>
                </a:solidFill>
              </a:defRPr>
            </a:lvl1pPr>
          </a:lstStyle>
          <a:p>
            <a:pPr>
              <a:defRPr/>
            </a:pPr>
            <a:r>
              <a:rPr lang="en-GB"/>
              <a:t>#</a:t>
            </a:r>
            <a:fld id="{17B4F1B4-ACA5-4B5D-9A5F-837387363F4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9" name="Rectangle 40"/>
          <p:cNvSpPr>
            <a:spLocks noGrp="1" noChangeArrowheads="1"/>
          </p:cNvSpPr>
          <p:nvPr>
            <p:ph type="dt" sz="half" idx="2"/>
          </p:nvPr>
        </p:nvSpPr>
        <p:spPr>
          <a:xfrm>
            <a:off x="7072313" y="6597650"/>
            <a:ext cx="1071562" cy="244475"/>
          </a:xfrm>
          <a:prstGeom prst="rect">
            <a:avLst/>
          </a:prstGeom>
          <a:ln/>
        </p:spPr>
        <p:txBody>
          <a:bodyPr/>
          <a:lstStyle>
            <a:lvl1pPr algn="ctr">
              <a:defRPr sz="1200">
                <a:solidFill>
                  <a:srgbClr val="003663"/>
                </a:solidFill>
              </a:defRPr>
            </a:lvl1pPr>
          </a:lstStyle>
          <a:p>
            <a:pPr>
              <a:defRPr/>
            </a:pPr>
            <a:r>
              <a:rPr lang="en-US" smtClean="0"/>
              <a:t>17-Oct-13</a:t>
            </a: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01" r:id="rId1"/>
    <p:sldLayoutId id="2147485002" r:id="rId2"/>
    <p:sldLayoutId id="2147485003" r:id="rId3"/>
    <p:sldLayoutId id="2147484993" r:id="rId4"/>
    <p:sldLayoutId id="2147484994" r:id="rId5"/>
    <p:sldLayoutId id="2147484995" r:id="rId6"/>
    <p:sldLayoutId id="2147484996" r:id="rId7"/>
    <p:sldLayoutId id="2147484997" r:id="rId8"/>
    <p:sldLayoutId id="2147484998" r:id="rId9"/>
    <p:sldLayoutId id="2147484999" r:id="rId10"/>
    <p:sldLayoutId id="2147485004" r:id="rId11"/>
    <p:sldLayoutId id="2147485000" r:id="rId12"/>
    <p:sldLayoutId id="2147485005" r:id="rId13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1900"/>
          </a:solidFill>
          <a:latin typeface="Calibri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1900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1900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1900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FF1900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007070"/>
          </a:solidFill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007070"/>
          </a:solidFill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007070"/>
          </a:solidFill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007070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ts val="1200"/>
        </a:spcBef>
        <a:spcAft>
          <a:spcPct val="0"/>
        </a:spcAft>
        <a:buClr>
          <a:srgbClr val="FF1900"/>
        </a:buClr>
        <a:buChar char="•"/>
        <a:defRPr sz="28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3663"/>
        </a:buClr>
        <a:buFont typeface="Tahoma" pitchFamily="34" charset="0"/>
        <a:buChar char="–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hyperlink" Target="mailto:vladimir.alexiev@ontotext.com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13" Type="http://schemas.openxmlformats.org/officeDocument/2006/relationships/image" Target="../media/image14.gif"/><Relationship Id="rId18" Type="http://schemas.openxmlformats.org/officeDocument/2006/relationships/image" Target="../media/image19.jpeg"/><Relationship Id="rId3" Type="http://schemas.openxmlformats.org/officeDocument/2006/relationships/image" Target="../media/image4.png"/><Relationship Id="rId21" Type="http://schemas.openxmlformats.org/officeDocument/2006/relationships/image" Target="../media/image22.gif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17" Type="http://schemas.openxmlformats.org/officeDocument/2006/relationships/image" Target="../media/image18.gif"/><Relationship Id="rId25" Type="http://schemas.openxmlformats.org/officeDocument/2006/relationships/image" Target="../media/image26.gif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11" Type="http://schemas.openxmlformats.org/officeDocument/2006/relationships/image" Target="../media/image12.gif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gif"/><Relationship Id="rId23" Type="http://schemas.openxmlformats.org/officeDocument/2006/relationships/image" Target="../media/image24.jpeg"/><Relationship Id="rId10" Type="http://schemas.openxmlformats.org/officeDocument/2006/relationships/image" Target="../media/image11.png"/><Relationship Id="rId19" Type="http://schemas.openxmlformats.org/officeDocument/2006/relationships/image" Target="../media/image20.gif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uropeana.ontotext.com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totext.com/case/nationalArchives-skb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150" y="1179513"/>
            <a:ext cx="5040313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Vladimir Alexiev, PhD, PMP*</a:t>
            </a:r>
            <a:br>
              <a:rPr lang="en-US" dirty="0" smtClean="0"/>
            </a:br>
            <a:r>
              <a:rPr lang="en-US" dirty="0" smtClean="0"/>
              <a:t>Data and Ontology Group, Ontotext</a:t>
            </a:r>
          </a:p>
          <a:p>
            <a:r>
              <a:rPr lang="en-US" dirty="0" smtClean="0"/>
              <a:t>(*what is this TLA? May have bearing later on…)</a:t>
            </a:r>
          </a:p>
          <a:p>
            <a:r>
              <a:rPr lang="en-US" dirty="0" smtClean="0"/>
              <a:t>COST Action IS1005, </a:t>
            </a:r>
            <a:r>
              <a:rPr lang="en-US" dirty="0" err="1" smtClean="0"/>
              <a:t>Medioevo</a:t>
            </a:r>
            <a:r>
              <a:rPr lang="en-US" dirty="0" smtClean="0"/>
              <a:t> </a:t>
            </a:r>
            <a:r>
              <a:rPr lang="en-US" dirty="0" err="1" smtClean="0"/>
              <a:t>Europeo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VCMS Meeting, Budapest, Hungary, 17-Oct-13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6149" name="Title 6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VCMS Project &amp; Proposal Design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Research Infrastructures in the Humanities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0" y="908721"/>
            <a:ext cx="5004048" cy="568863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RI are about data centers, </a:t>
            </a:r>
            <a:r>
              <a:rPr lang="en-US" dirty="0" err="1" smtClean="0"/>
              <a:t>peta</a:t>
            </a:r>
            <a:r>
              <a:rPr lang="en-US" dirty="0" smtClean="0"/>
              <a:t>-bytes, mega-FLOPS, millions of cores… </a:t>
            </a:r>
          </a:p>
          <a:p>
            <a:r>
              <a:rPr lang="en-US" dirty="0" smtClean="0"/>
              <a:t>Are RI relevant to Humanities? </a:t>
            </a:r>
            <a:br>
              <a:rPr lang="en-US" dirty="0" smtClean="0"/>
            </a:br>
            <a:r>
              <a:rPr lang="en-US" b="1" dirty="0" smtClean="0"/>
              <a:t>RI </a:t>
            </a:r>
            <a:r>
              <a:rPr lang="en-US" b="1" dirty="0" smtClean="0"/>
              <a:t>in the Digital </a:t>
            </a:r>
            <a:r>
              <a:rPr lang="en-US" b="1" dirty="0" smtClean="0"/>
              <a:t>Humanities: </a:t>
            </a:r>
            <a:br>
              <a:rPr lang="en-US" b="1" dirty="0" smtClean="0"/>
            </a:br>
            <a:r>
              <a:rPr lang="en-US" b="1" dirty="0" smtClean="0"/>
              <a:t>ESF </a:t>
            </a:r>
            <a:r>
              <a:rPr lang="en-US" b="1" dirty="0" smtClean="0"/>
              <a:t>Science Policy Briefing </a:t>
            </a:r>
            <a:r>
              <a:rPr lang="en-US" b="1" dirty="0" smtClean="0"/>
              <a:t>2011</a:t>
            </a:r>
            <a:endParaRPr lang="en-US" b="1" dirty="0" smtClean="0"/>
          </a:p>
          <a:p>
            <a:pPr lvl="1">
              <a:buNone/>
            </a:pPr>
            <a:r>
              <a:rPr lang="en-US" dirty="0" smtClean="0"/>
              <a:t>4 Definitions, Taxonomies and Typologies of RIs</a:t>
            </a:r>
          </a:p>
          <a:p>
            <a:pPr lvl="1">
              <a:buNone/>
            </a:pPr>
            <a:r>
              <a:rPr lang="en-US" dirty="0" smtClean="0"/>
              <a:t>8 Bridging Physical RIs in the Humanities with Digital RIs</a:t>
            </a:r>
          </a:p>
          <a:p>
            <a:pPr lvl="1">
              <a:buNone/>
            </a:pPr>
            <a:r>
              <a:rPr lang="en-US" dirty="0" smtClean="0"/>
              <a:t>15 Researchers’ Input and Engagement in Producing RIs</a:t>
            </a:r>
          </a:p>
          <a:p>
            <a:pPr lvl="1">
              <a:buNone/>
            </a:pPr>
            <a:r>
              <a:rPr lang="en-US" dirty="0" smtClean="0"/>
              <a:t>19 Digital Research in the Humanities: who is Responsible for RIs?</a:t>
            </a:r>
          </a:p>
          <a:p>
            <a:pPr lvl="1">
              <a:buNone/>
            </a:pPr>
            <a:r>
              <a:rPr lang="en-US" dirty="0" smtClean="0"/>
              <a:t>21 Preservation and Sustainability</a:t>
            </a:r>
          </a:p>
          <a:p>
            <a:pPr lvl="1">
              <a:buNone/>
            </a:pPr>
            <a:r>
              <a:rPr lang="en-US" dirty="0" smtClean="0"/>
              <a:t>24 Evaluation of Digital Research and its Outputs</a:t>
            </a:r>
          </a:p>
          <a:p>
            <a:pPr lvl="1">
              <a:buNone/>
            </a:pPr>
            <a:r>
              <a:rPr lang="en-US" dirty="0" smtClean="0"/>
              <a:t>26 Communities of Practice</a:t>
            </a:r>
          </a:p>
          <a:p>
            <a:pPr lvl="1">
              <a:buNone/>
            </a:pPr>
            <a:r>
              <a:rPr lang="en-US" dirty="0" smtClean="0"/>
              <a:t>32 Cultural and Linguistic Variety – Transnational RIs</a:t>
            </a:r>
          </a:p>
          <a:p>
            <a:pPr lvl="1">
              <a:buNone/>
            </a:pPr>
            <a:r>
              <a:rPr lang="en-US" dirty="0" smtClean="0"/>
              <a:t>35 Education and Training</a:t>
            </a:r>
          </a:p>
          <a:p>
            <a:pPr lvl="1">
              <a:buNone/>
            </a:pPr>
            <a:r>
              <a:rPr lang="en-US" dirty="0" smtClean="0"/>
              <a:t>39 Conclusions: Priorities for Policy and Research</a:t>
            </a:r>
          </a:p>
          <a:p>
            <a:pPr lvl="1">
              <a:buNone/>
            </a:pPr>
            <a:r>
              <a:rPr lang="en-US" dirty="0" smtClean="0"/>
              <a:t>42 </a:t>
            </a:r>
            <a:r>
              <a:rPr lang="en-US" dirty="0" smtClean="0"/>
              <a:t>References</a:t>
            </a:r>
          </a:p>
          <a:p>
            <a:r>
              <a:rPr lang="en-US" dirty="0" smtClean="0"/>
              <a:t>CLARIN (ERIC), DARIAH (getting there)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VCMS Project Design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#</a:t>
            </a:r>
            <a:fld id="{AE0C446E-4FA9-4EEB-9C30-B3E142C4B484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17-Oct-13</a:t>
            </a:r>
            <a:endParaRPr lang="en-GB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505" y="836712"/>
            <a:ext cx="4010983" cy="5733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1052736"/>
            <a:ext cx="1526313" cy="218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9552" y="3429000"/>
            <a:ext cx="8280400" cy="302433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Advanced </a:t>
            </a:r>
            <a:r>
              <a:rPr lang="en-US" dirty="0" smtClean="0"/>
              <a:t>Research Infrastructure </a:t>
            </a:r>
            <a:r>
              <a:rPr lang="en-US" dirty="0" smtClean="0"/>
              <a:t>for Archaeological </a:t>
            </a:r>
            <a:r>
              <a:rPr lang="en-US" dirty="0" smtClean="0"/>
              <a:t>Dataset Networking in </a:t>
            </a:r>
            <a:r>
              <a:rPr lang="en-US" dirty="0" smtClean="0"/>
              <a:t>Europe</a:t>
            </a:r>
          </a:p>
          <a:p>
            <a:r>
              <a:rPr lang="en-US" dirty="0" smtClean="0"/>
              <a:t>Associated to (but not funded by!) DARIAH</a:t>
            </a:r>
            <a:endParaRPr lang="en-US" dirty="0" smtClean="0"/>
          </a:p>
          <a:p>
            <a:r>
              <a:rPr lang="en-US" dirty="0" smtClean="0"/>
              <a:t>Funding: FP7 </a:t>
            </a:r>
            <a:r>
              <a:rPr lang="en-US" dirty="0" err="1" smtClean="0"/>
              <a:t>eInfrastructures</a:t>
            </a:r>
            <a:r>
              <a:rPr lang="en-US" dirty="0" smtClean="0"/>
              <a:t> IA</a:t>
            </a:r>
            <a:endParaRPr lang="en-US" dirty="0" smtClean="0"/>
          </a:p>
          <a:p>
            <a:r>
              <a:rPr lang="en-US" dirty="0" smtClean="0"/>
              <a:t>EU </a:t>
            </a:r>
            <a:r>
              <a:rPr lang="en-US" dirty="0" smtClean="0"/>
              <a:t>financial </a:t>
            </a:r>
            <a:r>
              <a:rPr lang="en-US" dirty="0" smtClean="0"/>
              <a:t>contribution: </a:t>
            </a:r>
            <a:r>
              <a:rPr lang="en-US" dirty="0" smtClean="0"/>
              <a:t>6.5 MEUR</a:t>
            </a:r>
            <a:endParaRPr lang="en-US" dirty="0" smtClean="0"/>
          </a:p>
          <a:p>
            <a:r>
              <a:rPr lang="en-US" dirty="0" smtClean="0"/>
              <a:t>Period: </a:t>
            </a:r>
            <a:r>
              <a:rPr lang="en-US" dirty="0" smtClean="0"/>
              <a:t>48 </a:t>
            </a:r>
            <a:r>
              <a:rPr lang="en-US" dirty="0" smtClean="0"/>
              <a:t>months (Feb 2013 - Jan 2017)</a:t>
            </a:r>
          </a:p>
          <a:p>
            <a:r>
              <a:rPr lang="en-US" dirty="0" smtClean="0"/>
              <a:t>24 </a:t>
            </a:r>
            <a:r>
              <a:rPr lang="en-US" dirty="0" smtClean="0"/>
              <a:t>partners from 13 countries. Include most existing </a:t>
            </a:r>
            <a:r>
              <a:rPr lang="en-US" dirty="0" smtClean="0"/>
              <a:t>national services, </a:t>
            </a:r>
            <a:r>
              <a:rPr lang="en-US" dirty="0" smtClean="0"/>
              <a:t>e.g.: ADS UK, </a:t>
            </a:r>
            <a:r>
              <a:rPr lang="en-US" dirty="0" smtClean="0"/>
              <a:t>SNDS, </a:t>
            </a:r>
            <a:r>
              <a:rPr lang="en-US" dirty="0" smtClean="0"/>
              <a:t>DANS NL, DAI DE, </a:t>
            </a:r>
            <a:r>
              <a:rPr lang="en-US" dirty="0" err="1" smtClean="0"/>
              <a:t>Fasti</a:t>
            </a:r>
            <a:r>
              <a:rPr lang="en-US" dirty="0" smtClean="0"/>
              <a:t> </a:t>
            </a:r>
            <a:r>
              <a:rPr lang="en-US" dirty="0" smtClean="0"/>
              <a:t>Online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RI project: ARIADNE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VCMS Project Design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#</a:t>
            </a:r>
            <a:fld id="{C64AB6CB-43E0-4FDB-ADF9-921AA184C545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17-Oct-13</a:t>
            </a:r>
            <a:endParaRPr lang="en-GB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980728"/>
            <a:ext cx="7506127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1052736"/>
            <a:ext cx="8280400" cy="525658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Funded by the Digging Into Data scheme</a:t>
            </a:r>
          </a:p>
          <a:p>
            <a:pPr lvl="1"/>
            <a:r>
              <a:rPr lang="en-US" dirty="0" smtClean="0"/>
              <a:t>4 countries, 10 funding agencies</a:t>
            </a:r>
          </a:p>
          <a:p>
            <a:r>
              <a:rPr lang="en-US" dirty="0" smtClean="0"/>
              <a:t>New </a:t>
            </a:r>
            <a:r>
              <a:rPr lang="en-US" dirty="0" smtClean="0"/>
              <a:t>ways of exploring </a:t>
            </a:r>
            <a:r>
              <a:rPr lang="en-US" dirty="0" smtClean="0"/>
              <a:t>full </a:t>
            </a:r>
            <a:r>
              <a:rPr lang="en-US" dirty="0" smtClean="0"/>
              <a:t>text content of digital historical </a:t>
            </a:r>
            <a:r>
              <a:rPr lang="en-US" dirty="0" smtClean="0"/>
              <a:t>records: </a:t>
            </a:r>
            <a:r>
              <a:rPr lang="en-US" i="1" dirty="0" smtClean="0"/>
              <a:t>medieval charters. </a:t>
            </a:r>
            <a:r>
              <a:rPr lang="en-US" dirty="0" smtClean="0"/>
              <a:t>One </a:t>
            </a:r>
            <a:r>
              <a:rPr lang="en-US" dirty="0" smtClean="0"/>
              <a:t>of the richest sources for studying the lives of people in the </a:t>
            </a:r>
            <a:r>
              <a:rPr lang="en-US" dirty="0" smtClean="0"/>
              <a:t>past (</a:t>
            </a:r>
            <a:r>
              <a:rPr lang="en-US" dirty="0" err="1" smtClean="0"/>
              <a:t>prosopography</a:t>
            </a:r>
            <a:r>
              <a:rPr lang="en-US" dirty="0" smtClean="0"/>
              <a:t>)</a:t>
            </a:r>
          </a:p>
          <a:p>
            <a:r>
              <a:rPr lang="en-US" dirty="0" smtClean="0"/>
              <a:t>Enable </a:t>
            </a:r>
            <a:r>
              <a:rPr lang="en-US" dirty="0" smtClean="0"/>
              <a:t>users to </a:t>
            </a:r>
            <a:r>
              <a:rPr lang="en-US" i="1" dirty="0" smtClean="0"/>
              <a:t>dig </a:t>
            </a:r>
            <a:r>
              <a:rPr lang="en-US" i="1" dirty="0" smtClean="0"/>
              <a:t>into the </a:t>
            </a:r>
            <a:r>
              <a:rPr lang="en-US" i="1" dirty="0" smtClean="0"/>
              <a:t>data </a:t>
            </a:r>
            <a:r>
              <a:rPr lang="en-US" dirty="0" smtClean="0"/>
              <a:t>of </a:t>
            </a:r>
            <a:r>
              <a:rPr lang="en-US" dirty="0" smtClean="0"/>
              <a:t>these records, to recover their rich descriptions of </a:t>
            </a:r>
            <a:r>
              <a:rPr lang="en-US" i="1" dirty="0" smtClean="0"/>
              <a:t>places and </a:t>
            </a:r>
            <a:r>
              <a:rPr lang="en-US" i="1" dirty="0" smtClean="0"/>
              <a:t>people</a:t>
            </a:r>
          </a:p>
          <a:p>
            <a:r>
              <a:rPr lang="en-US" dirty="0" smtClean="0"/>
              <a:t>Go beyond </a:t>
            </a:r>
            <a:r>
              <a:rPr lang="en-US" dirty="0" smtClean="0"/>
              <a:t>current digital catalogues which restrict searches to a few key facts about each document (the ‘metadata</a:t>
            </a:r>
            <a:r>
              <a:rPr lang="en-US" dirty="0" smtClean="0"/>
              <a:t>’)</a:t>
            </a:r>
          </a:p>
          <a:p>
            <a:r>
              <a:rPr lang="en-US" dirty="0" smtClean="0"/>
              <a:t>Uses machine learning NLP techniques: learns from a manually curated Gold Standard corpus</a:t>
            </a:r>
          </a:p>
          <a:p>
            <a:pPr lvl="1"/>
            <a:r>
              <a:rPr lang="en-US" dirty="0" smtClean="0"/>
              <a:t>Same approach was we use with commercial Concept </a:t>
            </a:r>
            <a:r>
              <a:rPr lang="en-US" dirty="0" smtClean="0"/>
              <a:t>Extraction services for Media and </a:t>
            </a:r>
            <a:r>
              <a:rPr lang="en-US" dirty="0" smtClean="0"/>
              <a:t>Publishers: BBC, UK Press Association, NDP Dutch Press Association, etc</a:t>
            </a:r>
          </a:p>
          <a:p>
            <a:r>
              <a:rPr lang="en-US" dirty="0" smtClean="0"/>
              <a:t>Uses BRAT, a text annotation tool that allows to express entities, concepts, relations, sentence structure, metaphor, etc</a:t>
            </a:r>
          </a:p>
          <a:p>
            <a:pPr lvl="1"/>
            <a:r>
              <a:rPr lang="en-US" dirty="0" smtClean="0"/>
              <a:t>We also intend to use BRAT in our projects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Project: </a:t>
            </a:r>
            <a:r>
              <a:rPr lang="en-US" dirty="0" err="1" smtClean="0"/>
              <a:t>ChartEx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VCMS Project Design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#</a:t>
            </a:r>
            <a:fld id="{AE0C446E-4FA9-4EEB-9C30-B3E142C4B484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17-Oct-13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124744"/>
            <a:ext cx="8640440" cy="4967858"/>
          </a:xfrm>
        </p:spPr>
        <p:txBody>
          <a:bodyPr/>
          <a:lstStyle/>
          <a:p>
            <a:r>
              <a:rPr lang="en-US" sz="2400" dirty="0" smtClean="0"/>
              <a:t>From charters to data (networks of related entities)</a:t>
            </a:r>
          </a:p>
          <a:p>
            <a:endParaRPr lang="en-US" sz="2400" dirty="0" smtClean="0"/>
          </a:p>
          <a:p>
            <a:r>
              <a:rPr lang="en-US" sz="2400" dirty="0" smtClean="0"/>
              <a:t>                                                                          </a:t>
            </a:r>
            <a:r>
              <a:rPr lang="en-US" sz="2400" dirty="0" smtClean="0">
                <a:solidFill>
                  <a:srgbClr val="FF0000"/>
                </a:solidFill>
              </a:rPr>
              <a:t>how?</a:t>
            </a: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1800" dirty="0" smtClean="0"/>
              <a:t>What for? </a:t>
            </a:r>
            <a:br>
              <a:rPr lang="en-US" sz="1800" dirty="0" smtClean="0"/>
            </a:br>
            <a:r>
              <a:rPr lang="en-US" sz="1800" dirty="0" smtClean="0"/>
              <a:t>Extract </a:t>
            </a:r>
            <a:r>
              <a:rPr lang="en-US" sz="1800" b="1" dirty="0" smtClean="0"/>
              <a:t>history </a:t>
            </a:r>
            <a:r>
              <a:rPr lang="en-US" sz="1800" dirty="0" smtClean="0"/>
              <a:t>from documents</a:t>
            </a:r>
          </a:p>
          <a:p>
            <a:r>
              <a:rPr lang="en-US" sz="1800" dirty="0" smtClean="0"/>
              <a:t>Sarah </a:t>
            </a:r>
            <a:r>
              <a:rPr lang="en-US" sz="1800" dirty="0" smtClean="0"/>
              <a:t>Rees Jones, Christopher </a:t>
            </a:r>
            <a:r>
              <a:rPr lang="en-US" sz="1800" dirty="0" smtClean="0"/>
              <a:t>Power;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err="1" smtClean="0"/>
              <a:t>ChartEx</a:t>
            </a:r>
            <a:r>
              <a:rPr lang="en-US" sz="1800" dirty="0" smtClean="0"/>
              <a:t>: Discovering </a:t>
            </a:r>
            <a:r>
              <a:rPr lang="en-US" sz="1800" dirty="0" smtClean="0"/>
              <a:t>spatial descriptions </a:t>
            </a:r>
            <a:r>
              <a:rPr lang="en-US" sz="1800" dirty="0" smtClean="0"/>
              <a:t>and relationships </a:t>
            </a:r>
            <a:r>
              <a:rPr lang="en-US" sz="1800" dirty="0" smtClean="0"/>
              <a:t>in medieval charters. University </a:t>
            </a:r>
            <a:r>
              <a:rPr lang="en-US" sz="1800" dirty="0" smtClean="0"/>
              <a:t>of </a:t>
            </a:r>
            <a:r>
              <a:rPr lang="en-US" sz="1800" dirty="0" smtClean="0"/>
              <a:t>York, Nov </a:t>
            </a:r>
            <a:r>
              <a:rPr lang="en-US" sz="1800" dirty="0" smtClean="0"/>
              <a:t>2012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ChartEx</a:t>
            </a:r>
            <a:r>
              <a:rPr lang="en-US" dirty="0" smtClean="0"/>
              <a:t> Purpose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VCMS Project Design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#</a:t>
            </a:r>
            <a:fld id="{AE0C446E-4FA9-4EEB-9C30-B3E142C4B484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17-Oct-13</a:t>
            </a:r>
            <a:endParaRPr lang="en-GB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556792"/>
            <a:ext cx="4562475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37806" y="2492896"/>
            <a:ext cx="5306194" cy="3009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 bwMode="auto">
          <a:xfrm>
            <a:off x="5076056" y="1988840"/>
            <a:ext cx="864096" cy="100811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</a:t>
            </a:r>
            <a:r>
              <a:rPr lang="en-US" dirty="0" smtClean="0"/>
              <a:t>BRAT </a:t>
            </a:r>
            <a:r>
              <a:rPr lang="en-US" dirty="0" smtClean="0"/>
              <a:t>in </a:t>
            </a:r>
            <a:r>
              <a:rPr lang="en-US" dirty="0" err="1" smtClean="0"/>
              <a:t>ChartEx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VCMS Project Design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#</a:t>
            </a:r>
            <a:fld id="{AE0C446E-4FA9-4EEB-9C30-B3E142C4B484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17-Oct-13</a:t>
            </a:r>
            <a:endParaRPr lang="en-GB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8" y="678227"/>
            <a:ext cx="8964488" cy="5751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Project: </a:t>
            </a:r>
            <a:r>
              <a:rPr lang="en-US" dirty="0" err="1" smtClean="0"/>
              <a:t>SharedCanvas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0" y="1196975"/>
            <a:ext cx="3347864" cy="4895850"/>
          </a:xfrm>
        </p:spPr>
        <p:txBody>
          <a:bodyPr/>
          <a:lstStyle/>
          <a:p>
            <a:r>
              <a:rPr lang="en-US" sz="2000" dirty="0" err="1" smtClean="0"/>
              <a:t>SharedCanvas</a:t>
            </a:r>
            <a:r>
              <a:rPr lang="en-US" sz="2000" dirty="0" smtClean="0"/>
              <a:t>: A Collaborative Model for </a:t>
            </a:r>
            <a:r>
              <a:rPr lang="en-US" sz="2000" dirty="0" smtClean="0"/>
              <a:t>Medieval Manuscript </a:t>
            </a:r>
            <a:r>
              <a:rPr lang="en-US" sz="2000" dirty="0" smtClean="0"/>
              <a:t>Layout </a:t>
            </a:r>
            <a:r>
              <a:rPr lang="en-US" sz="2000" dirty="0" smtClean="0"/>
              <a:t>Dissemination</a:t>
            </a:r>
          </a:p>
          <a:p>
            <a:r>
              <a:rPr lang="en-US" sz="2000" dirty="0" smtClean="0"/>
              <a:t>Robert </a:t>
            </a:r>
            <a:r>
              <a:rPr lang="en-US" sz="2000" dirty="0" smtClean="0"/>
              <a:t>Sanderson, Herbert Van de </a:t>
            </a:r>
            <a:r>
              <a:rPr lang="en-US" sz="2000" dirty="0" err="1" smtClean="0"/>
              <a:t>Sompel</a:t>
            </a:r>
            <a:r>
              <a:rPr lang="en-US" sz="2000" dirty="0" smtClean="0"/>
              <a:t> (LANL), Benjamin </a:t>
            </a:r>
            <a:r>
              <a:rPr lang="en-US" sz="2000" dirty="0" err="1" smtClean="0"/>
              <a:t>Albritton</a:t>
            </a:r>
            <a:r>
              <a:rPr lang="en-US" sz="2000" dirty="0" smtClean="0"/>
              <a:t> (Stanford U), Rafael </a:t>
            </a:r>
            <a:r>
              <a:rPr lang="en-US" sz="2000" dirty="0" err="1" smtClean="0"/>
              <a:t>Schwemmer</a:t>
            </a:r>
            <a:r>
              <a:rPr lang="en-US" sz="2000" dirty="0" smtClean="0"/>
              <a:t> (U Fribourg</a:t>
            </a:r>
            <a:r>
              <a:rPr lang="en-US" sz="2000" dirty="0" smtClean="0"/>
              <a:t>)</a:t>
            </a:r>
          </a:p>
          <a:p>
            <a:r>
              <a:rPr lang="en-US" sz="2000" dirty="0" err="1" smtClean="0"/>
              <a:t>OpenAnnotation</a:t>
            </a:r>
            <a:r>
              <a:rPr lang="en-US" sz="2000" dirty="0" smtClean="0"/>
              <a:t> &amp; </a:t>
            </a:r>
            <a:r>
              <a:rPr lang="en-US" sz="2000" dirty="0" err="1" smtClean="0"/>
              <a:t>AnnotationOntology</a:t>
            </a:r>
            <a:r>
              <a:rPr lang="en-US" sz="2000" dirty="0" smtClean="0"/>
              <a:t>: unified ontology for annotation, bookmarking, placement of texts, images, videos…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VCMS Project Design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#</a:t>
            </a:r>
            <a:fld id="{AE0C446E-4FA9-4EEB-9C30-B3E142C4B484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17-Oct-13</a:t>
            </a:r>
            <a:endParaRPr lang="en-GB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653752"/>
            <a:ext cx="5819775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9552" y="764704"/>
            <a:ext cx="8280400" cy="5904656"/>
          </a:xfrm>
        </p:spPr>
        <p:txBody>
          <a:bodyPr>
            <a:noAutofit/>
          </a:bodyPr>
          <a:lstStyle/>
          <a:p>
            <a:r>
              <a:rPr lang="en-US" sz="2000" dirty="0" smtClean="0"/>
              <a:t>"Digital Manuscripts to Europeana" project</a:t>
            </a:r>
          </a:p>
          <a:p>
            <a:r>
              <a:rPr lang="en-US" sz="2000" dirty="0" smtClean="0"/>
              <a:t>Ontology </a:t>
            </a:r>
            <a:r>
              <a:rPr lang="en-US" sz="2000" dirty="0" smtClean="0"/>
              <a:t>for manuscripts (extension </a:t>
            </a:r>
            <a:r>
              <a:rPr lang="en-US" sz="2000" dirty="0" smtClean="0"/>
              <a:t>of EDM), conversion of sources</a:t>
            </a:r>
          </a:p>
          <a:p>
            <a:r>
              <a:rPr lang="en-US" sz="2000" dirty="0" smtClean="0"/>
              <a:t>Use OWLIM as semantic repository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EDM for DM2E. </a:t>
            </a:r>
            <a:r>
              <a:rPr lang="en-US" sz="2000" dirty="0" smtClean="0"/>
              <a:t>Julia </a:t>
            </a:r>
            <a:r>
              <a:rPr lang="en-US" sz="2000" dirty="0" smtClean="0"/>
              <a:t>Iwanowa, </a:t>
            </a:r>
            <a:r>
              <a:rPr lang="en-US" sz="2000" dirty="0" smtClean="0"/>
              <a:t>Evelyn </a:t>
            </a:r>
            <a:r>
              <a:rPr lang="en-US" sz="2000" dirty="0" err="1" smtClean="0"/>
              <a:t>Dröge</a:t>
            </a:r>
            <a:r>
              <a:rPr lang="en-US" sz="2000" dirty="0" smtClean="0"/>
              <a:t>, </a:t>
            </a:r>
            <a:r>
              <a:rPr lang="en-US" sz="2000" dirty="0" smtClean="0"/>
              <a:t>Steffen </a:t>
            </a:r>
            <a:r>
              <a:rPr lang="en-US" sz="2000" dirty="0" smtClean="0"/>
              <a:t>Hennicke. Nov 2012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Ontology: DM2E EDM+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VCMS Project Design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#</a:t>
            </a:r>
            <a:fld id="{C64AB6CB-43E0-4FDB-ADF9-921AA184C545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17-Oct-13</a:t>
            </a:r>
            <a:endParaRPr lang="en-GB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27302"/>
            <a:ext cx="5004048" cy="3886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1153" y="2057574"/>
            <a:ext cx="4007351" cy="3963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VCMS Project Design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VCMS Project Design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#</a:t>
            </a:r>
            <a:fld id="{AE0C446E-4FA9-4EEB-9C30-B3E142C4B484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17-Oct-13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39552" y="1053430"/>
            <a:ext cx="8280400" cy="539990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Set of interrelated projects having a common goal</a:t>
            </a:r>
          </a:p>
          <a:p>
            <a:r>
              <a:rPr lang="en-US" dirty="0" smtClean="0"/>
              <a:t>Why</a:t>
            </a:r>
          </a:p>
          <a:p>
            <a:pPr lvl="1"/>
            <a:r>
              <a:rPr lang="en-US" dirty="0" smtClean="0"/>
              <a:t>You have a very strong foundation: databases &amp; community</a:t>
            </a:r>
          </a:p>
          <a:p>
            <a:pPr lvl="1"/>
            <a:r>
              <a:rPr lang="en-US" dirty="0" smtClean="0"/>
              <a:t>Integrating the existing databases in a deep way will open new (revolutionary?) avenues of research</a:t>
            </a:r>
          </a:p>
          <a:p>
            <a:pPr lvl="1"/>
            <a:r>
              <a:rPr lang="en-US" dirty="0" smtClean="0"/>
              <a:t>The full scope is a very ambitious undertaking</a:t>
            </a:r>
          </a:p>
          <a:p>
            <a:pPr lvl="1"/>
            <a:r>
              <a:rPr lang="en-US" dirty="0" smtClean="0"/>
              <a:t>Start small, expand, build for the future</a:t>
            </a:r>
          </a:p>
          <a:p>
            <a:r>
              <a:rPr lang="en-US" dirty="0" smtClean="0"/>
              <a:t>Design several proposals according to funding schemes</a:t>
            </a:r>
          </a:p>
          <a:p>
            <a:pPr lvl="1"/>
            <a:r>
              <a:rPr lang="en-US" dirty="0" smtClean="0"/>
              <a:t>Explore the funding schemes hinted in this presentation. And others!!</a:t>
            </a:r>
          </a:p>
          <a:p>
            <a:pPr lvl="1"/>
            <a:r>
              <a:rPr lang="en-US" dirty="0" smtClean="0"/>
              <a:t>Select appropriate schemes</a:t>
            </a:r>
          </a:p>
          <a:p>
            <a:pPr lvl="1"/>
            <a:r>
              <a:rPr lang="en-US" dirty="0" smtClean="0"/>
              <a:t>Design proposals </a:t>
            </a:r>
            <a:r>
              <a:rPr lang="en-US" b="1" dirty="0" smtClean="0"/>
              <a:t>in compliance </a:t>
            </a:r>
            <a:r>
              <a:rPr lang="en-US" dirty="0" smtClean="0"/>
              <a:t>with the schemes</a:t>
            </a:r>
          </a:p>
          <a:p>
            <a:pPr lvl="1"/>
            <a:r>
              <a:rPr lang="en-US" dirty="0" smtClean="0"/>
              <a:t>Coordinate the sequence of projects</a:t>
            </a:r>
          </a:p>
          <a:p>
            <a:pPr lvl="1"/>
            <a:r>
              <a:rPr lang="en-US" b="1" dirty="0" smtClean="0"/>
              <a:t>Don't</a:t>
            </a:r>
            <a:r>
              <a:rPr lang="en-US" dirty="0" smtClean="0"/>
              <a:t> invest </a:t>
            </a:r>
            <a:r>
              <a:rPr lang="en-US" i="1" dirty="0" smtClean="0"/>
              <a:t>emotionally</a:t>
            </a:r>
            <a:r>
              <a:rPr lang="en-US" dirty="0" smtClean="0"/>
              <a:t> in a proposal: success rate us 15-25%, and there is an element of chance (</a:t>
            </a:r>
            <a:r>
              <a:rPr lang="en-US" b="1" dirty="0" smtClean="0"/>
              <a:t>do </a:t>
            </a:r>
            <a:r>
              <a:rPr lang="en-US" dirty="0" smtClean="0"/>
              <a:t>invest your effort and good thinking)</a:t>
            </a:r>
          </a:p>
          <a:p>
            <a:pPr lvl="1"/>
            <a:r>
              <a:rPr lang="en-US" dirty="0" smtClean="0"/>
              <a:t>If rejected but the proposal is good, try again (resubmit to another scheme)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see VCMS as a Program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VCMS Project Design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#</a:t>
            </a:r>
            <a:fld id="{E641C421-E2E8-4412-A888-ED0404A5DA78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17-Oct-13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VCMS Proposal Inputs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VCMS Project Design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#</a:t>
            </a:r>
            <a:fld id="{AE0C446E-4FA9-4EEB-9C30-B3E142C4B484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17-Oct-13</a:t>
            </a:r>
            <a:endParaRPr lang="en-GB" dirty="0"/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177" y="1124744"/>
            <a:ext cx="8743327" cy="3825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9552" y="908720"/>
            <a:ext cx="8280400" cy="518388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About Ontotext</a:t>
            </a:r>
          </a:p>
          <a:p>
            <a:pPr lvl="1"/>
            <a:r>
              <a:rPr lang="en-US" dirty="0" smtClean="0"/>
              <a:t>Clients</a:t>
            </a:r>
            <a:endParaRPr lang="en-US" dirty="0" smtClean="0"/>
          </a:p>
          <a:p>
            <a:pPr lvl="1"/>
            <a:r>
              <a:rPr lang="en-US" dirty="0" smtClean="0"/>
              <a:t>Projects in </a:t>
            </a:r>
            <a:r>
              <a:rPr lang="en-US" dirty="0" smtClean="0"/>
              <a:t>Cultural </a:t>
            </a:r>
            <a:r>
              <a:rPr lang="en-US" dirty="0" smtClean="0"/>
              <a:t>Heritage</a:t>
            </a:r>
          </a:p>
          <a:p>
            <a:pPr lvl="1"/>
            <a:r>
              <a:rPr lang="en-US" dirty="0" smtClean="0"/>
              <a:t>A large-scale project</a:t>
            </a:r>
            <a:endParaRPr lang="en-US" dirty="0" smtClean="0"/>
          </a:p>
          <a:p>
            <a:pPr lvl="1"/>
            <a:r>
              <a:rPr lang="en-US" dirty="0" smtClean="0"/>
              <a:t>European projects</a:t>
            </a:r>
          </a:p>
          <a:p>
            <a:r>
              <a:rPr lang="en-US" dirty="0" smtClean="0"/>
              <a:t>Sample Projects </a:t>
            </a:r>
            <a:r>
              <a:rPr lang="en-US" dirty="0" smtClean="0"/>
              <a:t>in </a:t>
            </a:r>
            <a:r>
              <a:rPr lang="en-US" dirty="0" err="1" smtClean="0"/>
              <a:t>eInfrastructures</a:t>
            </a:r>
            <a:r>
              <a:rPr lang="en-US" dirty="0" smtClean="0"/>
              <a:t> </a:t>
            </a:r>
            <a:r>
              <a:rPr lang="en-US" dirty="0" smtClean="0"/>
              <a:t>and Digital Humanities</a:t>
            </a:r>
          </a:p>
          <a:p>
            <a:r>
              <a:rPr lang="en-US" dirty="0" smtClean="0"/>
              <a:t>VCMS Proposal, Project, System Considerations</a:t>
            </a:r>
          </a:p>
          <a:p>
            <a:r>
              <a:rPr lang="en-US" dirty="0" smtClean="0"/>
              <a:t>EU Horizon 2020 Funding Instruments</a:t>
            </a:r>
          </a:p>
          <a:p>
            <a:pPr lvl="1"/>
            <a:r>
              <a:rPr lang="en-US" dirty="0" smtClean="0"/>
              <a:t>FET Open</a:t>
            </a:r>
          </a:p>
          <a:p>
            <a:pPr lvl="1"/>
            <a:r>
              <a:rPr lang="en-US" dirty="0" smtClean="0"/>
              <a:t>ICT 2014-2015</a:t>
            </a:r>
          </a:p>
          <a:p>
            <a:pPr lvl="1"/>
            <a:r>
              <a:rPr lang="en-US" dirty="0" err="1" smtClean="0"/>
              <a:t>eInfrastructures</a:t>
            </a:r>
            <a:endParaRPr lang="en-US" dirty="0" smtClean="0"/>
          </a:p>
          <a:p>
            <a:pPr lvl="1"/>
            <a:r>
              <a:rPr lang="en-US" dirty="0" smtClean="0"/>
              <a:t>Humanities??</a:t>
            </a:r>
            <a:endParaRPr lang="en-US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VCMS Project Design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#</a:t>
            </a:r>
            <a:fld id="{30CFB771-2896-48D7-90B4-81428923510F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17-Oct-13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908720"/>
            <a:ext cx="8568432" cy="576064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Search aggregators (or meta-search: </a:t>
            </a:r>
            <a:r>
              <a:rPr lang="en-US" dirty="0" err="1" smtClean="0"/>
              <a:t>Trame</a:t>
            </a:r>
            <a:r>
              <a:rPr lang="en-US" dirty="0" smtClean="0"/>
              <a:t>, </a:t>
            </a:r>
            <a:r>
              <a:rPr lang="en-US" dirty="0" err="1" smtClean="0"/>
              <a:t>MegaRep</a:t>
            </a:r>
            <a:r>
              <a:rPr lang="en-US" dirty="0" smtClean="0"/>
              <a:t>, </a:t>
            </a:r>
            <a:r>
              <a:rPr lang="en-US" dirty="0" err="1" smtClean="0"/>
              <a:t>TraLiRo</a:t>
            </a:r>
            <a:r>
              <a:rPr lang="en-US" dirty="0" smtClean="0"/>
              <a:t>) are a first IMPORTANT step towards integration</a:t>
            </a:r>
          </a:p>
          <a:p>
            <a:pPr lvl="1"/>
            <a:r>
              <a:rPr lang="en-US" dirty="0" smtClean="0"/>
              <a:t>In the early days of the web, search </a:t>
            </a:r>
            <a:r>
              <a:rPr lang="en-US" dirty="0" smtClean="0"/>
              <a:t>aggregators </a:t>
            </a:r>
            <a:r>
              <a:rPr lang="en-US" dirty="0" smtClean="0"/>
              <a:t>were </a:t>
            </a:r>
            <a:r>
              <a:rPr lang="en-US" dirty="0" smtClean="0"/>
              <a:t>quite popular (e.g. </a:t>
            </a:r>
            <a:r>
              <a:rPr lang="en-US" dirty="0" err="1" smtClean="0"/>
              <a:t>MetaCrawler</a:t>
            </a:r>
            <a:r>
              <a:rPr lang="en-US" dirty="0" smtClean="0"/>
              <a:t>) </a:t>
            </a:r>
            <a:r>
              <a:rPr lang="en-US" dirty="0" smtClean="0"/>
              <a:t>because there weren't very good search engines</a:t>
            </a:r>
          </a:p>
          <a:p>
            <a:pPr lvl="1"/>
            <a:r>
              <a:rPr lang="en-US" dirty="0" smtClean="0"/>
              <a:t>Now Google (and to a smaller extent Bing and Yahoo) do all you need most of the time, so nobody uses search aggregators</a:t>
            </a:r>
          </a:p>
          <a:p>
            <a:pPr lvl="1"/>
            <a:r>
              <a:rPr lang="en-US" dirty="0" smtClean="0"/>
              <a:t>Google uses quite a lot of semtech under the hood: Knowledge Graph, schema.org, </a:t>
            </a:r>
            <a:r>
              <a:rPr lang="en-US" dirty="0" err="1" smtClean="0"/>
              <a:t>microdata</a:t>
            </a:r>
            <a:r>
              <a:rPr lang="en-US" dirty="0" smtClean="0"/>
              <a:t> &amp; </a:t>
            </a:r>
            <a:r>
              <a:rPr lang="en-US" dirty="0" err="1" smtClean="0"/>
              <a:t>microformats</a:t>
            </a:r>
            <a:r>
              <a:rPr lang="en-US" dirty="0" smtClean="0"/>
              <a:t>, NLP ("do as you mean")</a:t>
            </a:r>
          </a:p>
          <a:p>
            <a:r>
              <a:rPr lang="en-US" dirty="0" smtClean="0"/>
              <a:t>Shortcomings of search aggregation:</a:t>
            </a:r>
          </a:p>
          <a:p>
            <a:pPr lvl="1"/>
            <a:r>
              <a:rPr lang="en-US" dirty="0" smtClean="0"/>
              <a:t>Replicates the shortcomings of the original databases</a:t>
            </a:r>
          </a:p>
          <a:p>
            <a:pPr lvl="1"/>
            <a:r>
              <a:rPr lang="en-US" dirty="0" smtClean="0"/>
              <a:t>Only Union queries, can't do Joins (cross-refer information between two databases)</a:t>
            </a:r>
          </a:p>
          <a:p>
            <a:pPr lvl="1"/>
            <a:r>
              <a:rPr lang="en-US" dirty="0" smtClean="0"/>
              <a:t>Often a least-common-denominator of individual query languages</a:t>
            </a:r>
          </a:p>
          <a:p>
            <a:pPr lvl="1"/>
            <a:r>
              <a:rPr lang="en-US" dirty="0" smtClean="0"/>
              <a:t>Can't provide good ranking, which is very important for researchers</a:t>
            </a:r>
          </a:p>
          <a:p>
            <a:r>
              <a:rPr lang="en-US" dirty="0" smtClean="0"/>
              <a:t>What more can be done by semantic indexing of the databases</a:t>
            </a:r>
          </a:p>
          <a:p>
            <a:pPr lvl="1"/>
            <a:r>
              <a:rPr lang="en-US" dirty="0" smtClean="0"/>
              <a:t>Powerful full-text index through NLP techniques using the TEI dictionaries</a:t>
            </a:r>
          </a:p>
          <a:p>
            <a:pPr lvl="1"/>
            <a:r>
              <a:rPr lang="en-US" dirty="0" smtClean="0"/>
              <a:t>Semantic extraction of Entities, Concepts, Relations</a:t>
            </a:r>
          </a:p>
          <a:p>
            <a:pPr lvl="1"/>
            <a:r>
              <a:rPr lang="en-US" dirty="0" smtClean="0"/>
              <a:t>Information Extraction: document clustering, categorization, classification</a:t>
            </a:r>
          </a:p>
          <a:p>
            <a:pPr lvl="1"/>
            <a:r>
              <a:rPr lang="en-US" dirty="0" smtClean="0"/>
              <a:t>Unify schemata &amp; terminology across databases (to some extent)</a:t>
            </a:r>
          </a:p>
          <a:p>
            <a:r>
              <a:rPr lang="en-US" dirty="0" smtClean="0"/>
              <a:t>But who will provide the full text of their database?</a:t>
            </a:r>
          </a:p>
          <a:p>
            <a:pPr lvl="1"/>
            <a:r>
              <a:rPr lang="en-US" dirty="0" smtClean="0"/>
              <a:t>If you have enough to start with, and do interesting things with them</a:t>
            </a:r>
          </a:p>
          <a:p>
            <a:pPr lvl="1"/>
            <a:r>
              <a:rPr lang="en-US" dirty="0" smtClean="0"/>
              <a:t>Then others will join! A network/avalanche effect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VCMS Considerations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VCMS Project Design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#</a:t>
            </a:r>
            <a:fld id="{AE0C446E-4FA9-4EEB-9C30-B3E142C4B484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17-Oct-13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0" y="5805264"/>
            <a:ext cx="6732240" cy="79208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600" dirty="0" smtClean="0"/>
              <a:t>This is incomplete… (and may </a:t>
            </a:r>
            <a:r>
              <a:rPr lang="en-US" sz="1600" dirty="0" smtClean="0"/>
              <a:t>never be really </a:t>
            </a:r>
            <a:r>
              <a:rPr lang="en-US" sz="1600" dirty="0" smtClean="0"/>
              <a:t>COMPLETE)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E.g. imaging tools are missing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E.g. dictionaries are a source for "Medieval </a:t>
            </a:r>
            <a:r>
              <a:rPr lang="en-US" sz="1600" dirty="0" err="1" smtClean="0"/>
              <a:t>dbPedia</a:t>
            </a:r>
            <a:r>
              <a:rPr lang="en-US" sz="1600" dirty="0" smtClean="0"/>
              <a:t>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Possible VCMS Architecture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VCMS Project Design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smtClean="0"/>
              <a:t>#</a:t>
            </a:r>
            <a:fld id="{AE0C446E-4FA9-4EEB-9C30-B3E142C4B484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17-Oct-13</a:t>
            </a:r>
            <a:endParaRPr lang="en-GB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620688"/>
            <a:ext cx="7344816" cy="5824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836712"/>
            <a:ext cx="8280400" cy="5688632"/>
          </a:xfrm>
        </p:spPr>
        <p:txBody>
          <a:bodyPr>
            <a:normAutofit fontScale="85000" lnSpcReduction="10000"/>
          </a:bodyPr>
          <a:lstStyle/>
          <a:p>
            <a:pPr rtl="0" eaLnBrk="0" fontAlgn="base" hangingPunct="0"/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You have a lot of data and accumulated knowledge</a:t>
            </a:r>
            <a:endParaRPr lang="en-US" sz="2800" dirty="0" smtClean="0"/>
          </a:p>
          <a:p>
            <a:pPr rtl="0" eaLnBrk="0" fontAlgn="base" hangingPunct="0"/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Work has been ongoing for 100s of years (&gt;20 years with computers)</a:t>
            </a:r>
            <a:endParaRPr lang="en-US" dirty="0" smtClean="0"/>
          </a:p>
          <a:p>
            <a:pPr rtl="0" eaLnBrk="0" fontAlgn="base" hangingPunct="0"/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But the IT engagement has been ad-hoc, with small funding, with "do-it-yourself" approaches</a:t>
            </a:r>
            <a:endParaRPr lang="en-US" dirty="0" smtClean="0"/>
          </a:p>
          <a:p>
            <a:pPr rtl="0" eaLnBrk="0" fontAlgn="base" hangingPunct="0"/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It's an interesting domain: IT specialists will find it fascinating to work on it! Be more daring:  </a:t>
            </a:r>
            <a:r>
              <a:rPr lang="en-US" sz="2800" i="1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Ask and ye shall receive</a:t>
            </a:r>
            <a:endParaRPr lang="en-US" sz="2800" dirty="0" smtClean="0">
              <a:solidFill>
                <a:schemeClr val="tx1"/>
              </a:solidFill>
              <a:latin typeface="Calibri" pitchFamily="34" charset="0"/>
              <a:ea typeface="+mn-ea"/>
              <a:cs typeface="+mn-cs"/>
            </a:endParaRPr>
          </a:p>
          <a:p>
            <a:pPr rtl="0" eaLnBrk="0" fontAlgn="base" hangingPunct="0"/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Many industrial-strength approaches (from Publishing, Life Sciences, etc) can be applied to your domain</a:t>
            </a:r>
            <a:endParaRPr lang="en-US" dirty="0" smtClean="0"/>
          </a:p>
          <a:p>
            <a:pPr rtl="0" eaLnBrk="0" fontAlgn="base" hangingPunct="0"/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Other CH domains (archaeology, numismatics, linguistics, editions) are already adopting semantic approaches</a:t>
            </a:r>
            <a:endParaRPr lang="en-US" dirty="0" smtClean="0"/>
          </a:p>
          <a:p>
            <a:pPr rtl="0" eaLnBrk="0" fontAlgn="base" hangingPunct="0"/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Also Consider the Open Data and Open Science initiatives that EU is driving for. </a:t>
            </a:r>
            <a:r>
              <a:rPr lang="en-US" sz="2800" b="1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Soon</a:t>
            </a: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rPr>
              <a:t>, scientific contribution won't be measured by publications alone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VCMS Conclusions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VCMS Project Design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#</a:t>
            </a:r>
            <a:fld id="{AE0C446E-4FA9-4EEB-9C30-B3E142C4B484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17-Oct-13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At this meeting</a:t>
            </a:r>
          </a:p>
          <a:p>
            <a:r>
              <a:rPr lang="en-US" dirty="0" smtClean="0"/>
              <a:t>Determine potential VCMS scope (for a first project)</a:t>
            </a:r>
          </a:p>
          <a:p>
            <a:r>
              <a:rPr lang="en-US" dirty="0" smtClean="0"/>
              <a:t>Appoint people responsible for the proposal</a:t>
            </a:r>
          </a:p>
          <a:p>
            <a:r>
              <a:rPr lang="en-US" dirty="0" smtClean="0"/>
              <a:t>(maybe) Determine Work Packages and WP leads</a:t>
            </a:r>
          </a:p>
          <a:p>
            <a:pPr>
              <a:buNone/>
            </a:pPr>
            <a:r>
              <a:rPr lang="en-US" dirty="0" smtClean="0"/>
              <a:t>After this meeting</a:t>
            </a:r>
          </a:p>
          <a:p>
            <a:r>
              <a:rPr lang="en-US" dirty="0" smtClean="0"/>
              <a:t>Research and select appropriate funding topics</a:t>
            </a:r>
          </a:p>
          <a:p>
            <a:r>
              <a:rPr lang="en-US" dirty="0" smtClean="0"/>
              <a:t>Determine overall consortium</a:t>
            </a:r>
          </a:p>
          <a:p>
            <a:r>
              <a:rPr lang="en-US" dirty="0" smtClean="0"/>
              <a:t>Create proposal structure</a:t>
            </a:r>
          </a:p>
          <a:p>
            <a:r>
              <a:rPr lang="en-US" dirty="0" smtClean="0"/>
              <a:t>Schedule a proposal writing meeting</a:t>
            </a:r>
          </a:p>
          <a:p>
            <a:r>
              <a:rPr lang="en-US" dirty="0" smtClean="0"/>
              <a:t>etc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VCMS Next Steps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VCMS Project Design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#</a:t>
            </a:r>
            <a:fld id="{AE0C446E-4FA9-4EEB-9C30-B3E142C4B484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17-Oct-13</a:t>
            </a:r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 H2020 Funding Instruments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VCMS Project Design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#</a:t>
            </a:r>
            <a:fld id="{AE0C446E-4FA9-4EEB-9C30-B3E142C4B484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17-Oct-13</a:t>
            </a: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836712"/>
            <a:ext cx="8280400" cy="55446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H2020 (aka FP8) is EU's science program 2014-2020</a:t>
            </a:r>
          </a:p>
          <a:p>
            <a:pPr lvl="1"/>
            <a:r>
              <a:rPr lang="en-US" dirty="0" smtClean="0"/>
              <a:t>I'm convinced this is the best way to realize the VCMS envisioned by the COST action, since some participant countries have little access to national funds</a:t>
            </a:r>
          </a:p>
          <a:p>
            <a:r>
              <a:rPr lang="en-US" dirty="0" smtClean="0"/>
              <a:t>I think the following programs are relevant for us:</a:t>
            </a:r>
          </a:p>
          <a:p>
            <a:pPr lvl="1"/>
            <a:r>
              <a:rPr lang="en-US" b="1" dirty="0" smtClean="0"/>
              <a:t>FET Open </a:t>
            </a:r>
            <a:r>
              <a:rPr lang="en-US" dirty="0" smtClean="0"/>
              <a:t>(Future and Emerging Technologies)</a:t>
            </a:r>
          </a:p>
          <a:p>
            <a:pPr lvl="1"/>
            <a:r>
              <a:rPr lang="en-US" b="1" dirty="0" smtClean="0"/>
              <a:t>ICT </a:t>
            </a:r>
            <a:r>
              <a:rPr lang="en-US" dirty="0" smtClean="0"/>
              <a:t>(</a:t>
            </a:r>
            <a:r>
              <a:rPr lang="en-US" dirty="0" smtClean="0"/>
              <a:t>"Information and Communication Technologies</a:t>
            </a:r>
            <a:r>
              <a:rPr lang="en-US" dirty="0" smtClean="0"/>
              <a:t>", part of topic 5 Leadership in enabling and industrial technologies)</a:t>
            </a:r>
          </a:p>
          <a:p>
            <a:pPr lvl="1"/>
            <a:r>
              <a:rPr lang="en-US" b="1" dirty="0" err="1" smtClean="0"/>
              <a:t>eInfrastructures</a:t>
            </a:r>
            <a:r>
              <a:rPr lang="en-US" b="1" dirty="0" smtClean="0"/>
              <a:t> </a:t>
            </a:r>
            <a:r>
              <a:rPr lang="en-US" dirty="0" smtClean="0"/>
              <a:t>(shared between DG RTD and DG CONNECT) and </a:t>
            </a:r>
            <a:br>
              <a:rPr lang="en-US" dirty="0" smtClean="0"/>
            </a:br>
            <a:r>
              <a:rPr lang="en-US" b="1" dirty="0" smtClean="0"/>
              <a:t>Open Data / Open Science / </a:t>
            </a:r>
            <a:r>
              <a:rPr lang="en-US" b="1" dirty="0" err="1" smtClean="0"/>
              <a:t>eScience</a:t>
            </a:r>
            <a:endParaRPr lang="en-US" b="1" dirty="0" smtClean="0"/>
          </a:p>
          <a:p>
            <a:pPr lvl="1"/>
            <a:r>
              <a:rPr lang="en-US" b="1" dirty="0" smtClean="0"/>
              <a:t>Marie Curie</a:t>
            </a:r>
            <a:r>
              <a:rPr lang="en-US" dirty="0" smtClean="0"/>
              <a:t> actions (researcher exchanges, Initial Training Networks, etc)</a:t>
            </a:r>
          </a:p>
          <a:p>
            <a:pPr lvl="1"/>
            <a:r>
              <a:rPr lang="en-US" b="1" dirty="0" smtClean="0"/>
              <a:t>JRC Frontier </a:t>
            </a:r>
            <a:r>
              <a:rPr lang="en-US" b="1" dirty="0" smtClean="0"/>
              <a:t>research </a:t>
            </a:r>
            <a:r>
              <a:rPr lang="en-US" dirty="0" smtClean="0"/>
              <a:t>by the best individual </a:t>
            </a:r>
            <a:r>
              <a:rPr lang="en-US" dirty="0" smtClean="0"/>
              <a:t>teams (?? not sure)</a:t>
            </a:r>
          </a:p>
          <a:p>
            <a:pPr lvl="1"/>
            <a:r>
              <a:rPr lang="en-US" b="1" dirty="0" smtClean="0"/>
              <a:t>Social Science and Humanities </a:t>
            </a:r>
            <a:r>
              <a:rPr lang="en-US" dirty="0" smtClean="0"/>
              <a:t>(?? only heard about them)</a:t>
            </a:r>
          </a:p>
          <a:p>
            <a:r>
              <a:rPr lang="en-US" dirty="0" smtClean="0"/>
              <a:t>The info below is from:</a:t>
            </a:r>
          </a:p>
          <a:p>
            <a:pPr lvl="1"/>
            <a:r>
              <a:rPr lang="en-US" dirty="0" smtClean="0"/>
              <a:t>Presentation "FET in H2020", Roumen Borissov, DG CONNECT (13 </a:t>
            </a:r>
            <a:r>
              <a:rPr lang="en-US" dirty="0" smtClean="0"/>
              <a:t>Jun </a:t>
            </a:r>
            <a:r>
              <a:rPr lang="en-US" dirty="0" smtClean="0"/>
              <a:t>2013)</a:t>
            </a:r>
          </a:p>
          <a:p>
            <a:pPr lvl="1"/>
            <a:r>
              <a:rPr lang="en-US" dirty="0" smtClean="0"/>
              <a:t>Presentation of </a:t>
            </a:r>
            <a:r>
              <a:rPr lang="en-US" dirty="0" err="1" smtClean="0"/>
              <a:t>Morten</a:t>
            </a:r>
            <a:r>
              <a:rPr lang="en-US" dirty="0" smtClean="0"/>
              <a:t> </a:t>
            </a:r>
            <a:r>
              <a:rPr lang="en-US" dirty="0" err="1" smtClean="0"/>
              <a:t>Møller</a:t>
            </a:r>
            <a:r>
              <a:rPr lang="en-US" dirty="0" smtClean="0"/>
              <a:t>, DG CONNECT (5 </a:t>
            </a:r>
            <a:r>
              <a:rPr lang="en-US" dirty="0" smtClean="0"/>
              <a:t>Sep </a:t>
            </a:r>
            <a:r>
              <a:rPr lang="en-US" dirty="0" smtClean="0"/>
              <a:t>2013)</a:t>
            </a:r>
          </a:p>
          <a:p>
            <a:pPr lvl="1"/>
            <a:r>
              <a:rPr lang="en-US" dirty="0" smtClean="0"/>
              <a:t>Draft of ICT WP 2014–2015 (9 Sep 2013)</a:t>
            </a:r>
          </a:p>
          <a:p>
            <a:r>
              <a:rPr lang="en-US" dirty="0" smtClean="0"/>
              <a:t>ICT </a:t>
            </a:r>
            <a:r>
              <a:rPr lang="en-US" dirty="0" smtClean="0"/>
              <a:t>W</a:t>
            </a:r>
            <a:r>
              <a:rPr lang="en-US" dirty="0" smtClean="0"/>
              <a:t>P to be announced officially at ICT 2013 conference (6-8 Nov 2013, Vilnius)</a:t>
            </a:r>
          </a:p>
          <a:p>
            <a:pPr lvl="1"/>
            <a:r>
              <a:rPr lang="en-US" dirty="0" smtClean="0"/>
              <a:t>But I don't have enough info about the other programs yet, esp. Humanities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 Horizon 2020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VCMS Project Design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smtClean="0"/>
              <a:t>#</a:t>
            </a:r>
            <a:fld id="{AE0C446E-4FA9-4EEB-9C30-B3E142C4B484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17-Oct-13</a:t>
            </a:r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Oval 34"/>
          <p:cNvSpPr>
            <a:spLocks noChangeArrowheads="1"/>
          </p:cNvSpPr>
          <p:nvPr/>
        </p:nvSpPr>
        <p:spPr bwMode="auto">
          <a:xfrm>
            <a:off x="2700338" y="2133600"/>
            <a:ext cx="3816350" cy="2087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solidFill>
                  <a:srgbClr val="990033"/>
                </a:solidFill>
                <a:ea typeface="ＭＳ Ｐゴシック" pitchFamily="34" charset="-128"/>
              </a:rPr>
              <a:t>High-Performance </a:t>
            </a:r>
            <a:br>
              <a:rPr lang="en-US" sz="2000">
                <a:solidFill>
                  <a:srgbClr val="990033"/>
                </a:solidFill>
                <a:ea typeface="ＭＳ Ｐゴシック" pitchFamily="34" charset="-128"/>
              </a:rPr>
            </a:br>
            <a:r>
              <a:rPr lang="en-US" sz="2000">
                <a:solidFill>
                  <a:srgbClr val="990033"/>
                </a:solidFill>
                <a:ea typeface="ＭＳ Ｐゴシック" pitchFamily="34" charset="-128"/>
              </a:rPr>
              <a:t>Computing (HPC)</a:t>
            </a:r>
            <a:br>
              <a:rPr lang="en-US" sz="2000">
                <a:solidFill>
                  <a:srgbClr val="990033"/>
                </a:solidFill>
                <a:ea typeface="ＭＳ Ｐゴシック" pitchFamily="34" charset="-128"/>
              </a:rPr>
            </a:br>
            <a:r>
              <a:rPr lang="en-US" sz="2000">
                <a:solidFill>
                  <a:srgbClr val="990033"/>
                </a:solidFill>
                <a:ea typeface="ＭＳ Ｐゴシック" pitchFamily="34" charset="-128"/>
              </a:rPr>
              <a:t>Strategy</a:t>
            </a:r>
          </a:p>
          <a:p>
            <a:pPr algn="ctr"/>
            <a:endParaRPr lang="en-GB" sz="2000">
              <a:solidFill>
                <a:srgbClr val="990033"/>
              </a:solidFill>
              <a:ea typeface="ＭＳ Ｐゴシック" pitchFamily="34" charset="-128"/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611188" y="3573463"/>
            <a:ext cx="7921625" cy="2665412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3175">
              <a:defRPr/>
            </a:pPr>
            <a:endParaRPr lang="en-GB">
              <a:solidFill>
                <a:srgbClr val="0F5494"/>
              </a:solidFill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6011863" y="1196975"/>
            <a:ext cx="2520950" cy="172878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3175">
              <a:defRPr/>
            </a:pPr>
            <a:endParaRPr lang="en-GB">
              <a:solidFill>
                <a:srgbClr val="0F5494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84213" y="1196975"/>
            <a:ext cx="2519362" cy="172878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3175">
              <a:defRPr/>
            </a:pPr>
            <a:endParaRPr lang="en-GB">
              <a:solidFill>
                <a:srgbClr val="0F5494"/>
              </a:solidFill>
            </a:endParaRPr>
          </a:p>
        </p:txBody>
      </p:sp>
      <p:sp>
        <p:nvSpPr>
          <p:cNvPr id="74759" name="Rectangle 5"/>
          <p:cNvSpPr>
            <a:spLocks noChangeArrowheads="1"/>
          </p:cNvSpPr>
          <p:nvPr/>
        </p:nvSpPr>
        <p:spPr bwMode="auto">
          <a:xfrm>
            <a:off x="1042988" y="1485900"/>
            <a:ext cx="1874837" cy="12223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4" tIns="45712" rIns="91424" bIns="45712" anchor="ctr"/>
          <a:lstStyle/>
          <a:p>
            <a:pPr algn="ctr" defTabSz="449263"/>
            <a:r>
              <a:rPr lang="en-GB" sz="2000">
                <a:solidFill>
                  <a:srgbClr val="990033"/>
                </a:solidFill>
                <a:ea typeface="ＭＳ Ｐゴシック" pitchFamily="34" charset="-128"/>
              </a:rPr>
              <a:t>E-Infra-</a:t>
            </a:r>
          </a:p>
          <a:p>
            <a:pPr algn="ctr" defTabSz="449263"/>
            <a:r>
              <a:rPr lang="en-GB" sz="2000">
                <a:solidFill>
                  <a:srgbClr val="990033"/>
                </a:solidFill>
                <a:ea typeface="ＭＳ Ｐゴシック" pitchFamily="34" charset="-128"/>
              </a:rPr>
              <a:t>structures</a:t>
            </a:r>
          </a:p>
        </p:txBody>
      </p:sp>
      <p:sp>
        <p:nvSpPr>
          <p:cNvPr id="74760" name="Rectangle 5"/>
          <p:cNvSpPr>
            <a:spLocks noChangeArrowheads="1"/>
          </p:cNvSpPr>
          <p:nvPr/>
        </p:nvSpPr>
        <p:spPr bwMode="auto">
          <a:xfrm>
            <a:off x="6372225" y="1485900"/>
            <a:ext cx="1874838" cy="12223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4" tIns="45712" rIns="91424" bIns="45712" anchor="ctr"/>
          <a:lstStyle/>
          <a:p>
            <a:pPr algn="ctr" defTabSz="449263"/>
            <a:r>
              <a:rPr lang="en-GB" sz="2000">
                <a:solidFill>
                  <a:srgbClr val="990033"/>
                </a:solidFill>
                <a:ea typeface="ＭＳ Ｐゴシック" pitchFamily="34" charset="-128"/>
              </a:rPr>
              <a:t>Digital </a:t>
            </a:r>
          </a:p>
          <a:p>
            <a:pPr algn="ctr" defTabSz="449263"/>
            <a:r>
              <a:rPr lang="en-GB" sz="2000">
                <a:solidFill>
                  <a:srgbClr val="990033"/>
                </a:solidFill>
                <a:ea typeface="ＭＳ Ｐゴシック" pitchFamily="34" charset="-128"/>
              </a:rPr>
              <a:t>Science</a:t>
            </a:r>
          </a:p>
        </p:txBody>
      </p:sp>
      <p:sp>
        <p:nvSpPr>
          <p:cNvPr id="11" name="Left-Right Arrow 10"/>
          <p:cNvSpPr/>
          <p:nvPr/>
        </p:nvSpPr>
        <p:spPr bwMode="auto">
          <a:xfrm>
            <a:off x="3203848" y="1676226"/>
            <a:ext cx="2808312" cy="432049"/>
          </a:xfrm>
          <a:prstGeom prst="leftRightArrow">
            <a:avLst/>
          </a:prstGeom>
          <a:solidFill>
            <a:srgbClr val="0070C0"/>
          </a:solidFill>
          <a:ln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3175">
              <a:defRPr/>
            </a:pPr>
            <a:endParaRPr lang="en-GB">
              <a:solidFill>
                <a:srgbClr val="0F5494"/>
              </a:solidFill>
            </a:endParaRPr>
          </a:p>
        </p:txBody>
      </p:sp>
      <p:grpSp>
        <p:nvGrpSpPr>
          <p:cNvPr id="2" name="Left-Right Arrow 40"/>
          <p:cNvGrpSpPr>
            <a:grpSpLocks/>
          </p:cNvGrpSpPr>
          <p:nvPr/>
        </p:nvGrpSpPr>
        <p:grpSpPr bwMode="auto">
          <a:xfrm>
            <a:off x="1403350" y="2894013"/>
            <a:ext cx="523875" cy="714375"/>
            <a:chOff x="1083" y="2004"/>
            <a:chExt cx="330" cy="450"/>
          </a:xfrm>
        </p:grpSpPr>
        <p:pic>
          <p:nvPicPr>
            <p:cNvPr id="74783" name="Left-Right Arrow 40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83" y="2004"/>
              <a:ext cx="330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784" name="Text Box 13"/>
            <p:cNvSpPr txBox="1">
              <a:spLocks noChangeArrowheads="1"/>
            </p:cNvSpPr>
            <p:nvPr/>
          </p:nvSpPr>
          <p:spPr bwMode="auto">
            <a:xfrm rot="5400000">
              <a:off x="1111" y="2160"/>
              <a:ext cx="27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10800000" vert="eaVert" anchor="ctr"/>
            <a:lstStyle/>
            <a:p>
              <a:pPr marL="3175"/>
              <a:endParaRPr lang="en-US" sz="1200">
                <a:solidFill>
                  <a:srgbClr val="0F5494"/>
                </a:solidFill>
                <a:cs typeface="Arial" pitchFamily="34" charset="0"/>
              </a:endParaRPr>
            </a:p>
          </p:txBody>
        </p:sp>
      </p:grpSp>
      <p:grpSp>
        <p:nvGrpSpPr>
          <p:cNvPr id="3" name="Left-Right Arrow 39"/>
          <p:cNvGrpSpPr>
            <a:grpSpLocks/>
          </p:cNvGrpSpPr>
          <p:nvPr/>
        </p:nvGrpSpPr>
        <p:grpSpPr bwMode="auto">
          <a:xfrm>
            <a:off x="7361238" y="2894013"/>
            <a:ext cx="523875" cy="714375"/>
            <a:chOff x="4435" y="2004"/>
            <a:chExt cx="330" cy="450"/>
          </a:xfrm>
        </p:grpSpPr>
        <p:pic>
          <p:nvPicPr>
            <p:cNvPr id="74781" name="Left-Right Arrow 39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35" y="2004"/>
              <a:ext cx="330" cy="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4782" name="Text Box 16"/>
            <p:cNvSpPr txBox="1">
              <a:spLocks noChangeArrowheads="1"/>
            </p:cNvSpPr>
            <p:nvPr/>
          </p:nvSpPr>
          <p:spPr bwMode="auto">
            <a:xfrm rot="5400000">
              <a:off x="4466" y="2160"/>
              <a:ext cx="27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10800000" vert="eaVert" anchor="ctr"/>
            <a:lstStyle/>
            <a:p>
              <a:pPr marL="3175"/>
              <a:endParaRPr lang="en-US" sz="1200">
                <a:solidFill>
                  <a:srgbClr val="0F5494"/>
                </a:solidFill>
                <a:cs typeface="Arial" pitchFamily="34" charset="0"/>
              </a:endParaRPr>
            </a:p>
          </p:txBody>
        </p:sp>
      </p:grpSp>
      <p:sp>
        <p:nvSpPr>
          <p:cNvPr id="74766" name="Rectangle 5"/>
          <p:cNvSpPr>
            <a:spLocks noChangeArrowheads="1"/>
          </p:cNvSpPr>
          <p:nvPr/>
        </p:nvSpPr>
        <p:spPr bwMode="auto">
          <a:xfrm>
            <a:off x="933450" y="4683125"/>
            <a:ext cx="1874838" cy="12239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4" tIns="45712" rIns="91424" bIns="45712" anchor="ctr"/>
          <a:lstStyle/>
          <a:p>
            <a:pPr algn="ctr" defTabSz="449263"/>
            <a:r>
              <a:rPr lang="en-GB" sz="2000">
                <a:solidFill>
                  <a:srgbClr val="990033"/>
                </a:solidFill>
                <a:ea typeface="ＭＳ Ｐゴシック" pitchFamily="34" charset="-128"/>
              </a:rPr>
              <a:t>FET Open</a:t>
            </a:r>
          </a:p>
        </p:txBody>
      </p:sp>
      <p:sp>
        <p:nvSpPr>
          <p:cNvPr id="74767" name="Rectangle 10"/>
          <p:cNvSpPr>
            <a:spLocks noChangeArrowheads="1"/>
          </p:cNvSpPr>
          <p:nvPr/>
        </p:nvSpPr>
        <p:spPr bwMode="auto">
          <a:xfrm>
            <a:off x="806450" y="4033838"/>
            <a:ext cx="2087563" cy="2058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0147" tIns="40074" rIns="80147" bIns="40074" anchor="ctr"/>
          <a:lstStyle/>
          <a:p>
            <a:pPr defTabSz="801688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2400">
              <a:solidFill>
                <a:srgbClr val="FFFFFF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74768" name="Text Box 11"/>
          <p:cNvSpPr txBox="1">
            <a:spLocks noChangeArrowheads="1"/>
          </p:cNvSpPr>
          <p:nvPr/>
        </p:nvSpPr>
        <p:spPr bwMode="auto">
          <a:xfrm>
            <a:off x="850900" y="4062413"/>
            <a:ext cx="205581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4" tIns="45712" rIns="91424" bIns="45712">
            <a:spAutoFit/>
          </a:bodyPr>
          <a:lstStyle/>
          <a:p>
            <a:pPr algn="ctr" defTabSz="449263"/>
            <a:r>
              <a:rPr lang="en-GB" sz="1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Individual research</a:t>
            </a:r>
            <a:br>
              <a:rPr lang="en-GB" sz="1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</a:br>
            <a:r>
              <a:rPr lang="en-GB" sz="1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projects</a:t>
            </a:r>
          </a:p>
        </p:txBody>
      </p:sp>
      <p:sp>
        <p:nvSpPr>
          <p:cNvPr id="74769" name="Text Box 14"/>
          <p:cNvSpPr txBox="1">
            <a:spLocks noChangeArrowheads="1"/>
          </p:cNvSpPr>
          <p:nvPr/>
        </p:nvSpPr>
        <p:spPr bwMode="auto">
          <a:xfrm>
            <a:off x="1403350" y="4827588"/>
            <a:ext cx="98742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4" tIns="45712" rIns="91424" bIns="45712">
            <a:spAutoFit/>
          </a:bodyPr>
          <a:lstStyle/>
          <a:p>
            <a:pPr defTabSz="449263"/>
            <a:r>
              <a:rPr lang="en-GB" sz="120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Early Ideas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494088" y="4033838"/>
            <a:ext cx="2173287" cy="2058987"/>
            <a:chOff x="3494088" y="3027363"/>
            <a:chExt cx="2173287" cy="2057821"/>
          </a:xfrm>
        </p:grpSpPr>
        <p:sp>
          <p:nvSpPr>
            <p:cNvPr id="74777" name="Rectangle 4"/>
            <p:cNvSpPr>
              <a:spLocks noChangeArrowheads="1"/>
            </p:cNvSpPr>
            <p:nvPr/>
          </p:nvSpPr>
          <p:spPr bwMode="auto">
            <a:xfrm>
              <a:off x="3623046" y="3676539"/>
              <a:ext cx="1953379" cy="1223503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4" tIns="45712" rIns="91424" bIns="45712" anchor="ctr"/>
            <a:lstStyle/>
            <a:p>
              <a:pPr algn="ctr" defTabSz="449263"/>
              <a:r>
                <a:rPr lang="en-GB" sz="2000">
                  <a:solidFill>
                    <a:srgbClr val="990033"/>
                  </a:solidFill>
                  <a:ea typeface="ＭＳ Ｐゴシック" pitchFamily="34" charset="-128"/>
                </a:rPr>
                <a:t>FET Proactive</a:t>
              </a:r>
            </a:p>
          </p:txBody>
        </p:sp>
        <p:sp>
          <p:nvSpPr>
            <p:cNvPr id="74778" name="Rectangle 12"/>
            <p:cNvSpPr>
              <a:spLocks noChangeArrowheads="1"/>
            </p:cNvSpPr>
            <p:nvPr/>
          </p:nvSpPr>
          <p:spPr bwMode="auto">
            <a:xfrm>
              <a:off x="3494088" y="3027363"/>
              <a:ext cx="2173287" cy="20578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0147" tIns="40074" rIns="80147" bIns="40074" anchor="ctr"/>
            <a:lstStyle/>
            <a:p>
              <a:pPr defTabSz="801688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sz="2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74779" name="Text Box 13"/>
            <p:cNvSpPr txBox="1">
              <a:spLocks noChangeArrowheads="1"/>
            </p:cNvSpPr>
            <p:nvPr/>
          </p:nvSpPr>
          <p:spPr bwMode="auto">
            <a:xfrm>
              <a:off x="3776663" y="3065441"/>
              <a:ext cx="1528762" cy="580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24" tIns="45712" rIns="91424" bIns="45712">
              <a:spAutoFit/>
            </a:bodyPr>
            <a:lstStyle/>
            <a:p>
              <a:pPr algn="ctr" defTabSz="449263"/>
              <a:r>
                <a:rPr lang="en-GB" sz="16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  <a:t>Open research</a:t>
              </a:r>
              <a:br>
                <a:rPr lang="en-GB" sz="16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</a:br>
              <a:r>
                <a:rPr lang="en-GB" sz="16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  <a:t>clusters</a:t>
              </a:r>
            </a:p>
          </p:txBody>
        </p:sp>
        <p:sp>
          <p:nvSpPr>
            <p:cNvPr id="74780" name="Text Box 15"/>
            <p:cNvSpPr txBox="1">
              <a:spLocks noChangeArrowheads="1"/>
            </p:cNvSpPr>
            <p:nvPr/>
          </p:nvSpPr>
          <p:spPr bwMode="auto">
            <a:xfrm>
              <a:off x="4073722" y="3803185"/>
              <a:ext cx="957006" cy="2749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24" tIns="45712" rIns="91424" bIns="45712">
              <a:spAutoFit/>
            </a:bodyPr>
            <a:lstStyle/>
            <a:p>
              <a:pPr defTabSz="449263"/>
              <a:r>
                <a:rPr lang="en-GB" sz="12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  <a:t>Incubation</a:t>
              </a:r>
            </a:p>
          </p:txBody>
        </p:sp>
      </p:grp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6229350" y="4003675"/>
            <a:ext cx="2087563" cy="2089150"/>
            <a:chOff x="6229350" y="2997200"/>
            <a:chExt cx="2087563" cy="2087984"/>
          </a:xfrm>
        </p:grpSpPr>
        <p:sp>
          <p:nvSpPr>
            <p:cNvPr id="74773" name="Rectangle 2"/>
            <p:cNvSpPr>
              <a:spLocks noChangeArrowheads="1"/>
            </p:cNvSpPr>
            <p:nvPr/>
          </p:nvSpPr>
          <p:spPr bwMode="auto">
            <a:xfrm>
              <a:off x="6229350" y="2997200"/>
              <a:ext cx="2087563" cy="20879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0147" tIns="40074" rIns="80147" bIns="40074" anchor="ctr"/>
            <a:lstStyle/>
            <a:p>
              <a:pPr defTabSz="801688" eaLnBrk="0" hangingPunct="0"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en-US" sz="240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endParaRPr>
            </a:p>
          </p:txBody>
        </p:sp>
        <p:sp>
          <p:nvSpPr>
            <p:cNvPr id="74774" name="Rectangle 3"/>
            <p:cNvSpPr>
              <a:spLocks noChangeArrowheads="1"/>
            </p:cNvSpPr>
            <p:nvPr/>
          </p:nvSpPr>
          <p:spPr bwMode="auto">
            <a:xfrm>
              <a:off x="6301288" y="3646299"/>
              <a:ext cx="1943687" cy="122926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4" tIns="45712" rIns="91424" bIns="45712" anchor="ctr"/>
            <a:lstStyle/>
            <a:p>
              <a:pPr algn="ctr" defTabSz="449263"/>
              <a:r>
                <a:rPr lang="en-GB" sz="2000">
                  <a:solidFill>
                    <a:srgbClr val="990033"/>
                  </a:solidFill>
                  <a:ea typeface="ＭＳ Ｐゴシック" pitchFamily="34" charset="-128"/>
                </a:rPr>
                <a:t>FET Flagships</a:t>
              </a:r>
            </a:p>
          </p:txBody>
        </p:sp>
        <p:sp>
          <p:nvSpPr>
            <p:cNvPr id="74775" name="Text Box 16"/>
            <p:cNvSpPr txBox="1">
              <a:spLocks noChangeArrowheads="1"/>
            </p:cNvSpPr>
            <p:nvPr/>
          </p:nvSpPr>
          <p:spPr bwMode="auto">
            <a:xfrm>
              <a:off x="6314066" y="3020999"/>
              <a:ext cx="1984805" cy="584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24" tIns="45712" rIns="91424" bIns="45712">
              <a:spAutoFit/>
            </a:bodyPr>
            <a:lstStyle/>
            <a:p>
              <a:pPr algn="ctr" defTabSz="449263"/>
              <a:r>
                <a:rPr lang="en-GB" sz="16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  <a:t>Common research</a:t>
              </a:r>
              <a:br>
                <a:rPr lang="en-GB" sz="16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</a:br>
              <a:r>
                <a:rPr lang="en-GB" sz="16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  <a:t>agendas</a:t>
              </a:r>
            </a:p>
          </p:txBody>
        </p:sp>
        <p:sp>
          <p:nvSpPr>
            <p:cNvPr id="74776" name="Text Box 17"/>
            <p:cNvSpPr txBox="1">
              <a:spLocks noChangeArrowheads="1"/>
            </p:cNvSpPr>
            <p:nvPr/>
          </p:nvSpPr>
          <p:spPr bwMode="auto">
            <a:xfrm>
              <a:off x="6373226" y="3790234"/>
              <a:ext cx="1799810" cy="2749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4" tIns="45712" rIns="91424" bIns="45712">
              <a:spAutoFit/>
            </a:bodyPr>
            <a:lstStyle/>
            <a:p>
              <a:pPr defTabSz="449263"/>
              <a:r>
                <a:rPr lang="en-GB" sz="1200">
                  <a:solidFill>
                    <a:srgbClr val="000000"/>
                  </a:solidFill>
                  <a:latin typeface="Arial" pitchFamily="34" charset="0"/>
                  <a:ea typeface="ＭＳ Ｐゴシック" pitchFamily="34" charset="-128"/>
                  <a:cs typeface="Arial" pitchFamily="34" charset="0"/>
                </a:rPr>
                <a:t>Large-Scale Initiatives</a:t>
              </a:r>
            </a:p>
          </p:txBody>
        </p:sp>
      </p:grpSp>
      <p:sp>
        <p:nvSpPr>
          <p:cNvPr id="74772" name="Rectangle 5"/>
          <p:cNvSpPr>
            <a:spLocks noChangeArrowheads="1"/>
          </p:cNvSpPr>
          <p:nvPr/>
        </p:nvSpPr>
        <p:spPr bwMode="auto">
          <a:xfrm>
            <a:off x="1908175" y="3500438"/>
            <a:ext cx="5438775" cy="43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4" tIns="45712" rIns="91424" bIns="45712" anchor="ctr"/>
          <a:lstStyle/>
          <a:p>
            <a:pPr algn="ctr" defTabSz="449263"/>
            <a:r>
              <a:rPr lang="en-GB" sz="2000">
                <a:solidFill>
                  <a:srgbClr val="990033"/>
                </a:solidFill>
                <a:ea typeface="ＭＳ Ｐゴシック" pitchFamily="34" charset="-128"/>
              </a:rPr>
              <a:t>Future and Emerging Technologies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eaLnBrk="0" fontAlgn="base" hangingPunct="0"/>
            <a:r>
              <a:rPr lang="en-US" dirty="0" smtClean="0"/>
              <a:t>H2020: ICT in Excellent Science</a:t>
            </a:r>
            <a:endParaRPr lang="en-US" dirty="0"/>
          </a:p>
        </p:txBody>
      </p:sp>
      <p:sp>
        <p:nvSpPr>
          <p:cNvPr id="93" name="Content Placeholder 63"/>
          <p:cNvSpPr>
            <a:spLocks noGrp="1"/>
          </p:cNvSpPr>
          <p:nvPr>
            <p:ph idx="1"/>
          </p:nvPr>
        </p:nvSpPr>
        <p:spPr>
          <a:xfrm>
            <a:off x="539750" y="764705"/>
            <a:ext cx="8280400" cy="5904656"/>
          </a:xfrm>
        </p:spPr>
        <p:txBody>
          <a:bodyPr/>
          <a:lstStyle/>
          <a:p>
            <a:r>
              <a:rPr lang="en-US" sz="1800" dirty="0" smtClean="0"/>
              <a:t>Schematic on different strands of work. But there are more ICT topics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</p:txBody>
      </p:sp>
      <p:sp>
        <p:nvSpPr>
          <p:cNvPr id="94" name="Oval 93"/>
          <p:cNvSpPr/>
          <p:nvPr/>
        </p:nvSpPr>
        <p:spPr bwMode="auto">
          <a:xfrm>
            <a:off x="1115616" y="4869160"/>
            <a:ext cx="1512168" cy="72008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ahoma" pitchFamily="34" charset="0"/>
            </a:endParaRPr>
          </a:p>
        </p:txBody>
      </p:sp>
      <p:sp>
        <p:nvSpPr>
          <p:cNvPr id="95" name="Oval 94"/>
          <p:cNvSpPr/>
          <p:nvPr/>
        </p:nvSpPr>
        <p:spPr bwMode="auto">
          <a:xfrm>
            <a:off x="1187624" y="1772816"/>
            <a:ext cx="1512168" cy="72008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ahoma" pitchFamily="34" charset="0"/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6588224" y="1772816"/>
            <a:ext cx="1440160" cy="72008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8900" y="1340768"/>
            <a:ext cx="27051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1520" y="1196752"/>
            <a:ext cx="6912768" cy="48958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Exploring </a:t>
            </a:r>
            <a:r>
              <a:rPr lang="en-US" dirty="0" smtClean="0"/>
              <a:t>promising visionary ideas that can contribute to challenges of long term importance for Europe. </a:t>
            </a:r>
            <a:endParaRPr lang="en-US" dirty="0" smtClean="0"/>
          </a:p>
          <a:p>
            <a:pPr lvl="1"/>
            <a:r>
              <a:rPr lang="en-US" dirty="0" smtClean="0"/>
              <a:t>'Roots-up' </a:t>
            </a:r>
            <a:r>
              <a:rPr lang="en-US" dirty="0" smtClean="0"/>
              <a:t>approaches</a:t>
            </a:r>
          </a:p>
          <a:p>
            <a:pPr lvl="1"/>
            <a:r>
              <a:rPr lang="en-US" dirty="0" smtClean="0"/>
              <a:t>Challenging Current Thinking</a:t>
            </a:r>
          </a:p>
          <a:p>
            <a:pPr lvl="1"/>
            <a:r>
              <a:rPr lang="en-US" dirty="0" smtClean="0"/>
              <a:t>International Cooperation</a:t>
            </a:r>
          </a:p>
          <a:p>
            <a:pPr lvl="1"/>
            <a:r>
              <a:rPr lang="en-US" dirty="0" smtClean="0"/>
              <a:t>Stimulates </a:t>
            </a:r>
            <a:r>
              <a:rPr lang="en-US" dirty="0" smtClean="0"/>
              <a:t>non-conventional targeted exploratory research cutting across all disciplines </a:t>
            </a:r>
            <a:endParaRPr lang="en-US" dirty="0" smtClean="0"/>
          </a:p>
          <a:p>
            <a:pPr lvl="1"/>
            <a:r>
              <a:rPr lang="en-US" dirty="0" smtClean="0"/>
              <a:t>Exploring </a:t>
            </a:r>
            <a:r>
              <a:rPr lang="en-US" dirty="0" smtClean="0"/>
              <a:t>and nurturing new research </a:t>
            </a:r>
            <a:r>
              <a:rPr lang="en-US" dirty="0" smtClean="0"/>
              <a:t>trends, helping </a:t>
            </a:r>
            <a:r>
              <a:rPr lang="en-US" dirty="0" smtClean="0"/>
              <a:t>them mature in emerging research communities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Short proposals (5-10p), easy to write. </a:t>
            </a:r>
          </a:p>
          <a:p>
            <a:pPr lvl="1"/>
            <a:r>
              <a:rPr lang="en-US" dirty="0" smtClean="0"/>
              <a:t>Double-blind evaluation, fast decision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Small projects</a:t>
            </a:r>
          </a:p>
          <a:p>
            <a:pPr lvl="1"/>
            <a:r>
              <a:rPr lang="en-US" dirty="0" smtClean="0"/>
              <a:t>Low success rate</a:t>
            </a:r>
          </a:p>
          <a:p>
            <a:pPr lvl="1"/>
            <a:r>
              <a:rPr lang="en-US" dirty="0" smtClean="0"/>
              <a:t>Not </a:t>
            </a:r>
            <a:r>
              <a:rPr lang="en-US" dirty="0" smtClean="0"/>
              <a:t>an easy path for fast-track innovation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FET Open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VCMS Project Design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#</a:t>
            </a:r>
            <a:fld id="{AE0C446E-4FA9-4EEB-9C30-B3E142C4B484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17-Oct-13</a:t>
            </a:r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</a:t>
            </a:r>
            <a:r>
              <a:rPr lang="en-US" dirty="0" smtClean="0"/>
              <a:t>Dec 2013, Close 23 Apr 2014, Result Sep </a:t>
            </a:r>
            <a:r>
              <a:rPr lang="en-US" dirty="0" smtClean="0"/>
              <a:t>2014</a:t>
            </a:r>
          </a:p>
          <a:p>
            <a:r>
              <a:rPr lang="en-US" dirty="0" smtClean="0"/>
              <a:t>Potentially applicable topics (code, MEUR):</a:t>
            </a:r>
            <a:endParaRPr lang="en-US" dirty="0" smtClean="0"/>
          </a:p>
          <a:p>
            <a:pPr lvl="1"/>
            <a:r>
              <a:rPr lang="en-US" dirty="0" smtClean="0"/>
              <a:t>ICT2: </a:t>
            </a:r>
            <a:r>
              <a:rPr lang="en-US" dirty="0" smtClean="0"/>
              <a:t>48M Smart System Integration</a:t>
            </a:r>
          </a:p>
          <a:p>
            <a:pPr lvl="1"/>
            <a:r>
              <a:rPr lang="en-US" dirty="0" smtClean="0"/>
              <a:t>ICT7 </a:t>
            </a:r>
            <a:r>
              <a:rPr lang="en-US" dirty="0" smtClean="0"/>
              <a:t>:73M </a:t>
            </a:r>
            <a:r>
              <a:rPr lang="en-US" dirty="0" smtClean="0"/>
              <a:t>Advanced Cloud Infrastructures and Services</a:t>
            </a:r>
          </a:p>
          <a:p>
            <a:pPr lvl="1"/>
            <a:r>
              <a:rPr lang="en-US" dirty="0" smtClean="0"/>
              <a:t>ICT15: </a:t>
            </a:r>
            <a:r>
              <a:rPr lang="en-US" dirty="0" smtClean="0"/>
              <a:t>50M Big data Innovation and take-up</a:t>
            </a:r>
          </a:p>
          <a:p>
            <a:pPr lvl="1"/>
            <a:r>
              <a:rPr lang="en-US" dirty="0" smtClean="0"/>
              <a:t>ICT17: </a:t>
            </a:r>
            <a:r>
              <a:rPr lang="en-US" dirty="0" smtClean="0"/>
              <a:t>15M Cracking the language barrier</a:t>
            </a:r>
          </a:p>
          <a:p>
            <a:pPr lvl="1"/>
            <a:r>
              <a:rPr lang="en-US" dirty="0" smtClean="0"/>
              <a:t>ICT18: </a:t>
            </a:r>
            <a:r>
              <a:rPr lang="en-US" dirty="0" smtClean="0"/>
              <a:t>15M Support the growth of ICT innovative Creative Industries SMEs</a:t>
            </a:r>
          </a:p>
          <a:p>
            <a:pPr lvl="1"/>
            <a:r>
              <a:rPr lang="en-US" dirty="0" smtClean="0"/>
              <a:t>ICT22: </a:t>
            </a:r>
            <a:r>
              <a:rPr lang="en-US" dirty="0" smtClean="0"/>
              <a:t>31M Multimodal and Natural computer interaction</a:t>
            </a:r>
          </a:p>
          <a:p>
            <a:pPr lvl="1"/>
            <a:r>
              <a:rPr lang="en-US" dirty="0" smtClean="0"/>
              <a:t>ICT30: 7M </a:t>
            </a:r>
            <a:r>
              <a:rPr lang="en-US" dirty="0" smtClean="0"/>
              <a:t>Human-centric Digital </a:t>
            </a:r>
            <a:r>
              <a:rPr lang="en-US" dirty="0" smtClean="0"/>
              <a:t>Age</a:t>
            </a:r>
          </a:p>
          <a:p>
            <a:r>
              <a:rPr lang="en-US" dirty="0" smtClean="0"/>
              <a:t>Need to research and decide which are applicable!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H2020-ICT-2014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VCMS Project Design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#</a:t>
            </a:r>
            <a:fld id="{AE0C446E-4FA9-4EEB-9C30-B3E142C4B484}" type="slidenum">
              <a:rPr lang="en-GB" smtClean="0"/>
              <a:pPr>
                <a:defRPr/>
              </a:pPr>
              <a:t>28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17-Oct-13</a:t>
            </a:r>
            <a:endParaRPr lang="en-GB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smtClean="0"/>
              <a:t>Jul 2014, Close 20 Jan 2015, Result Jun 2015</a:t>
            </a:r>
          </a:p>
          <a:p>
            <a:pPr lvl="1"/>
            <a:r>
              <a:rPr lang="en-US" dirty="0" smtClean="0"/>
              <a:t>ICT8 </a:t>
            </a:r>
            <a:r>
              <a:rPr lang="en-US" dirty="0" smtClean="0"/>
              <a:t>: </a:t>
            </a:r>
            <a:r>
              <a:rPr lang="en-US" dirty="0" smtClean="0"/>
              <a:t>22M Boosting public sector productivity and innovation through cloud computing services</a:t>
            </a:r>
          </a:p>
          <a:p>
            <a:pPr lvl="1"/>
            <a:r>
              <a:rPr lang="en-US" dirty="0" smtClean="0"/>
              <a:t>ICT16: </a:t>
            </a:r>
            <a:r>
              <a:rPr lang="en-US" dirty="0" smtClean="0"/>
              <a:t>39M Big data - research</a:t>
            </a:r>
          </a:p>
          <a:p>
            <a:pPr lvl="1"/>
            <a:r>
              <a:rPr lang="en-US" dirty="0" smtClean="0"/>
              <a:t>ICT19 </a:t>
            </a:r>
            <a:r>
              <a:rPr lang="en-US" dirty="0" smtClean="0"/>
              <a:t>:41M </a:t>
            </a:r>
            <a:r>
              <a:rPr lang="en-US" dirty="0" smtClean="0"/>
              <a:t>Technologies for creative industries, social media and convergence.</a:t>
            </a:r>
          </a:p>
          <a:p>
            <a:pPr lvl="1"/>
            <a:r>
              <a:rPr lang="en-US" dirty="0" smtClean="0"/>
              <a:t>ICT20: </a:t>
            </a:r>
            <a:r>
              <a:rPr lang="en-US" dirty="0" smtClean="0"/>
              <a:t>52M Technologies for better human learning and </a:t>
            </a:r>
            <a:r>
              <a:rPr lang="en-US" dirty="0" smtClean="0"/>
              <a:t>teaching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H2020-ICT-2015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VCMS Project Design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#</a:t>
            </a:r>
            <a:fld id="{AE0C446E-4FA9-4EEB-9C30-B3E142C4B484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17-Oct-13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Innovative BG SME</a:t>
            </a:r>
            <a:r>
              <a:rPr lang="bg-BG" dirty="0" smtClean="0"/>
              <a:t>, </a:t>
            </a:r>
            <a:r>
              <a:rPr lang="en-US" dirty="0" smtClean="0"/>
              <a:t>leader in Semantic Technology software</a:t>
            </a:r>
          </a:p>
          <a:p>
            <a:pPr lvl="1"/>
            <a:r>
              <a:rPr lang="en-US" dirty="0" smtClean="0"/>
              <a:t>Semantic database (repository): OWLIM</a:t>
            </a:r>
          </a:p>
          <a:p>
            <a:pPr lvl="1"/>
            <a:r>
              <a:rPr lang="en-US" dirty="0" smtClean="0"/>
              <a:t>Text analytics, semantic annotation, entity extraction, search: KIM</a:t>
            </a:r>
          </a:p>
          <a:p>
            <a:pPr lvl="1"/>
            <a:r>
              <a:rPr lang="en-US" dirty="0" smtClean="0"/>
              <a:t>Web mining: job offers, cars, recipes, etc.</a:t>
            </a:r>
          </a:p>
          <a:p>
            <a:pPr lvl="1"/>
            <a:r>
              <a:rPr lang="en-US" dirty="0" smtClean="0"/>
              <a:t>Data integration, conversion, metadata and ontology management, Linked Data</a:t>
            </a:r>
          </a:p>
          <a:p>
            <a:r>
              <a:rPr lang="en-US" dirty="0" smtClean="0"/>
              <a:t>Verticals and markets</a:t>
            </a:r>
            <a:endParaRPr lang="en-US" dirty="0" smtClean="0"/>
          </a:p>
          <a:p>
            <a:pPr lvl="1"/>
            <a:r>
              <a:rPr lang="en-US" dirty="0" smtClean="0"/>
              <a:t>Publishing (dynamic semantic publishing), both Media and Publishers</a:t>
            </a:r>
          </a:p>
          <a:p>
            <a:pPr lvl="1"/>
            <a:r>
              <a:rPr lang="en-US" dirty="0" smtClean="0"/>
              <a:t>Life </a:t>
            </a:r>
            <a:r>
              <a:rPr lang="en-US" dirty="0" smtClean="0"/>
              <a:t>Sciences and pharmaceuticals</a:t>
            </a:r>
          </a:p>
          <a:p>
            <a:pPr lvl="1"/>
            <a:r>
              <a:rPr lang="en-US" dirty="0" smtClean="0"/>
              <a:t>Cultural Heritage and Digital Humanities</a:t>
            </a:r>
          </a:p>
          <a:p>
            <a:r>
              <a:rPr lang="en-US" dirty="0" smtClean="0"/>
              <a:t>Company information</a:t>
            </a:r>
          </a:p>
          <a:p>
            <a:pPr lvl="1"/>
            <a:r>
              <a:rPr lang="en-US" dirty="0" smtClean="0"/>
              <a:t>Part of Sirma Group, largest private Bulgarian software holding</a:t>
            </a:r>
            <a:endParaRPr lang="en-US" dirty="0" smtClean="0"/>
          </a:p>
          <a:p>
            <a:pPr lvl="1"/>
            <a:r>
              <a:rPr lang="en-US" dirty="0" smtClean="0"/>
              <a:t>Established in 2000 as a </a:t>
            </a:r>
            <a:r>
              <a:rPr lang="en-US" dirty="0" smtClean="0"/>
              <a:t>research </a:t>
            </a:r>
            <a:r>
              <a:rPr lang="en-US" dirty="0" smtClean="0"/>
              <a:t>laboratory, working on NLP and semantics</a:t>
            </a:r>
          </a:p>
          <a:p>
            <a:pPr lvl="1"/>
            <a:r>
              <a:rPr lang="en-US" dirty="0" smtClean="0"/>
              <a:t>Received venture funding and spun off as separate company in 2008</a:t>
            </a:r>
          </a:p>
          <a:p>
            <a:pPr lvl="1"/>
            <a:r>
              <a:rPr lang="en-US" dirty="0" smtClean="0"/>
              <a:t>80 employees and contractors</a:t>
            </a:r>
          </a:p>
          <a:p>
            <a:pPr lvl="1"/>
            <a:r>
              <a:rPr lang="en-US" dirty="0" smtClean="0"/>
              <a:t>Offices in Bulgaria (Sofia, Varna). Representation in London and New York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About Ontotext</a:t>
            </a:r>
            <a:endParaRPr lang="en-US" dirty="0"/>
          </a:p>
        </p:txBody>
      </p:sp>
      <p:sp>
        <p:nvSpPr>
          <p:cNvPr id="8196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VCMS Project Design</a:t>
            </a:r>
            <a:endParaRPr lang="en-GB" smtClean="0"/>
          </a:p>
        </p:txBody>
      </p:sp>
      <p:sp>
        <p:nvSpPr>
          <p:cNvPr id="819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GB" smtClean="0"/>
              <a:t>#</a:t>
            </a:r>
            <a:fld id="{54967BEE-8F4D-48CE-993F-C125E890ED29}" type="slidenum">
              <a:rPr lang="en-GB" smtClean="0"/>
              <a:pPr/>
              <a:t>3</a:t>
            </a:fld>
            <a:endParaRPr lang="en-GB" smtClean="0"/>
          </a:p>
        </p:txBody>
      </p:sp>
      <p:sp>
        <p:nvSpPr>
          <p:cNvPr id="8198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smtClean="0"/>
              <a:t>17-Oct-13</a:t>
            </a:r>
            <a:endParaRPr lang="en-GB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62"/>
          <p:cNvSpPr>
            <a:spLocks noGrp="1"/>
          </p:cNvSpPr>
          <p:nvPr>
            <p:ph type="title"/>
          </p:nvPr>
        </p:nvSpPr>
        <p:spPr>
          <a:xfrm>
            <a:off x="2915816" y="-31750"/>
            <a:ext cx="6048797" cy="723900"/>
          </a:xfrm>
        </p:spPr>
        <p:txBody>
          <a:bodyPr>
            <a:normAutofit/>
          </a:bodyPr>
          <a:lstStyle/>
          <a:p>
            <a:r>
              <a:rPr lang="en-US" dirty="0" smtClean="0"/>
              <a:t>Research Infrastructures WP 2014-2015</a:t>
            </a:r>
            <a:endParaRPr lang="en-US" dirty="0"/>
          </a:p>
        </p:txBody>
      </p:sp>
      <p:sp>
        <p:nvSpPr>
          <p:cNvPr id="64" name="Content Placeholder 63"/>
          <p:cNvSpPr>
            <a:spLocks noGrp="1"/>
          </p:cNvSpPr>
          <p:nvPr>
            <p:ph idx="1"/>
          </p:nvPr>
        </p:nvSpPr>
        <p:spPr>
          <a:xfrm>
            <a:off x="539750" y="5949279"/>
            <a:ext cx="8280400" cy="504057"/>
          </a:xfrm>
        </p:spPr>
        <p:txBody>
          <a:bodyPr/>
          <a:lstStyle/>
          <a:p>
            <a:r>
              <a:rPr lang="en-US" sz="1800" dirty="0" smtClean="0"/>
              <a:t>RI Call 1: Open Oct 2014. Close maybe Feb-Mar 2015?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-185664" y="1340768"/>
            <a:ext cx="9329664" cy="4176464"/>
            <a:chOff x="246384" y="1692374"/>
            <a:chExt cx="8574088" cy="3752850"/>
          </a:xfrm>
        </p:grpSpPr>
        <p:cxnSp>
          <p:nvCxnSpPr>
            <p:cNvPr id="65" name="Straight Arrow Connector 5"/>
            <p:cNvCxnSpPr>
              <a:cxnSpLocks noChangeShapeType="1"/>
            </p:cNvCxnSpPr>
            <p:nvPr/>
          </p:nvCxnSpPr>
          <p:spPr bwMode="auto">
            <a:xfrm>
              <a:off x="3557909" y="1963837"/>
              <a:ext cx="430213" cy="0"/>
            </a:xfrm>
            <a:prstGeom prst="straightConnector1">
              <a:avLst/>
            </a:prstGeom>
            <a:noFill/>
            <a:ln w="9525" algn="ctr">
              <a:noFill/>
              <a:round/>
              <a:headEnd/>
              <a:tailEnd/>
            </a:ln>
            <a:effectLst/>
          </p:spPr>
        </p:cxnSp>
        <p:grpSp>
          <p:nvGrpSpPr>
            <p:cNvPr id="66" name="Group 6"/>
            <p:cNvGrpSpPr>
              <a:grpSpLocks/>
            </p:cNvGrpSpPr>
            <p:nvPr/>
          </p:nvGrpSpPr>
          <p:grpSpPr bwMode="auto">
            <a:xfrm>
              <a:off x="443234" y="1692374"/>
              <a:ext cx="2170113" cy="3752850"/>
              <a:chOff x="568397" y="2053456"/>
              <a:chExt cx="2169844" cy="3751808"/>
            </a:xfrm>
          </p:grpSpPr>
          <p:grpSp>
            <p:nvGrpSpPr>
              <p:cNvPr id="67" name="Group 7"/>
              <p:cNvGrpSpPr>
                <a:grpSpLocks/>
              </p:cNvGrpSpPr>
              <p:nvPr/>
            </p:nvGrpSpPr>
            <p:grpSpPr bwMode="auto">
              <a:xfrm>
                <a:off x="574447" y="2053456"/>
                <a:ext cx="2159697" cy="690422"/>
                <a:chOff x="707352" y="1563702"/>
                <a:chExt cx="2159697" cy="690422"/>
              </a:xfrm>
            </p:grpSpPr>
            <p:sp>
              <p:nvSpPr>
                <p:cNvPr id="77" name="Freeform 76"/>
                <p:cNvSpPr/>
                <p:nvPr/>
              </p:nvSpPr>
              <p:spPr>
                <a:xfrm>
                  <a:off x="707651" y="1563702"/>
                  <a:ext cx="1812700" cy="690371"/>
                </a:xfrm>
                <a:custGeom>
                  <a:avLst/>
                  <a:gdLst>
                    <a:gd name="connsiteX0" fmla="*/ 0 w 2160634"/>
                    <a:gd name="connsiteY0" fmla="*/ 0 h 720204"/>
                    <a:gd name="connsiteX1" fmla="*/ 2160634 w 2160634"/>
                    <a:gd name="connsiteY1" fmla="*/ 0 h 720204"/>
                    <a:gd name="connsiteX2" fmla="*/ 2160634 w 2160634"/>
                    <a:gd name="connsiteY2" fmla="*/ 720204 h 720204"/>
                    <a:gd name="connsiteX3" fmla="*/ 0 w 2160634"/>
                    <a:gd name="connsiteY3" fmla="*/ 720204 h 720204"/>
                    <a:gd name="connsiteX4" fmla="*/ 0 w 2160634"/>
                    <a:gd name="connsiteY4" fmla="*/ 0 h 7202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60634" h="720204">
                      <a:moveTo>
                        <a:pt x="0" y="0"/>
                      </a:moveTo>
                      <a:lnTo>
                        <a:pt x="2160634" y="0"/>
                      </a:lnTo>
                      <a:lnTo>
                        <a:pt x="2160634" y="720204"/>
                      </a:lnTo>
                      <a:lnTo>
                        <a:pt x="0" y="72020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FF99"/>
                </a:solidFill>
                <a:ln>
                  <a:solidFill>
                    <a:srgbClr val="008000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lIns="7620" tIns="7620" rIns="7620" bIns="7620" spcCol="1270" anchor="ctr"/>
                <a:lstStyle/>
                <a:p>
                  <a:pPr algn="ctr" defTabSz="533400">
                    <a:defRPr/>
                  </a:pPr>
                  <a:r>
                    <a:rPr lang="en-GB" sz="1050" b="0" dirty="0">
                      <a:solidFill>
                        <a:srgbClr val="000000"/>
                      </a:solidFill>
                      <a:latin typeface="Arial Narrow" pitchFamily="34" charset="0"/>
                      <a:cs typeface="Arial" pitchFamily="34" charset="0"/>
                    </a:rPr>
                    <a:t>CALL 1</a:t>
                  </a:r>
                </a:p>
                <a:p>
                  <a:pPr algn="ctr" defTabSz="533400">
                    <a:defRPr/>
                  </a:pPr>
                  <a:r>
                    <a:rPr lang="en-GB" sz="1050" b="0" dirty="0">
                      <a:solidFill>
                        <a:srgbClr val="000000"/>
                      </a:solidFill>
                      <a:latin typeface="Arial Narrow" pitchFamily="34" charset="0"/>
                      <a:cs typeface="Arial" pitchFamily="34" charset="0"/>
                    </a:rPr>
                    <a:t>Developing new </a:t>
                  </a:r>
                </a:p>
                <a:p>
                  <a:pPr algn="ctr" defTabSz="533400">
                    <a:defRPr/>
                  </a:pPr>
                  <a:r>
                    <a:rPr lang="en-GB" sz="1050" b="0" dirty="0">
                      <a:solidFill>
                        <a:srgbClr val="000000"/>
                      </a:solidFill>
                      <a:latin typeface="Arial Narrow" pitchFamily="34" charset="0"/>
                      <a:cs typeface="Arial" pitchFamily="34" charset="0"/>
                    </a:rPr>
                    <a:t>world class infrastructures </a:t>
                  </a:r>
                </a:p>
              </p:txBody>
            </p:sp>
            <p:sp>
              <p:nvSpPr>
                <p:cNvPr id="78" name="Down Arrow 77"/>
                <p:cNvSpPr/>
                <p:nvPr/>
              </p:nvSpPr>
              <p:spPr bwMode="auto">
                <a:xfrm rot="16200000">
                  <a:off x="2473561" y="1766028"/>
                  <a:ext cx="468183" cy="317461"/>
                </a:xfrm>
                <a:prstGeom prst="downArrow">
                  <a:avLst/>
                </a:prstGeom>
                <a:ln/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marL="3175">
                    <a:defRPr/>
                  </a:pPr>
                  <a:endParaRPr lang="en-GB" b="0">
                    <a:solidFill>
                      <a:srgbClr val="0F5494"/>
                    </a:solidFill>
                    <a:latin typeface="Arial Narrow" pitchFamily="34" charset="0"/>
                  </a:endParaRPr>
                </a:p>
              </p:txBody>
            </p:sp>
          </p:grpSp>
          <p:grpSp>
            <p:nvGrpSpPr>
              <p:cNvPr id="68" name="Group 8"/>
              <p:cNvGrpSpPr>
                <a:grpSpLocks/>
              </p:cNvGrpSpPr>
              <p:nvPr/>
            </p:nvGrpSpPr>
            <p:grpSpPr bwMode="auto">
              <a:xfrm>
                <a:off x="579437" y="2867194"/>
                <a:ext cx="2154492" cy="831375"/>
                <a:chOff x="712342" y="2377440"/>
                <a:chExt cx="2154492" cy="831375"/>
              </a:xfrm>
            </p:grpSpPr>
            <p:sp>
              <p:nvSpPr>
                <p:cNvPr id="75" name="Freeform 74"/>
                <p:cNvSpPr/>
                <p:nvPr/>
              </p:nvSpPr>
              <p:spPr>
                <a:xfrm>
                  <a:off x="712414" y="2377864"/>
                  <a:ext cx="1807938" cy="831619"/>
                </a:xfrm>
                <a:custGeom>
                  <a:avLst/>
                  <a:gdLst>
                    <a:gd name="connsiteX0" fmla="*/ 0 w 2160013"/>
                    <a:gd name="connsiteY0" fmla="*/ 0 h 830683"/>
                    <a:gd name="connsiteX1" fmla="*/ 2160013 w 2160013"/>
                    <a:gd name="connsiteY1" fmla="*/ 0 h 830683"/>
                    <a:gd name="connsiteX2" fmla="*/ 2160013 w 2160013"/>
                    <a:gd name="connsiteY2" fmla="*/ 830683 h 830683"/>
                    <a:gd name="connsiteX3" fmla="*/ 0 w 2160013"/>
                    <a:gd name="connsiteY3" fmla="*/ 830683 h 830683"/>
                    <a:gd name="connsiteX4" fmla="*/ 0 w 2160013"/>
                    <a:gd name="connsiteY4" fmla="*/ 0 h 8306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60013" h="830683">
                      <a:moveTo>
                        <a:pt x="0" y="0"/>
                      </a:moveTo>
                      <a:lnTo>
                        <a:pt x="2160013" y="0"/>
                      </a:lnTo>
                      <a:lnTo>
                        <a:pt x="2160013" y="830683"/>
                      </a:lnTo>
                      <a:lnTo>
                        <a:pt x="0" y="83068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FF99"/>
                </a:solidFill>
                <a:ln>
                  <a:solidFill>
                    <a:srgbClr val="008000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lIns="7620" tIns="7620" rIns="7620" bIns="7620" spcCol="1270" anchor="ctr"/>
                <a:lstStyle/>
                <a:p>
                  <a:pPr algn="ctr" defTabSz="533400">
                    <a:defRPr/>
                  </a:pPr>
                  <a:r>
                    <a:rPr lang="fr-BE" sz="1050" b="0" dirty="0">
                      <a:solidFill>
                        <a:srgbClr val="000000"/>
                      </a:solidFill>
                      <a:latin typeface="Arial Narrow" pitchFamily="34" charset="0"/>
                      <a:cs typeface="Arial" pitchFamily="34" charset="0"/>
                    </a:rPr>
                    <a:t>CALL 2</a:t>
                  </a:r>
                </a:p>
                <a:p>
                  <a:pPr algn="ctr" defTabSz="533400">
                    <a:defRPr/>
                  </a:pPr>
                  <a:r>
                    <a:rPr lang="fr-BE" sz="1050" b="0" dirty="0" err="1">
                      <a:solidFill>
                        <a:srgbClr val="000000"/>
                      </a:solidFill>
                      <a:latin typeface="Arial Narrow" pitchFamily="34" charset="0"/>
                      <a:cs typeface="Arial" pitchFamily="34" charset="0"/>
                    </a:rPr>
                    <a:t>Opening</a:t>
                  </a:r>
                  <a:r>
                    <a:rPr lang="fr-BE" sz="1050" b="0" dirty="0">
                      <a:solidFill>
                        <a:srgbClr val="000000"/>
                      </a:solidFill>
                      <a:latin typeface="Arial Narrow" pitchFamily="34" charset="0"/>
                      <a:cs typeface="Arial" pitchFamily="34" charset="0"/>
                    </a:rPr>
                    <a:t> up infrastructures</a:t>
                  </a:r>
                </a:p>
              </p:txBody>
            </p:sp>
            <p:sp>
              <p:nvSpPr>
                <p:cNvPr id="76" name="Down Arrow 75"/>
                <p:cNvSpPr/>
                <p:nvPr/>
              </p:nvSpPr>
              <p:spPr bwMode="auto">
                <a:xfrm rot="16200000">
                  <a:off x="2472769" y="2580983"/>
                  <a:ext cx="469769" cy="317461"/>
                </a:xfrm>
                <a:prstGeom prst="downArrow">
                  <a:avLst/>
                </a:prstGeom>
                <a:ln/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marL="3175">
                    <a:defRPr/>
                  </a:pPr>
                  <a:endParaRPr lang="en-GB" b="0">
                    <a:solidFill>
                      <a:srgbClr val="0F5494"/>
                    </a:solidFill>
                    <a:latin typeface="Arial Narrow" pitchFamily="34" charset="0"/>
                  </a:endParaRPr>
                </a:p>
              </p:txBody>
            </p:sp>
          </p:grpSp>
          <p:grpSp>
            <p:nvGrpSpPr>
              <p:cNvPr id="69" name="Group 9"/>
              <p:cNvGrpSpPr>
                <a:grpSpLocks/>
              </p:cNvGrpSpPr>
              <p:nvPr/>
            </p:nvGrpSpPr>
            <p:grpSpPr bwMode="auto">
              <a:xfrm>
                <a:off x="578575" y="3816689"/>
                <a:ext cx="2155354" cy="908455"/>
                <a:chOff x="711480" y="3208815"/>
                <a:chExt cx="2155354" cy="908455"/>
              </a:xfrm>
            </p:grpSpPr>
            <p:sp>
              <p:nvSpPr>
                <p:cNvPr id="73" name="Freeform 72"/>
                <p:cNvSpPr/>
                <p:nvPr/>
              </p:nvSpPr>
              <p:spPr>
                <a:xfrm>
                  <a:off x="710826" y="3208805"/>
                  <a:ext cx="1809526" cy="907798"/>
                </a:xfrm>
                <a:custGeom>
                  <a:avLst/>
                  <a:gdLst>
                    <a:gd name="connsiteX0" fmla="*/ 0 w 2160013"/>
                    <a:gd name="connsiteY0" fmla="*/ 0 h 393792"/>
                    <a:gd name="connsiteX1" fmla="*/ 2160013 w 2160013"/>
                    <a:gd name="connsiteY1" fmla="*/ 0 h 393792"/>
                    <a:gd name="connsiteX2" fmla="*/ 2160013 w 2160013"/>
                    <a:gd name="connsiteY2" fmla="*/ 393792 h 393792"/>
                    <a:gd name="connsiteX3" fmla="*/ 0 w 2160013"/>
                    <a:gd name="connsiteY3" fmla="*/ 393792 h 393792"/>
                    <a:gd name="connsiteX4" fmla="*/ 0 w 2160013"/>
                    <a:gd name="connsiteY4" fmla="*/ 0 h 393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60013" h="393792">
                      <a:moveTo>
                        <a:pt x="0" y="0"/>
                      </a:moveTo>
                      <a:lnTo>
                        <a:pt x="2160013" y="0"/>
                      </a:lnTo>
                      <a:lnTo>
                        <a:pt x="2160013" y="393792"/>
                      </a:lnTo>
                      <a:lnTo>
                        <a:pt x="0" y="39379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FF99"/>
                </a:solidFill>
                <a:ln>
                  <a:solidFill>
                    <a:srgbClr val="008000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lIns="7620" tIns="7620" rIns="7620" bIns="7620" spcCol="1270" anchor="ctr"/>
                <a:lstStyle/>
                <a:p>
                  <a:pPr algn="ctr" defTabSz="533400">
                    <a:defRPr/>
                  </a:pPr>
                  <a:r>
                    <a:rPr lang="fr-BE" sz="1050" b="0" dirty="0">
                      <a:solidFill>
                        <a:srgbClr val="000000"/>
                      </a:solidFill>
                      <a:latin typeface="Arial Narrow" pitchFamily="34" charset="0"/>
                      <a:cs typeface="Arial" pitchFamily="34" charset="0"/>
                    </a:rPr>
                    <a:t>CALL 3</a:t>
                  </a:r>
                </a:p>
                <a:p>
                  <a:pPr algn="ctr" defTabSz="533400">
                    <a:defRPr/>
                  </a:pPr>
                  <a:r>
                    <a:rPr lang="fr-BE" sz="1050" b="0" dirty="0">
                      <a:solidFill>
                        <a:srgbClr val="000000"/>
                      </a:solidFill>
                      <a:latin typeface="Arial Narrow" pitchFamily="34" charset="0"/>
                      <a:cs typeface="Arial" pitchFamily="34" charset="0"/>
                    </a:rPr>
                    <a:t>e-Infrastructures</a:t>
                  </a:r>
                  <a:endParaRPr lang="en-GB" sz="1050" b="0" dirty="0">
                    <a:solidFill>
                      <a:srgbClr val="000000"/>
                    </a:solidFill>
                    <a:latin typeface="Arial Narrow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4" name="Down Arrow 73"/>
                <p:cNvSpPr/>
                <p:nvPr/>
              </p:nvSpPr>
              <p:spPr bwMode="auto">
                <a:xfrm rot="16200000">
                  <a:off x="2473563" y="3519051"/>
                  <a:ext cx="468182" cy="317461"/>
                </a:xfrm>
                <a:prstGeom prst="downArrow">
                  <a:avLst/>
                </a:prstGeom>
                <a:ln/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marL="3175">
                    <a:defRPr/>
                  </a:pPr>
                  <a:endParaRPr lang="en-GB" b="0">
                    <a:solidFill>
                      <a:srgbClr val="0F5494"/>
                    </a:solidFill>
                    <a:latin typeface="Arial Narrow" pitchFamily="34" charset="0"/>
                  </a:endParaRPr>
                </a:p>
              </p:txBody>
            </p:sp>
          </p:grpSp>
          <p:grpSp>
            <p:nvGrpSpPr>
              <p:cNvPr id="70" name="Group 10"/>
              <p:cNvGrpSpPr>
                <a:grpSpLocks/>
              </p:cNvGrpSpPr>
              <p:nvPr/>
            </p:nvGrpSpPr>
            <p:grpSpPr bwMode="auto">
              <a:xfrm>
                <a:off x="568397" y="4851564"/>
                <a:ext cx="2169844" cy="953700"/>
                <a:chOff x="701302" y="4248195"/>
                <a:chExt cx="2169844" cy="953700"/>
              </a:xfrm>
            </p:grpSpPr>
            <p:sp>
              <p:nvSpPr>
                <p:cNvPr id="71" name="Freeform 70"/>
                <p:cNvSpPr/>
                <p:nvPr/>
              </p:nvSpPr>
              <p:spPr>
                <a:xfrm>
                  <a:off x="701302" y="4248073"/>
                  <a:ext cx="1819049" cy="953822"/>
                </a:xfrm>
                <a:custGeom>
                  <a:avLst/>
                  <a:gdLst>
                    <a:gd name="connsiteX0" fmla="*/ 0 w 2160013"/>
                    <a:gd name="connsiteY0" fmla="*/ 0 h 787584"/>
                    <a:gd name="connsiteX1" fmla="*/ 2160013 w 2160013"/>
                    <a:gd name="connsiteY1" fmla="*/ 0 h 787584"/>
                    <a:gd name="connsiteX2" fmla="*/ 2160013 w 2160013"/>
                    <a:gd name="connsiteY2" fmla="*/ 787584 h 787584"/>
                    <a:gd name="connsiteX3" fmla="*/ 0 w 2160013"/>
                    <a:gd name="connsiteY3" fmla="*/ 787584 h 787584"/>
                    <a:gd name="connsiteX4" fmla="*/ 0 w 2160013"/>
                    <a:gd name="connsiteY4" fmla="*/ 0 h 7875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60013" h="787584">
                      <a:moveTo>
                        <a:pt x="0" y="0"/>
                      </a:moveTo>
                      <a:lnTo>
                        <a:pt x="2160013" y="0"/>
                      </a:lnTo>
                      <a:lnTo>
                        <a:pt x="2160013" y="787584"/>
                      </a:lnTo>
                      <a:lnTo>
                        <a:pt x="0" y="78758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FF99"/>
                </a:solidFill>
                <a:ln>
                  <a:solidFill>
                    <a:srgbClr val="008000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lIns="7620" tIns="7620" rIns="7620" bIns="7620" spcCol="1270" anchor="ctr"/>
                <a:lstStyle/>
                <a:p>
                  <a:pPr algn="ctr" defTabSz="533400">
                    <a:defRPr/>
                  </a:pPr>
                  <a:r>
                    <a:rPr lang="fr-BE" sz="1050" b="0" dirty="0">
                      <a:solidFill>
                        <a:srgbClr val="000000"/>
                      </a:solidFill>
                      <a:latin typeface="Arial Narrow" pitchFamily="34" charset="0"/>
                      <a:cs typeface="Arial" pitchFamily="34" charset="0"/>
                    </a:rPr>
                    <a:t>CALL 4</a:t>
                  </a:r>
                </a:p>
                <a:p>
                  <a:pPr algn="ctr" defTabSz="533400">
                    <a:defRPr/>
                  </a:pPr>
                  <a:r>
                    <a:rPr lang="fr-BE" sz="1050" b="0" dirty="0">
                      <a:solidFill>
                        <a:srgbClr val="000000"/>
                      </a:solidFill>
                      <a:latin typeface="Arial Narrow" pitchFamily="34" charset="0"/>
                      <a:cs typeface="Arial" pitchFamily="34" charset="0"/>
                    </a:rPr>
                    <a:t>Support to innovation, </a:t>
                  </a:r>
                  <a:r>
                    <a:rPr lang="fr-BE" sz="1050" b="0" dirty="0" err="1">
                      <a:solidFill>
                        <a:srgbClr val="000000"/>
                      </a:solidFill>
                      <a:latin typeface="Arial Narrow" pitchFamily="34" charset="0"/>
                      <a:cs typeface="Arial" pitchFamily="34" charset="0"/>
                    </a:rPr>
                    <a:t>human</a:t>
                  </a:r>
                  <a:r>
                    <a:rPr lang="fr-BE" sz="1050" b="0" dirty="0">
                      <a:solidFill>
                        <a:srgbClr val="000000"/>
                      </a:solidFill>
                      <a:latin typeface="Arial Narrow" pitchFamily="34" charset="0"/>
                      <a:cs typeface="Arial" pitchFamily="34" charset="0"/>
                    </a:rPr>
                    <a:t> </a:t>
                  </a:r>
                  <a:r>
                    <a:rPr lang="fr-BE" sz="1050" b="0" dirty="0" err="1">
                      <a:solidFill>
                        <a:srgbClr val="000000"/>
                      </a:solidFill>
                      <a:latin typeface="Arial Narrow" pitchFamily="34" charset="0"/>
                      <a:cs typeface="Arial" pitchFamily="34" charset="0"/>
                    </a:rPr>
                    <a:t>resources</a:t>
                  </a:r>
                  <a:r>
                    <a:rPr lang="fr-BE" sz="1050" b="0" dirty="0">
                      <a:solidFill>
                        <a:srgbClr val="000000"/>
                      </a:solidFill>
                      <a:latin typeface="Arial Narrow" pitchFamily="34" charset="0"/>
                      <a:cs typeface="Arial" pitchFamily="34" charset="0"/>
                    </a:rPr>
                    <a:t>, p</a:t>
                  </a:r>
                  <a:r>
                    <a:rPr lang="en-GB" sz="1050" b="0" dirty="0" err="1">
                      <a:solidFill>
                        <a:srgbClr val="000000"/>
                      </a:solidFill>
                      <a:latin typeface="Arial Narrow" pitchFamily="34" charset="0"/>
                      <a:cs typeface="Arial" pitchFamily="34" charset="0"/>
                    </a:rPr>
                    <a:t>olicy</a:t>
                  </a:r>
                  <a:r>
                    <a:rPr lang="en-GB" sz="1050" b="0" dirty="0">
                      <a:solidFill>
                        <a:srgbClr val="000000"/>
                      </a:solidFill>
                      <a:latin typeface="Arial Narrow" pitchFamily="34" charset="0"/>
                      <a:cs typeface="Arial" pitchFamily="34" charset="0"/>
                    </a:rPr>
                    <a:t> and </a:t>
                  </a:r>
                </a:p>
                <a:p>
                  <a:pPr algn="ctr" defTabSz="533400">
                    <a:defRPr/>
                  </a:pPr>
                  <a:r>
                    <a:rPr lang="en-GB" sz="1050" b="0" dirty="0">
                      <a:solidFill>
                        <a:srgbClr val="000000"/>
                      </a:solidFill>
                      <a:latin typeface="Arial Narrow" pitchFamily="34" charset="0"/>
                      <a:cs typeface="Arial" pitchFamily="34" charset="0"/>
                    </a:rPr>
                    <a:t>international cooperation </a:t>
                  </a:r>
                </a:p>
                <a:p>
                  <a:pPr algn="ctr" defTabSz="533400">
                    <a:defRPr/>
                  </a:pPr>
                  <a:r>
                    <a:rPr lang="en-GB" sz="1050" b="0" dirty="0">
                      <a:solidFill>
                        <a:srgbClr val="000000"/>
                      </a:solidFill>
                      <a:latin typeface="Arial Narrow" pitchFamily="34" charset="0"/>
                      <a:cs typeface="Arial" pitchFamily="34" charset="0"/>
                    </a:rPr>
                    <a:t>for research infrastructures</a:t>
                  </a:r>
                </a:p>
              </p:txBody>
            </p:sp>
            <p:sp>
              <p:nvSpPr>
                <p:cNvPr id="72" name="Down Arrow 71"/>
                <p:cNvSpPr/>
                <p:nvPr/>
              </p:nvSpPr>
              <p:spPr bwMode="auto">
                <a:xfrm rot="16200000">
                  <a:off x="2477531" y="4557525"/>
                  <a:ext cx="469769" cy="317461"/>
                </a:xfrm>
                <a:prstGeom prst="downArrow">
                  <a:avLst/>
                </a:prstGeom>
                <a:ln/>
                <a:extLst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marL="3175">
                    <a:defRPr/>
                  </a:pPr>
                  <a:endParaRPr lang="en-GB" b="0">
                    <a:solidFill>
                      <a:srgbClr val="0F5494"/>
                    </a:solidFill>
                    <a:latin typeface="Arial Narrow" pitchFamily="34" charset="0"/>
                  </a:endParaRPr>
                </a:p>
              </p:txBody>
            </p:sp>
          </p:grpSp>
        </p:grpSp>
        <p:grpSp>
          <p:nvGrpSpPr>
            <p:cNvPr id="79" name="Group 19"/>
            <p:cNvGrpSpPr>
              <a:grpSpLocks/>
            </p:cNvGrpSpPr>
            <p:nvPr/>
          </p:nvGrpSpPr>
          <p:grpSpPr bwMode="auto">
            <a:xfrm>
              <a:off x="2672084" y="1738412"/>
              <a:ext cx="5359400" cy="622300"/>
              <a:chOff x="3510714" y="1593521"/>
              <a:chExt cx="5358844" cy="621675"/>
            </a:xfrm>
          </p:grpSpPr>
          <p:sp>
            <p:nvSpPr>
              <p:cNvPr id="80" name="Rectangle 79"/>
              <p:cNvSpPr/>
              <p:nvPr/>
            </p:nvSpPr>
            <p:spPr bwMode="auto">
              <a:xfrm>
                <a:off x="3510714" y="1729909"/>
                <a:ext cx="533345" cy="382203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3175" algn="ctr">
                  <a:defRPr/>
                </a:pPr>
                <a:r>
                  <a:rPr lang="fr-BE" sz="900" b="0" dirty="0">
                    <a:solidFill>
                      <a:srgbClr val="0F5494"/>
                    </a:solidFill>
                    <a:latin typeface="Arial Narrow" pitchFamily="34" charset="0"/>
                  </a:rPr>
                  <a:t>Design </a:t>
                </a:r>
                <a:r>
                  <a:rPr lang="fr-BE" sz="900" b="0" dirty="0" err="1">
                    <a:solidFill>
                      <a:srgbClr val="0F5494"/>
                    </a:solidFill>
                    <a:latin typeface="Arial Narrow" pitchFamily="34" charset="0"/>
                  </a:rPr>
                  <a:t>Studies</a:t>
                </a:r>
                <a:endParaRPr lang="en-GB" sz="900" b="0" dirty="0">
                  <a:solidFill>
                    <a:srgbClr val="0F5494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 bwMode="auto">
              <a:xfrm>
                <a:off x="4226603" y="1715635"/>
                <a:ext cx="1015895" cy="382204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3175" algn="ctr">
                  <a:defRPr/>
                </a:pPr>
                <a:r>
                  <a:rPr lang="fr-BE" sz="900" b="0" dirty="0">
                    <a:solidFill>
                      <a:srgbClr val="0F5494"/>
                    </a:solidFill>
                    <a:latin typeface="Arial Narrow" pitchFamily="34" charset="0"/>
                  </a:rPr>
                  <a:t>Support to </a:t>
                </a:r>
              </a:p>
              <a:p>
                <a:pPr marL="3175" algn="ctr">
                  <a:defRPr/>
                </a:pPr>
                <a:r>
                  <a:rPr lang="fr-BE" sz="900" b="0" dirty="0" err="1">
                    <a:solidFill>
                      <a:srgbClr val="0F5494"/>
                    </a:solidFill>
                    <a:latin typeface="Arial Narrow" pitchFamily="34" charset="0"/>
                  </a:rPr>
                  <a:t>Preparatory</a:t>
                </a:r>
                <a:r>
                  <a:rPr lang="fr-BE" sz="900" b="0" dirty="0">
                    <a:solidFill>
                      <a:srgbClr val="0F5494"/>
                    </a:solidFill>
                    <a:latin typeface="Arial Narrow" pitchFamily="34" charset="0"/>
                  </a:rPr>
                  <a:t> Phase </a:t>
                </a:r>
              </a:p>
              <a:p>
                <a:pPr marL="3175" algn="ctr">
                  <a:defRPr/>
                </a:pPr>
                <a:r>
                  <a:rPr lang="fr-BE" sz="900" b="0" dirty="0">
                    <a:solidFill>
                      <a:srgbClr val="0F5494"/>
                    </a:solidFill>
                    <a:latin typeface="Arial Narrow" pitchFamily="34" charset="0"/>
                  </a:rPr>
                  <a:t>of ESFRI </a:t>
                </a:r>
                <a:r>
                  <a:rPr lang="fr-BE" sz="900" b="0" dirty="0" err="1">
                    <a:solidFill>
                      <a:srgbClr val="0F5494"/>
                    </a:solidFill>
                    <a:latin typeface="Arial Narrow" pitchFamily="34" charset="0"/>
                  </a:rPr>
                  <a:t>projects</a:t>
                </a:r>
                <a:endParaRPr lang="en-GB" sz="900" b="0" dirty="0">
                  <a:solidFill>
                    <a:srgbClr val="0F5494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82" name="TextBox 22"/>
              <p:cNvSpPr txBox="1">
                <a:spLocks noChangeArrowheads="1"/>
              </p:cNvSpPr>
              <p:nvPr/>
            </p:nvSpPr>
            <p:spPr bwMode="auto">
              <a:xfrm>
                <a:off x="4017224" y="1768999"/>
                <a:ext cx="233235" cy="275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fr-BE" sz="1400" b="0">
                    <a:solidFill>
                      <a:srgbClr val="0F5494"/>
                    </a:solidFill>
                    <a:latin typeface="Arial Narrow" pitchFamily="34" charset="0"/>
                    <a:cs typeface="Arial" pitchFamily="34" charset="0"/>
                  </a:rPr>
                  <a:t>+</a:t>
                </a:r>
                <a:endParaRPr lang="en-GB" sz="1400" b="0">
                  <a:solidFill>
                    <a:srgbClr val="0F5494"/>
                  </a:solidFill>
                  <a:latin typeface="Arial Narrow" pitchFamily="34" charset="0"/>
                  <a:cs typeface="Arial" pitchFamily="34" charset="0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 bwMode="auto">
              <a:xfrm>
                <a:off x="5421866" y="1717222"/>
                <a:ext cx="1506382" cy="382203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3175" algn="ctr">
                  <a:defRPr/>
                </a:pPr>
                <a:r>
                  <a:rPr lang="fr-BE" sz="900" b="0" dirty="0">
                    <a:solidFill>
                      <a:srgbClr val="0F5494"/>
                    </a:solidFill>
                    <a:latin typeface="Arial Narrow" pitchFamily="34" charset="0"/>
                  </a:rPr>
                  <a:t>Support to the </a:t>
                </a:r>
                <a:r>
                  <a:rPr lang="fr-BE" sz="900" b="0" dirty="0" err="1">
                    <a:solidFill>
                      <a:srgbClr val="0F5494"/>
                    </a:solidFill>
                    <a:latin typeface="Arial Narrow" pitchFamily="34" charset="0"/>
                  </a:rPr>
                  <a:t>individual</a:t>
                </a:r>
                <a:r>
                  <a:rPr lang="fr-BE" sz="900" b="0" dirty="0">
                    <a:solidFill>
                      <a:srgbClr val="0F5494"/>
                    </a:solidFill>
                    <a:latin typeface="Arial Narrow" pitchFamily="34" charset="0"/>
                  </a:rPr>
                  <a:t> </a:t>
                </a:r>
              </a:p>
              <a:p>
                <a:pPr marL="3175" algn="ctr">
                  <a:defRPr/>
                </a:pPr>
                <a:r>
                  <a:rPr lang="fr-BE" sz="900" b="0" dirty="0" err="1">
                    <a:solidFill>
                      <a:srgbClr val="0F5494"/>
                    </a:solidFill>
                    <a:latin typeface="Arial Narrow" pitchFamily="34" charset="0"/>
                  </a:rPr>
                  <a:t>implementation</a:t>
                </a:r>
                <a:r>
                  <a:rPr lang="fr-BE" sz="900" b="0" dirty="0">
                    <a:solidFill>
                      <a:srgbClr val="0F5494"/>
                    </a:solidFill>
                    <a:latin typeface="Arial Narrow" pitchFamily="34" charset="0"/>
                  </a:rPr>
                  <a:t> and </a:t>
                </a:r>
                <a:r>
                  <a:rPr lang="fr-BE" sz="900" b="0" dirty="0" err="1">
                    <a:solidFill>
                      <a:srgbClr val="0F5494"/>
                    </a:solidFill>
                    <a:latin typeface="Arial Narrow" pitchFamily="34" charset="0"/>
                  </a:rPr>
                  <a:t>operation</a:t>
                </a:r>
                <a:r>
                  <a:rPr lang="fr-BE" sz="900" b="0" dirty="0">
                    <a:solidFill>
                      <a:srgbClr val="0F5494"/>
                    </a:solidFill>
                    <a:latin typeface="Arial Narrow" pitchFamily="34" charset="0"/>
                  </a:rPr>
                  <a:t> </a:t>
                </a:r>
              </a:p>
              <a:p>
                <a:pPr marL="3175" algn="ctr">
                  <a:defRPr/>
                </a:pPr>
                <a:r>
                  <a:rPr lang="fr-BE" sz="900" b="0" dirty="0">
                    <a:solidFill>
                      <a:srgbClr val="0F5494"/>
                    </a:solidFill>
                    <a:latin typeface="Arial Narrow" pitchFamily="34" charset="0"/>
                  </a:rPr>
                  <a:t>of ESFRI </a:t>
                </a:r>
                <a:r>
                  <a:rPr lang="fr-BE" sz="900" b="0" dirty="0" err="1">
                    <a:solidFill>
                      <a:srgbClr val="0F5494"/>
                    </a:solidFill>
                    <a:latin typeface="Arial Narrow" pitchFamily="34" charset="0"/>
                  </a:rPr>
                  <a:t>projects</a:t>
                </a:r>
                <a:endParaRPr lang="en-GB" sz="900" b="0" dirty="0">
                  <a:solidFill>
                    <a:srgbClr val="0F5494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84" name="TextBox 24"/>
              <p:cNvSpPr txBox="1">
                <a:spLocks noChangeArrowheads="1"/>
              </p:cNvSpPr>
              <p:nvPr/>
            </p:nvSpPr>
            <p:spPr bwMode="auto">
              <a:xfrm>
                <a:off x="5212631" y="1771271"/>
                <a:ext cx="233235" cy="275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fr-BE" sz="1400" b="0">
                    <a:solidFill>
                      <a:srgbClr val="0F5494"/>
                    </a:solidFill>
                    <a:latin typeface="Arial Narrow" pitchFamily="34" charset="0"/>
                    <a:cs typeface="Arial" pitchFamily="34" charset="0"/>
                  </a:rPr>
                  <a:t>+</a:t>
                </a:r>
                <a:endParaRPr lang="en-GB" sz="1400" b="0">
                  <a:solidFill>
                    <a:srgbClr val="0F5494"/>
                  </a:solidFill>
                  <a:latin typeface="Arial Narrow" pitchFamily="34" charset="0"/>
                  <a:cs typeface="Arial" pitchFamily="34" charset="0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 bwMode="auto">
              <a:xfrm>
                <a:off x="7086981" y="1593521"/>
                <a:ext cx="1782577" cy="621675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3175" algn="ctr">
                  <a:defRPr/>
                </a:pPr>
                <a:r>
                  <a:rPr lang="fr-BE" sz="900" b="0" dirty="0">
                    <a:solidFill>
                      <a:srgbClr val="0F5494"/>
                    </a:solidFill>
                    <a:latin typeface="Arial Narrow" pitchFamily="34" charset="0"/>
                  </a:rPr>
                  <a:t>Support to the </a:t>
                </a:r>
                <a:r>
                  <a:rPr lang="fr-BE" sz="900" b="0" dirty="0" err="1">
                    <a:solidFill>
                      <a:srgbClr val="0F5494"/>
                    </a:solidFill>
                    <a:latin typeface="Arial Narrow" pitchFamily="34" charset="0"/>
                  </a:rPr>
                  <a:t>implementation</a:t>
                </a:r>
                <a:r>
                  <a:rPr lang="fr-BE" sz="900" b="0" dirty="0">
                    <a:solidFill>
                      <a:srgbClr val="0F5494"/>
                    </a:solidFill>
                    <a:latin typeface="Arial Narrow" pitchFamily="34" charset="0"/>
                  </a:rPr>
                  <a:t> of cross-</a:t>
                </a:r>
                <a:r>
                  <a:rPr lang="fr-BE" sz="900" b="0" dirty="0" err="1">
                    <a:solidFill>
                      <a:srgbClr val="0F5494"/>
                    </a:solidFill>
                    <a:latin typeface="Arial Narrow" pitchFamily="34" charset="0"/>
                  </a:rPr>
                  <a:t>cutting</a:t>
                </a:r>
                <a:r>
                  <a:rPr lang="fr-BE" sz="900" b="0" dirty="0">
                    <a:solidFill>
                      <a:srgbClr val="0F5494"/>
                    </a:solidFill>
                    <a:latin typeface="Arial Narrow" pitchFamily="34" charset="0"/>
                  </a:rPr>
                  <a:t> infrastructure services and solutions for cluster of ESFRI and </a:t>
                </a:r>
                <a:r>
                  <a:rPr lang="fr-BE" sz="900" b="0" dirty="0" err="1">
                    <a:solidFill>
                      <a:srgbClr val="0F5494"/>
                    </a:solidFill>
                    <a:latin typeface="Arial Narrow" pitchFamily="34" charset="0"/>
                  </a:rPr>
                  <a:t>other</a:t>
                </a:r>
                <a:r>
                  <a:rPr lang="fr-BE" sz="900" b="0" dirty="0">
                    <a:solidFill>
                      <a:srgbClr val="0F5494"/>
                    </a:solidFill>
                    <a:latin typeface="Arial Narrow" pitchFamily="34" charset="0"/>
                  </a:rPr>
                  <a:t> </a:t>
                </a:r>
                <a:r>
                  <a:rPr lang="fr-BE" sz="900" b="0" dirty="0" err="1">
                    <a:solidFill>
                      <a:srgbClr val="0F5494"/>
                    </a:solidFill>
                    <a:latin typeface="Arial Narrow" pitchFamily="34" charset="0"/>
                  </a:rPr>
                  <a:t>rilevant</a:t>
                </a:r>
                <a:r>
                  <a:rPr lang="fr-BE" sz="900" b="0" dirty="0">
                    <a:solidFill>
                      <a:srgbClr val="0F5494"/>
                    </a:solidFill>
                    <a:latin typeface="Arial Narrow" pitchFamily="34" charset="0"/>
                  </a:rPr>
                  <a:t> </a:t>
                </a:r>
                <a:r>
                  <a:rPr lang="fr-BE" sz="900" b="0" dirty="0" err="1">
                    <a:solidFill>
                      <a:srgbClr val="0F5494"/>
                    </a:solidFill>
                    <a:latin typeface="Arial Narrow" pitchFamily="34" charset="0"/>
                  </a:rPr>
                  <a:t>Reserach</a:t>
                </a:r>
                <a:r>
                  <a:rPr lang="fr-BE" sz="900" b="0" dirty="0">
                    <a:solidFill>
                      <a:srgbClr val="0F5494"/>
                    </a:solidFill>
                    <a:latin typeface="Arial Narrow" pitchFamily="34" charset="0"/>
                  </a:rPr>
                  <a:t> Infrastructure initiatives in a </a:t>
                </a:r>
                <a:r>
                  <a:rPr lang="fr-BE" sz="900" b="0" dirty="0" err="1">
                    <a:solidFill>
                      <a:srgbClr val="0F5494"/>
                    </a:solidFill>
                    <a:latin typeface="Arial Narrow" pitchFamily="34" charset="0"/>
                  </a:rPr>
                  <a:t>given</a:t>
                </a:r>
                <a:r>
                  <a:rPr lang="fr-BE" sz="900" b="0" dirty="0">
                    <a:solidFill>
                      <a:srgbClr val="0F5494"/>
                    </a:solidFill>
                    <a:latin typeface="Arial Narrow" pitchFamily="34" charset="0"/>
                  </a:rPr>
                  <a:t> </a:t>
                </a:r>
                <a:r>
                  <a:rPr lang="fr-BE" sz="900" b="0" dirty="0" err="1">
                    <a:solidFill>
                      <a:srgbClr val="0F5494"/>
                    </a:solidFill>
                    <a:latin typeface="Arial Narrow" pitchFamily="34" charset="0"/>
                  </a:rPr>
                  <a:t>thematic</a:t>
                </a:r>
                <a:r>
                  <a:rPr lang="fr-BE" sz="900" b="0" dirty="0">
                    <a:solidFill>
                      <a:srgbClr val="0F5494"/>
                    </a:solidFill>
                    <a:latin typeface="Arial Narrow" pitchFamily="34" charset="0"/>
                  </a:rPr>
                  <a:t> area</a:t>
                </a:r>
                <a:endParaRPr lang="en-GB" sz="900" b="0" dirty="0">
                  <a:solidFill>
                    <a:srgbClr val="0F5494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86" name="TextBox 26"/>
              <p:cNvSpPr txBox="1">
                <a:spLocks noChangeArrowheads="1"/>
              </p:cNvSpPr>
              <p:nvPr/>
            </p:nvSpPr>
            <p:spPr bwMode="auto">
              <a:xfrm>
                <a:off x="6893607" y="1766719"/>
                <a:ext cx="233235" cy="275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fr-BE" sz="1400" b="0">
                    <a:solidFill>
                      <a:srgbClr val="0F5494"/>
                    </a:solidFill>
                    <a:latin typeface="Arial Narrow" pitchFamily="34" charset="0"/>
                    <a:cs typeface="Arial" pitchFamily="34" charset="0"/>
                  </a:rPr>
                  <a:t>+</a:t>
                </a:r>
                <a:endParaRPr lang="en-GB" sz="1400" b="0">
                  <a:solidFill>
                    <a:srgbClr val="0F5494"/>
                  </a:solidFill>
                  <a:latin typeface="Arial Narrow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7" name="Rectangle 86"/>
            <p:cNvSpPr/>
            <p:nvPr/>
          </p:nvSpPr>
          <p:spPr bwMode="auto">
            <a:xfrm>
              <a:off x="2672084" y="2671862"/>
              <a:ext cx="2166938" cy="382587"/>
            </a:xfrm>
            <a:prstGeom prst="rect">
              <a:avLst/>
            </a:prstGeom>
            <a:ln>
              <a:solidFill>
                <a:srgbClr val="00B0F0"/>
              </a:solidFill>
            </a:ln>
            <a:ex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3175" algn="ctr">
                <a:defRPr/>
              </a:pPr>
              <a:r>
                <a:rPr lang="fr-BE" sz="900" b="0" dirty="0" err="1">
                  <a:solidFill>
                    <a:srgbClr val="0F5494"/>
                  </a:solidFill>
                  <a:latin typeface="Arial Narrow" pitchFamily="34" charset="0"/>
                </a:rPr>
                <a:t>Integrating</a:t>
              </a:r>
              <a:r>
                <a:rPr lang="fr-BE" sz="900" b="0" dirty="0">
                  <a:solidFill>
                    <a:srgbClr val="0F5494"/>
                  </a:solidFill>
                  <a:latin typeface="Arial Narrow" pitchFamily="34" charset="0"/>
                </a:rPr>
                <a:t> and </a:t>
              </a:r>
              <a:r>
                <a:rPr lang="fr-BE" sz="900" b="0" dirty="0" err="1">
                  <a:solidFill>
                    <a:srgbClr val="0F5494"/>
                  </a:solidFill>
                  <a:latin typeface="Arial Narrow" pitchFamily="34" charset="0"/>
                </a:rPr>
                <a:t>opening</a:t>
              </a:r>
              <a:r>
                <a:rPr lang="fr-BE" sz="900" b="0" dirty="0">
                  <a:solidFill>
                    <a:srgbClr val="0F5494"/>
                  </a:solidFill>
                  <a:latin typeface="Arial Narrow" pitchFamily="34" charset="0"/>
                </a:rPr>
                <a:t> </a:t>
              </a:r>
              <a:r>
                <a:rPr lang="fr-BE" sz="900" b="0" dirty="0" err="1">
                  <a:solidFill>
                    <a:srgbClr val="0F5494"/>
                  </a:solidFill>
                  <a:latin typeface="Arial Narrow" pitchFamily="34" charset="0"/>
                </a:rPr>
                <a:t>existing</a:t>
              </a:r>
              <a:r>
                <a:rPr lang="fr-BE" sz="900" b="0" dirty="0">
                  <a:solidFill>
                    <a:srgbClr val="0F5494"/>
                  </a:solidFill>
                  <a:latin typeface="Arial Narrow" pitchFamily="34" charset="0"/>
                </a:rPr>
                <a:t> national and </a:t>
              </a:r>
              <a:r>
                <a:rPr lang="fr-BE" sz="900" b="0" dirty="0" err="1">
                  <a:solidFill>
                    <a:srgbClr val="0F5494"/>
                  </a:solidFill>
                  <a:latin typeface="Arial Narrow" pitchFamily="34" charset="0"/>
                </a:rPr>
                <a:t>regional</a:t>
              </a:r>
              <a:r>
                <a:rPr lang="fr-BE" sz="900" b="0" dirty="0">
                  <a:solidFill>
                    <a:srgbClr val="0F5494"/>
                  </a:solidFill>
                  <a:latin typeface="Arial Narrow" pitchFamily="34" charset="0"/>
                </a:rPr>
                <a:t> </a:t>
              </a:r>
              <a:r>
                <a:rPr lang="fr-BE" sz="900" b="0" dirty="0" err="1">
                  <a:solidFill>
                    <a:srgbClr val="0F5494"/>
                  </a:solidFill>
                  <a:latin typeface="Arial Narrow" pitchFamily="34" charset="0"/>
                </a:rPr>
                <a:t>research</a:t>
              </a:r>
              <a:r>
                <a:rPr lang="fr-BE" sz="900" b="0" dirty="0">
                  <a:solidFill>
                    <a:srgbClr val="0F5494"/>
                  </a:solidFill>
                  <a:latin typeface="Arial Narrow" pitchFamily="34" charset="0"/>
                </a:rPr>
                <a:t> infrastructures of </a:t>
              </a:r>
            </a:p>
            <a:p>
              <a:pPr marL="3175" algn="ctr">
                <a:defRPr/>
              </a:pPr>
              <a:r>
                <a:rPr lang="fr-BE" sz="900" b="0" dirty="0" err="1">
                  <a:solidFill>
                    <a:srgbClr val="0F5494"/>
                  </a:solidFill>
                  <a:latin typeface="Arial Narrow" pitchFamily="34" charset="0"/>
                </a:rPr>
                <a:t>pan-European</a:t>
              </a:r>
              <a:r>
                <a:rPr lang="fr-BE" sz="900" b="0" dirty="0">
                  <a:solidFill>
                    <a:srgbClr val="0F5494"/>
                  </a:solidFill>
                  <a:latin typeface="Arial Narrow" pitchFamily="34" charset="0"/>
                </a:rPr>
                <a:t> </a:t>
              </a:r>
              <a:r>
                <a:rPr lang="fr-BE" sz="900" b="0" dirty="0" err="1">
                  <a:solidFill>
                    <a:srgbClr val="0F5494"/>
                  </a:solidFill>
                  <a:latin typeface="Arial Narrow" pitchFamily="34" charset="0"/>
                </a:rPr>
                <a:t>interest</a:t>
              </a:r>
              <a:endParaRPr lang="en-GB" sz="900" b="0" dirty="0">
                <a:solidFill>
                  <a:srgbClr val="0F5494"/>
                </a:solidFill>
                <a:latin typeface="Arial Narrow" pitchFamily="34" charset="0"/>
              </a:endParaRPr>
            </a:p>
          </p:txBody>
        </p:sp>
        <p:grpSp>
          <p:nvGrpSpPr>
            <p:cNvPr id="88" name="Group 28"/>
            <p:cNvGrpSpPr>
              <a:grpSpLocks/>
            </p:cNvGrpSpPr>
            <p:nvPr/>
          </p:nvGrpSpPr>
          <p:grpSpPr bwMode="auto">
            <a:xfrm>
              <a:off x="2675259" y="3467199"/>
              <a:ext cx="6145213" cy="892175"/>
              <a:chOff x="2949131" y="3220680"/>
              <a:chExt cx="6145415" cy="891637"/>
            </a:xfrm>
          </p:grpSpPr>
          <p:sp>
            <p:nvSpPr>
              <p:cNvPr id="89" name="Rectangle 88"/>
              <p:cNvSpPr/>
              <p:nvPr/>
            </p:nvSpPr>
            <p:spPr bwMode="auto">
              <a:xfrm>
                <a:off x="2949131" y="3225440"/>
                <a:ext cx="1144626" cy="38077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3175" algn="ctr">
                  <a:defRPr/>
                </a:pPr>
                <a:r>
                  <a:rPr lang="fr-BE" sz="900" dirty="0" err="1">
                    <a:solidFill>
                      <a:srgbClr val="000000"/>
                    </a:solidFill>
                    <a:latin typeface="Arial Narrow" pitchFamily="34" charset="0"/>
                  </a:rPr>
                  <a:t>Managing</a:t>
                </a:r>
                <a:r>
                  <a:rPr lang="fr-BE" sz="900" dirty="0">
                    <a:solidFill>
                      <a:srgbClr val="000000"/>
                    </a:solidFill>
                    <a:latin typeface="Arial Narrow" pitchFamily="34" charset="0"/>
                  </a:rPr>
                  <a:t>, </a:t>
                </a:r>
                <a:r>
                  <a:rPr lang="fr-BE" sz="900" dirty="0" err="1">
                    <a:solidFill>
                      <a:srgbClr val="000000"/>
                    </a:solidFill>
                    <a:latin typeface="Arial Narrow" pitchFamily="34" charset="0"/>
                  </a:rPr>
                  <a:t>preserving</a:t>
                </a:r>
                <a:r>
                  <a:rPr lang="fr-BE" sz="900" dirty="0">
                    <a:solidFill>
                      <a:srgbClr val="000000"/>
                    </a:solidFill>
                    <a:latin typeface="Arial Narrow" pitchFamily="34" charset="0"/>
                  </a:rPr>
                  <a:t> and </a:t>
                </a:r>
                <a:r>
                  <a:rPr lang="fr-BE" sz="900" dirty="0" err="1">
                    <a:solidFill>
                      <a:srgbClr val="000000"/>
                    </a:solidFill>
                    <a:latin typeface="Arial Narrow" pitchFamily="34" charset="0"/>
                  </a:rPr>
                  <a:t>computing</a:t>
                </a:r>
                <a:r>
                  <a:rPr lang="fr-BE" sz="900" dirty="0">
                    <a:solidFill>
                      <a:srgbClr val="000000"/>
                    </a:solidFill>
                    <a:latin typeface="Arial Narrow" pitchFamily="34" charset="0"/>
                  </a:rPr>
                  <a:t> </a:t>
                </a:r>
              </a:p>
              <a:p>
                <a:pPr marL="3175" algn="ctr">
                  <a:defRPr/>
                </a:pPr>
                <a:r>
                  <a:rPr lang="fr-BE" sz="900" dirty="0" err="1">
                    <a:solidFill>
                      <a:srgbClr val="000000"/>
                    </a:solidFill>
                    <a:latin typeface="Arial Narrow" pitchFamily="34" charset="0"/>
                  </a:rPr>
                  <a:t>with</a:t>
                </a:r>
                <a:r>
                  <a:rPr lang="fr-BE" sz="900" dirty="0">
                    <a:solidFill>
                      <a:srgbClr val="000000"/>
                    </a:solidFill>
                    <a:latin typeface="Arial Narrow" pitchFamily="34" charset="0"/>
                  </a:rPr>
                  <a:t> </a:t>
                </a:r>
                <a:r>
                  <a:rPr lang="fr-BE" sz="900" dirty="0" err="1">
                    <a:solidFill>
                      <a:srgbClr val="000000"/>
                    </a:solidFill>
                    <a:latin typeface="Arial Narrow" pitchFamily="34" charset="0"/>
                  </a:rPr>
                  <a:t>big</a:t>
                </a:r>
                <a:r>
                  <a:rPr lang="fr-BE" sz="900" dirty="0">
                    <a:solidFill>
                      <a:srgbClr val="000000"/>
                    </a:solidFill>
                    <a:latin typeface="Arial Narrow" pitchFamily="34" charset="0"/>
                  </a:rPr>
                  <a:t> </a:t>
                </a:r>
                <a:r>
                  <a:rPr lang="fr-BE" sz="900" dirty="0" err="1">
                    <a:solidFill>
                      <a:srgbClr val="000000"/>
                    </a:solidFill>
                    <a:latin typeface="Arial Narrow" pitchFamily="34" charset="0"/>
                  </a:rPr>
                  <a:t>reserach</a:t>
                </a:r>
                <a:r>
                  <a:rPr lang="fr-BE" sz="900" dirty="0">
                    <a:solidFill>
                      <a:srgbClr val="000000"/>
                    </a:solidFill>
                    <a:latin typeface="Arial Narrow" pitchFamily="34" charset="0"/>
                  </a:rPr>
                  <a:t> data</a:t>
                </a:r>
                <a:endParaRPr lang="en-GB" sz="900" dirty="0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 bwMode="auto">
              <a:xfrm>
                <a:off x="4274738" y="3222267"/>
                <a:ext cx="901730" cy="382356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3175" algn="ctr">
                  <a:defRPr/>
                </a:pPr>
                <a:r>
                  <a:rPr lang="fr-BE" sz="900" dirty="0">
                    <a:solidFill>
                      <a:srgbClr val="000000"/>
                    </a:solidFill>
                    <a:latin typeface="Arial Narrow" pitchFamily="34" charset="0"/>
                  </a:rPr>
                  <a:t>e-Infrastructures for Open Access</a:t>
                </a:r>
                <a:endParaRPr lang="en-GB" sz="900" dirty="0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91" name="TextBox 31"/>
              <p:cNvSpPr txBox="1">
                <a:spLocks noChangeArrowheads="1"/>
              </p:cNvSpPr>
              <p:nvPr/>
            </p:nvSpPr>
            <p:spPr bwMode="auto">
              <a:xfrm>
                <a:off x="4072724" y="3275263"/>
                <a:ext cx="233235" cy="275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fr-BE" sz="1400" b="0">
                    <a:solidFill>
                      <a:srgbClr val="0F5494"/>
                    </a:solidFill>
                    <a:latin typeface="Arial Narrow" pitchFamily="34" charset="0"/>
                    <a:cs typeface="Arial" pitchFamily="34" charset="0"/>
                  </a:rPr>
                  <a:t>+</a:t>
                </a:r>
                <a:endParaRPr lang="en-GB" sz="1400" b="0">
                  <a:solidFill>
                    <a:srgbClr val="0F5494"/>
                  </a:solidFill>
                  <a:latin typeface="Arial Narrow" pitchFamily="34" charset="0"/>
                  <a:cs typeface="Arial" pitchFamily="34" charset="0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 bwMode="auto">
              <a:xfrm>
                <a:off x="5357448" y="3223853"/>
                <a:ext cx="1179551" cy="38077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3175" algn="ctr">
                  <a:defRPr/>
                </a:pPr>
                <a:r>
                  <a:rPr lang="fr-BE" sz="900" dirty="0" err="1">
                    <a:solidFill>
                      <a:srgbClr val="000000"/>
                    </a:solidFill>
                    <a:latin typeface="Arial Narrow" pitchFamily="34" charset="0"/>
                  </a:rPr>
                  <a:t>Towards</a:t>
                </a:r>
                <a:r>
                  <a:rPr lang="fr-BE" sz="900" dirty="0">
                    <a:solidFill>
                      <a:srgbClr val="000000"/>
                    </a:solidFill>
                    <a:latin typeface="Arial Narrow" pitchFamily="34" charset="0"/>
                  </a:rPr>
                  <a:t> global data </a:t>
                </a:r>
              </a:p>
              <a:p>
                <a:pPr marL="3175" algn="ctr">
                  <a:defRPr/>
                </a:pPr>
                <a:r>
                  <a:rPr lang="fr-BE" sz="900" dirty="0">
                    <a:solidFill>
                      <a:srgbClr val="000000"/>
                    </a:solidFill>
                    <a:latin typeface="Arial Narrow" pitchFamily="34" charset="0"/>
                  </a:rPr>
                  <a:t>e-infrastructures</a:t>
                </a:r>
              </a:p>
              <a:p>
                <a:pPr marL="3175" algn="ctr">
                  <a:defRPr/>
                </a:pPr>
                <a:r>
                  <a:rPr lang="fr-BE" sz="900" dirty="0" err="1">
                    <a:solidFill>
                      <a:srgbClr val="000000"/>
                    </a:solidFill>
                    <a:latin typeface="Arial Narrow" pitchFamily="34" charset="0"/>
                  </a:rPr>
                  <a:t>Research</a:t>
                </a:r>
                <a:r>
                  <a:rPr lang="fr-BE" sz="900" dirty="0">
                    <a:solidFill>
                      <a:srgbClr val="000000"/>
                    </a:solidFill>
                    <a:latin typeface="Arial Narrow" pitchFamily="34" charset="0"/>
                  </a:rPr>
                  <a:t> Data Alliance</a:t>
                </a:r>
                <a:endParaRPr lang="en-GB" sz="900" dirty="0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93" name="TextBox 33"/>
              <p:cNvSpPr txBox="1">
                <a:spLocks noChangeArrowheads="1"/>
              </p:cNvSpPr>
              <p:nvPr/>
            </p:nvSpPr>
            <p:spPr bwMode="auto">
              <a:xfrm>
                <a:off x="5147557" y="3276575"/>
                <a:ext cx="233235" cy="275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fr-BE" sz="1400" b="0">
                    <a:solidFill>
                      <a:srgbClr val="0F5494"/>
                    </a:solidFill>
                    <a:latin typeface="Arial Narrow" pitchFamily="34" charset="0"/>
                    <a:cs typeface="Arial" pitchFamily="34" charset="0"/>
                  </a:rPr>
                  <a:t>+</a:t>
                </a:r>
                <a:endParaRPr lang="en-GB" sz="1400" b="0">
                  <a:solidFill>
                    <a:srgbClr val="0F5494"/>
                  </a:solidFill>
                  <a:latin typeface="Arial Narrow" pitchFamily="34" charset="0"/>
                  <a:cs typeface="Arial" pitchFamily="34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 bwMode="auto">
              <a:xfrm>
                <a:off x="6724330" y="3220680"/>
                <a:ext cx="1533575" cy="382357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3175" algn="ctr">
                  <a:defRPr/>
                </a:pPr>
                <a:r>
                  <a:rPr lang="fr-BE" sz="900" dirty="0" err="1">
                    <a:solidFill>
                      <a:srgbClr val="000000"/>
                    </a:solidFill>
                    <a:latin typeface="Arial Narrow" pitchFamily="34" charset="0"/>
                  </a:rPr>
                  <a:t>Pan-European</a:t>
                </a:r>
                <a:r>
                  <a:rPr lang="fr-BE" sz="900" dirty="0">
                    <a:solidFill>
                      <a:srgbClr val="000000"/>
                    </a:solidFill>
                    <a:latin typeface="Arial Narrow" pitchFamily="34" charset="0"/>
                  </a:rPr>
                  <a:t> </a:t>
                </a:r>
              </a:p>
              <a:p>
                <a:pPr marL="3175" algn="ctr">
                  <a:defRPr/>
                </a:pPr>
                <a:r>
                  <a:rPr lang="fr-BE" sz="900" dirty="0">
                    <a:solidFill>
                      <a:srgbClr val="000000"/>
                    </a:solidFill>
                    <a:latin typeface="Arial Narrow" pitchFamily="34" charset="0"/>
                  </a:rPr>
                  <a:t>High Performance </a:t>
                </a:r>
                <a:r>
                  <a:rPr lang="fr-BE" sz="900" dirty="0" err="1">
                    <a:solidFill>
                      <a:srgbClr val="000000"/>
                    </a:solidFill>
                    <a:latin typeface="Arial Narrow" pitchFamily="34" charset="0"/>
                  </a:rPr>
                  <a:t>Computing</a:t>
                </a:r>
                <a:r>
                  <a:rPr lang="fr-BE" sz="900" dirty="0">
                    <a:solidFill>
                      <a:srgbClr val="000000"/>
                    </a:solidFill>
                    <a:latin typeface="Arial Narrow" pitchFamily="34" charset="0"/>
                  </a:rPr>
                  <a:t> infrastructure and services</a:t>
                </a:r>
                <a:endParaRPr lang="en-GB" sz="900" dirty="0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95" name="TextBox 35"/>
              <p:cNvSpPr txBox="1">
                <a:spLocks noChangeArrowheads="1"/>
              </p:cNvSpPr>
              <p:nvPr/>
            </p:nvSpPr>
            <p:spPr bwMode="auto">
              <a:xfrm>
                <a:off x="6514616" y="3273991"/>
                <a:ext cx="233235" cy="275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fr-BE" sz="1400" b="0">
                    <a:solidFill>
                      <a:srgbClr val="0F5494"/>
                    </a:solidFill>
                    <a:latin typeface="Arial Narrow" pitchFamily="34" charset="0"/>
                    <a:cs typeface="Arial" pitchFamily="34" charset="0"/>
                  </a:rPr>
                  <a:t>+</a:t>
                </a:r>
                <a:endParaRPr lang="en-GB" sz="1400" b="0">
                  <a:solidFill>
                    <a:srgbClr val="0F5494"/>
                  </a:solidFill>
                  <a:latin typeface="Arial Narrow" pitchFamily="34" charset="0"/>
                  <a:cs typeface="Arial" pitchFamily="34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 bwMode="auto">
              <a:xfrm>
                <a:off x="2949131" y="3710922"/>
                <a:ext cx="1093824" cy="382356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3175" algn="ctr">
                  <a:defRPr/>
                </a:pPr>
                <a:r>
                  <a:rPr lang="fr-BE" sz="900" dirty="0">
                    <a:solidFill>
                      <a:srgbClr val="000000"/>
                    </a:solidFill>
                    <a:latin typeface="Arial Narrow" pitchFamily="34" charset="0"/>
                  </a:rPr>
                  <a:t>Centres of Excellence for </a:t>
                </a:r>
                <a:r>
                  <a:rPr lang="fr-BE" sz="900" dirty="0" err="1">
                    <a:solidFill>
                      <a:srgbClr val="000000"/>
                    </a:solidFill>
                    <a:latin typeface="Arial Narrow" pitchFamily="34" charset="0"/>
                  </a:rPr>
                  <a:t>Computing</a:t>
                </a:r>
                <a:r>
                  <a:rPr lang="fr-BE" sz="900" dirty="0">
                    <a:solidFill>
                      <a:srgbClr val="000000"/>
                    </a:solidFill>
                    <a:latin typeface="Arial Narrow" pitchFamily="34" charset="0"/>
                  </a:rPr>
                  <a:t> applications</a:t>
                </a:r>
                <a:endParaRPr lang="en-GB" sz="900" dirty="0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 bwMode="auto">
              <a:xfrm>
                <a:off x="4222348" y="3718854"/>
                <a:ext cx="1101761" cy="380770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3175" algn="ctr">
                  <a:defRPr/>
                </a:pPr>
                <a:r>
                  <a:rPr lang="fr-BE" sz="900" dirty="0">
                    <a:solidFill>
                      <a:srgbClr val="000000"/>
                    </a:solidFill>
                    <a:latin typeface="Arial Narrow" pitchFamily="34" charset="0"/>
                  </a:rPr>
                  <a:t>Network of HPC</a:t>
                </a:r>
              </a:p>
              <a:p>
                <a:pPr marL="3175" algn="ctr">
                  <a:defRPr/>
                </a:pPr>
                <a:r>
                  <a:rPr lang="fr-BE" sz="900" dirty="0" err="1">
                    <a:solidFill>
                      <a:srgbClr val="000000"/>
                    </a:solidFill>
                    <a:latin typeface="Arial Narrow" pitchFamily="34" charset="0"/>
                  </a:rPr>
                  <a:t>Competence</a:t>
                </a:r>
                <a:r>
                  <a:rPr lang="fr-BE" sz="900" dirty="0">
                    <a:solidFill>
                      <a:srgbClr val="000000"/>
                    </a:solidFill>
                    <a:latin typeface="Arial Narrow" pitchFamily="34" charset="0"/>
                  </a:rPr>
                  <a:t> Centres </a:t>
                </a:r>
              </a:p>
              <a:p>
                <a:pPr marL="3175" algn="ctr">
                  <a:defRPr/>
                </a:pPr>
                <a:r>
                  <a:rPr lang="fr-BE" sz="900" dirty="0">
                    <a:solidFill>
                      <a:srgbClr val="000000"/>
                    </a:solidFill>
                    <a:latin typeface="Arial Narrow" pitchFamily="34" charset="0"/>
                  </a:rPr>
                  <a:t>for </a:t>
                </a:r>
                <a:r>
                  <a:rPr lang="fr-BE" sz="900" dirty="0" err="1">
                    <a:solidFill>
                      <a:srgbClr val="000000"/>
                    </a:solidFill>
                    <a:latin typeface="Arial Narrow" pitchFamily="34" charset="0"/>
                  </a:rPr>
                  <a:t>SMEs</a:t>
                </a:r>
                <a:endParaRPr lang="en-GB" sz="900" dirty="0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98" name="TextBox 38"/>
              <p:cNvSpPr txBox="1">
                <a:spLocks noChangeArrowheads="1"/>
              </p:cNvSpPr>
              <p:nvPr/>
            </p:nvSpPr>
            <p:spPr bwMode="auto">
              <a:xfrm>
                <a:off x="4012377" y="3771410"/>
                <a:ext cx="233235" cy="275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fr-BE" sz="1400" b="0">
                    <a:solidFill>
                      <a:srgbClr val="0F5494"/>
                    </a:solidFill>
                    <a:latin typeface="Arial Narrow" pitchFamily="34" charset="0"/>
                    <a:cs typeface="Arial" pitchFamily="34" charset="0"/>
                  </a:rPr>
                  <a:t>+</a:t>
                </a:r>
                <a:endParaRPr lang="en-GB" sz="1400" b="0">
                  <a:solidFill>
                    <a:srgbClr val="0F5494"/>
                  </a:solidFill>
                  <a:latin typeface="Arial Narrow" pitchFamily="34" charset="0"/>
                  <a:cs typeface="Arial" pitchFamily="34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 bwMode="auto">
              <a:xfrm>
                <a:off x="5503503" y="3718854"/>
                <a:ext cx="1076360" cy="382357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3175" algn="ctr">
                  <a:defRPr/>
                </a:pPr>
                <a:r>
                  <a:rPr lang="fr-BE" sz="900" dirty="0">
                    <a:solidFill>
                      <a:srgbClr val="000000"/>
                    </a:solidFill>
                    <a:latin typeface="Arial Narrow" pitchFamily="34" charset="0"/>
                  </a:rPr>
                  <a:t>Provision of </a:t>
                </a:r>
              </a:p>
              <a:p>
                <a:pPr marL="3175" algn="ctr">
                  <a:defRPr/>
                </a:pPr>
                <a:r>
                  <a:rPr lang="fr-BE" sz="900" dirty="0" err="1">
                    <a:solidFill>
                      <a:srgbClr val="000000"/>
                    </a:solidFill>
                    <a:latin typeface="Arial Narrow" pitchFamily="34" charset="0"/>
                  </a:rPr>
                  <a:t>core</a:t>
                </a:r>
                <a:r>
                  <a:rPr lang="fr-BE" sz="900" dirty="0">
                    <a:solidFill>
                      <a:srgbClr val="000000"/>
                    </a:solidFill>
                    <a:latin typeface="Arial Narrow" pitchFamily="34" charset="0"/>
                  </a:rPr>
                  <a:t> services </a:t>
                </a:r>
                <a:r>
                  <a:rPr lang="fr-BE" sz="900" dirty="0" err="1">
                    <a:solidFill>
                      <a:srgbClr val="000000"/>
                    </a:solidFill>
                    <a:latin typeface="Arial Narrow" pitchFamily="34" charset="0"/>
                  </a:rPr>
                  <a:t>across</a:t>
                </a:r>
                <a:r>
                  <a:rPr lang="fr-BE" sz="900" dirty="0">
                    <a:solidFill>
                      <a:srgbClr val="000000"/>
                    </a:solidFill>
                    <a:latin typeface="Arial Narrow" pitchFamily="34" charset="0"/>
                  </a:rPr>
                  <a:t> </a:t>
                </a:r>
              </a:p>
              <a:p>
                <a:pPr marL="3175" algn="ctr">
                  <a:defRPr/>
                </a:pPr>
                <a:r>
                  <a:rPr lang="fr-BE" sz="900" dirty="0">
                    <a:solidFill>
                      <a:srgbClr val="000000"/>
                    </a:solidFill>
                    <a:latin typeface="Arial Narrow" pitchFamily="34" charset="0"/>
                  </a:rPr>
                  <a:t>e-Infrastructures</a:t>
                </a:r>
                <a:endParaRPr lang="en-GB" sz="900" dirty="0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00" name="TextBox 40"/>
              <p:cNvSpPr txBox="1">
                <a:spLocks noChangeArrowheads="1"/>
              </p:cNvSpPr>
              <p:nvPr/>
            </p:nvSpPr>
            <p:spPr bwMode="auto">
              <a:xfrm>
                <a:off x="5293819" y="3772741"/>
                <a:ext cx="233235" cy="275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fr-BE" sz="1400" b="0">
                    <a:solidFill>
                      <a:srgbClr val="0F5494"/>
                    </a:solidFill>
                    <a:latin typeface="Arial Narrow" pitchFamily="34" charset="0"/>
                    <a:cs typeface="Arial" pitchFamily="34" charset="0"/>
                  </a:rPr>
                  <a:t>+</a:t>
                </a:r>
                <a:endParaRPr lang="en-GB" sz="1400" b="0">
                  <a:solidFill>
                    <a:srgbClr val="0F5494"/>
                  </a:solidFill>
                  <a:latin typeface="Arial Narrow" pitchFamily="34" charset="0"/>
                  <a:cs typeface="Arial" pitchFamily="34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 bwMode="auto">
              <a:xfrm>
                <a:off x="6760844" y="3720441"/>
                <a:ext cx="1077947" cy="382356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3175" algn="ctr">
                  <a:defRPr/>
                </a:pPr>
                <a:r>
                  <a:rPr lang="fr-BE" sz="900" dirty="0" err="1">
                    <a:solidFill>
                      <a:srgbClr val="000000"/>
                    </a:solidFill>
                    <a:latin typeface="Arial Narrow" pitchFamily="34" charset="0"/>
                  </a:rPr>
                  <a:t>Research</a:t>
                </a:r>
                <a:r>
                  <a:rPr lang="fr-BE" sz="900" dirty="0">
                    <a:solidFill>
                      <a:srgbClr val="000000"/>
                    </a:solidFill>
                    <a:latin typeface="Arial Narrow" pitchFamily="34" charset="0"/>
                  </a:rPr>
                  <a:t> and Education networking – GEANT</a:t>
                </a:r>
                <a:endParaRPr lang="en-GB" sz="900" dirty="0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02" name="TextBox 42"/>
              <p:cNvSpPr txBox="1">
                <a:spLocks noChangeArrowheads="1"/>
              </p:cNvSpPr>
              <p:nvPr/>
            </p:nvSpPr>
            <p:spPr bwMode="auto">
              <a:xfrm>
                <a:off x="6551407" y="3774072"/>
                <a:ext cx="233235" cy="275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fr-BE" sz="1400" b="0">
                    <a:solidFill>
                      <a:srgbClr val="0F5494"/>
                    </a:solidFill>
                    <a:latin typeface="Arial Narrow" pitchFamily="34" charset="0"/>
                    <a:cs typeface="Arial" pitchFamily="34" charset="0"/>
                  </a:rPr>
                  <a:t>+</a:t>
                </a:r>
                <a:endParaRPr lang="en-GB" sz="1400" b="0">
                  <a:solidFill>
                    <a:srgbClr val="0F5494"/>
                  </a:solidFill>
                  <a:latin typeface="Arial Narrow" pitchFamily="34" charset="0"/>
                  <a:cs typeface="Arial" pitchFamily="34" charset="0"/>
                </a:endParaRPr>
              </a:p>
            </p:txBody>
          </p:sp>
          <p:sp>
            <p:nvSpPr>
              <p:cNvPr id="103" name="TextBox 43"/>
              <p:cNvSpPr txBox="1">
                <a:spLocks noChangeArrowheads="1"/>
              </p:cNvSpPr>
              <p:nvPr/>
            </p:nvSpPr>
            <p:spPr bwMode="auto">
              <a:xfrm>
                <a:off x="8225412" y="3275322"/>
                <a:ext cx="233235" cy="275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fr-BE" sz="1400" b="0">
                    <a:solidFill>
                      <a:srgbClr val="0F5494"/>
                    </a:solidFill>
                    <a:latin typeface="Arial Narrow" pitchFamily="34" charset="0"/>
                    <a:cs typeface="Arial" pitchFamily="34" charset="0"/>
                  </a:rPr>
                  <a:t>+</a:t>
                </a:r>
                <a:endParaRPr lang="en-GB" sz="1400" b="0">
                  <a:solidFill>
                    <a:srgbClr val="0F5494"/>
                  </a:solidFill>
                  <a:latin typeface="Arial Narrow" pitchFamily="34" charset="0"/>
                  <a:cs typeface="Arial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 bwMode="auto">
              <a:xfrm>
                <a:off x="8016598" y="3729961"/>
                <a:ext cx="1077948" cy="382356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  <a:ex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3175" algn="ctr">
                  <a:defRPr/>
                </a:pPr>
                <a:r>
                  <a:rPr lang="fr-BE" sz="900" dirty="0">
                    <a:solidFill>
                      <a:srgbClr val="000000"/>
                    </a:solidFill>
                    <a:latin typeface="Arial Narrow" pitchFamily="34" charset="0"/>
                  </a:rPr>
                  <a:t>e-Infrastructures for </a:t>
                </a:r>
                <a:r>
                  <a:rPr lang="fr-BE" sz="900" dirty="0" err="1">
                    <a:solidFill>
                      <a:srgbClr val="000000"/>
                    </a:solidFill>
                    <a:latin typeface="Arial Narrow" pitchFamily="34" charset="0"/>
                  </a:rPr>
                  <a:t>virtual</a:t>
                </a:r>
                <a:r>
                  <a:rPr lang="fr-BE" sz="900" dirty="0">
                    <a:solidFill>
                      <a:srgbClr val="000000"/>
                    </a:solidFill>
                    <a:latin typeface="Arial Narrow" pitchFamily="34" charset="0"/>
                  </a:rPr>
                  <a:t> </a:t>
                </a:r>
                <a:r>
                  <a:rPr lang="fr-BE" sz="900" dirty="0" err="1">
                    <a:solidFill>
                      <a:srgbClr val="000000"/>
                    </a:solidFill>
                    <a:latin typeface="Arial Narrow" pitchFamily="34" charset="0"/>
                  </a:rPr>
                  <a:t>research</a:t>
                </a:r>
                <a:r>
                  <a:rPr lang="fr-BE" sz="900" dirty="0">
                    <a:solidFill>
                      <a:srgbClr val="000000"/>
                    </a:solidFill>
                    <a:latin typeface="Arial Narrow" pitchFamily="34" charset="0"/>
                  </a:rPr>
                  <a:t> </a:t>
                </a:r>
                <a:r>
                  <a:rPr lang="fr-BE" sz="900" dirty="0" err="1">
                    <a:solidFill>
                      <a:srgbClr val="000000"/>
                    </a:solidFill>
                    <a:latin typeface="Arial Narrow" pitchFamily="34" charset="0"/>
                  </a:rPr>
                  <a:t>environments</a:t>
                </a:r>
                <a:r>
                  <a:rPr lang="fr-BE" sz="900" dirty="0">
                    <a:solidFill>
                      <a:srgbClr val="000000"/>
                    </a:solidFill>
                    <a:latin typeface="Arial Narrow" pitchFamily="34" charset="0"/>
                  </a:rPr>
                  <a:t> (VRE)</a:t>
                </a:r>
                <a:endParaRPr lang="en-GB" sz="900" dirty="0">
                  <a:solidFill>
                    <a:srgbClr val="000000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05" name="TextBox 45"/>
              <p:cNvSpPr txBox="1">
                <a:spLocks noChangeArrowheads="1"/>
              </p:cNvSpPr>
              <p:nvPr/>
            </p:nvSpPr>
            <p:spPr bwMode="auto">
              <a:xfrm>
                <a:off x="7807919" y="3783723"/>
                <a:ext cx="233235" cy="2752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fr-BE" sz="1400" b="0">
                    <a:solidFill>
                      <a:srgbClr val="0F5494"/>
                    </a:solidFill>
                    <a:latin typeface="Arial Narrow" pitchFamily="34" charset="0"/>
                    <a:cs typeface="Arial" pitchFamily="34" charset="0"/>
                  </a:rPr>
                  <a:t>+</a:t>
                </a:r>
                <a:endParaRPr lang="en-GB" sz="1400" b="0">
                  <a:solidFill>
                    <a:srgbClr val="0F5494"/>
                  </a:solidFill>
                  <a:latin typeface="Arial Narrow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6" name="Group 46"/>
            <p:cNvGrpSpPr>
              <a:grpSpLocks/>
            </p:cNvGrpSpPr>
            <p:nvPr/>
          </p:nvGrpSpPr>
          <p:grpSpPr bwMode="auto">
            <a:xfrm>
              <a:off x="2680022" y="4530824"/>
              <a:ext cx="5399087" cy="876300"/>
              <a:chOff x="2805271" y="4869160"/>
              <a:chExt cx="5399148" cy="875815"/>
            </a:xfrm>
          </p:grpSpPr>
          <p:grpSp>
            <p:nvGrpSpPr>
              <p:cNvPr id="107" name="Group 47"/>
              <p:cNvGrpSpPr>
                <a:grpSpLocks/>
              </p:cNvGrpSpPr>
              <p:nvPr/>
            </p:nvGrpSpPr>
            <p:grpSpPr bwMode="auto">
              <a:xfrm>
                <a:off x="2805511" y="4869160"/>
                <a:ext cx="5398908" cy="390024"/>
                <a:chOff x="2930291" y="4433268"/>
                <a:chExt cx="5398908" cy="390024"/>
              </a:xfrm>
            </p:grpSpPr>
            <p:sp>
              <p:nvSpPr>
                <p:cNvPr id="116" name="Rectangle 115"/>
                <p:cNvSpPr/>
                <p:nvPr/>
              </p:nvSpPr>
              <p:spPr bwMode="auto">
                <a:xfrm>
                  <a:off x="2930051" y="4436441"/>
                  <a:ext cx="965211" cy="382376"/>
                </a:xfrm>
                <a:prstGeom prst="rect">
                  <a:avLst/>
                </a:prstGeom>
                <a:ln>
                  <a:solidFill>
                    <a:srgbClr val="00B0F0"/>
                  </a:solidFill>
                </a:ln>
                <a:extLst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marL="3175" algn="ctr">
                    <a:defRPr/>
                  </a:pPr>
                  <a:r>
                    <a:rPr lang="fr-BE" sz="900" b="0" dirty="0">
                      <a:solidFill>
                        <a:srgbClr val="0F5494"/>
                      </a:solidFill>
                      <a:latin typeface="Arial Narrow" pitchFamily="34" charset="0"/>
                    </a:rPr>
                    <a:t>Innovation support </a:t>
                  </a:r>
                  <a:r>
                    <a:rPr lang="fr-BE" sz="900" b="0" dirty="0" err="1">
                      <a:solidFill>
                        <a:srgbClr val="0F5494"/>
                      </a:solidFill>
                      <a:latin typeface="Arial Narrow" pitchFamily="34" charset="0"/>
                    </a:rPr>
                    <a:t>measures</a:t>
                  </a:r>
                  <a:endParaRPr lang="en-GB" sz="900" b="0" dirty="0">
                    <a:solidFill>
                      <a:srgbClr val="0F5494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 bwMode="auto">
                <a:xfrm>
                  <a:off x="4095289" y="4433268"/>
                  <a:ext cx="1490679" cy="382376"/>
                </a:xfrm>
                <a:prstGeom prst="rect">
                  <a:avLst/>
                </a:prstGeom>
                <a:ln>
                  <a:solidFill>
                    <a:srgbClr val="00B0F0"/>
                  </a:solidFill>
                </a:ln>
                <a:extLst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marL="3175" algn="ctr">
                    <a:defRPr/>
                  </a:pPr>
                  <a:r>
                    <a:rPr lang="fr-BE" sz="900" b="0" dirty="0" err="1">
                      <a:solidFill>
                        <a:srgbClr val="0F5494"/>
                      </a:solidFill>
                      <a:latin typeface="Arial Narrow" pitchFamily="34" charset="0"/>
                    </a:rPr>
                    <a:t>Innovative</a:t>
                  </a:r>
                  <a:r>
                    <a:rPr lang="fr-BE" sz="900" b="0" dirty="0">
                      <a:solidFill>
                        <a:srgbClr val="0F5494"/>
                      </a:solidFill>
                      <a:latin typeface="Arial Narrow" pitchFamily="34" charset="0"/>
                    </a:rPr>
                    <a:t> </a:t>
                  </a:r>
                  <a:r>
                    <a:rPr lang="fr-BE" sz="900" b="0" dirty="0" err="1">
                      <a:solidFill>
                        <a:srgbClr val="0F5494"/>
                      </a:solidFill>
                      <a:latin typeface="Arial Narrow" pitchFamily="34" charset="0"/>
                    </a:rPr>
                    <a:t>procurement</a:t>
                  </a:r>
                  <a:r>
                    <a:rPr lang="fr-BE" sz="900" b="0" dirty="0">
                      <a:solidFill>
                        <a:srgbClr val="0F5494"/>
                      </a:solidFill>
                      <a:latin typeface="Arial Narrow" pitchFamily="34" charset="0"/>
                    </a:rPr>
                    <a:t> </a:t>
                  </a:r>
                </a:p>
                <a:p>
                  <a:pPr marL="3175" algn="ctr">
                    <a:defRPr/>
                  </a:pPr>
                  <a:r>
                    <a:rPr lang="fr-BE" sz="900" b="0" dirty="0">
                      <a:solidFill>
                        <a:srgbClr val="0F5494"/>
                      </a:solidFill>
                      <a:latin typeface="Arial Narrow" pitchFamily="34" charset="0"/>
                    </a:rPr>
                    <a:t>pilot action in the </a:t>
                  </a:r>
                  <a:r>
                    <a:rPr lang="fr-BE" sz="900" b="0" dirty="0" err="1">
                      <a:solidFill>
                        <a:srgbClr val="0F5494"/>
                      </a:solidFill>
                      <a:latin typeface="Arial Narrow" pitchFamily="34" charset="0"/>
                    </a:rPr>
                    <a:t>field</a:t>
                  </a:r>
                  <a:r>
                    <a:rPr lang="fr-BE" sz="900" b="0" dirty="0">
                      <a:solidFill>
                        <a:srgbClr val="0F5494"/>
                      </a:solidFill>
                      <a:latin typeface="Arial Narrow" pitchFamily="34" charset="0"/>
                    </a:rPr>
                    <a:t> of </a:t>
                  </a:r>
                </a:p>
                <a:p>
                  <a:pPr marL="3175" algn="ctr">
                    <a:defRPr/>
                  </a:pPr>
                  <a:r>
                    <a:rPr lang="fr-BE" sz="900" b="0" dirty="0" err="1">
                      <a:solidFill>
                        <a:srgbClr val="0F5494"/>
                      </a:solidFill>
                      <a:latin typeface="Arial Narrow" pitchFamily="34" charset="0"/>
                    </a:rPr>
                    <a:t>scientific</a:t>
                  </a:r>
                  <a:r>
                    <a:rPr lang="fr-BE" sz="900" b="0" dirty="0">
                      <a:solidFill>
                        <a:srgbClr val="0F5494"/>
                      </a:solidFill>
                      <a:latin typeface="Arial Narrow" pitchFamily="34" charset="0"/>
                    </a:rPr>
                    <a:t> instrumentation</a:t>
                  </a:r>
                  <a:endParaRPr lang="en-GB" sz="900" b="0" dirty="0">
                    <a:solidFill>
                      <a:srgbClr val="0F5494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118" name="TextBox 58"/>
                <p:cNvSpPr txBox="1">
                  <a:spLocks noChangeArrowheads="1"/>
                </p:cNvSpPr>
                <p:nvPr/>
              </p:nvSpPr>
              <p:spPr bwMode="auto">
                <a:xfrm>
                  <a:off x="3871011" y="4486579"/>
                  <a:ext cx="233235" cy="2752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fr-BE" sz="1400" b="0">
                      <a:solidFill>
                        <a:srgbClr val="0F5494"/>
                      </a:solidFill>
                      <a:latin typeface="Arial Narrow" pitchFamily="34" charset="0"/>
                      <a:cs typeface="Arial" pitchFamily="34" charset="0"/>
                    </a:rPr>
                    <a:t>+</a:t>
                  </a:r>
                  <a:endParaRPr lang="en-GB" sz="1400" b="0">
                    <a:solidFill>
                      <a:srgbClr val="0F5494"/>
                    </a:solidFill>
                    <a:latin typeface="Arial Narrow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 bwMode="auto">
                <a:xfrm>
                  <a:off x="5782820" y="4434855"/>
                  <a:ext cx="1181113" cy="382375"/>
                </a:xfrm>
                <a:prstGeom prst="rect">
                  <a:avLst/>
                </a:prstGeom>
                <a:ln>
                  <a:solidFill>
                    <a:srgbClr val="00B0F0"/>
                  </a:solidFill>
                </a:ln>
                <a:extLst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marL="3175" algn="ctr">
                    <a:defRPr/>
                  </a:pPr>
                  <a:r>
                    <a:rPr lang="fr-BE" sz="900" b="0" dirty="0" err="1">
                      <a:solidFill>
                        <a:srgbClr val="0F5494"/>
                      </a:solidFill>
                      <a:latin typeface="Arial Narrow" pitchFamily="34" charset="0"/>
                    </a:rPr>
                    <a:t>Strengthening</a:t>
                  </a:r>
                  <a:r>
                    <a:rPr lang="fr-BE" sz="900" b="0" dirty="0">
                      <a:solidFill>
                        <a:srgbClr val="0F5494"/>
                      </a:solidFill>
                      <a:latin typeface="Arial Narrow" pitchFamily="34" charset="0"/>
                    </a:rPr>
                    <a:t> the </a:t>
                  </a:r>
                  <a:r>
                    <a:rPr lang="fr-BE" sz="900" b="0" dirty="0" err="1">
                      <a:solidFill>
                        <a:srgbClr val="0F5494"/>
                      </a:solidFill>
                      <a:latin typeface="Arial Narrow" pitchFamily="34" charset="0"/>
                    </a:rPr>
                    <a:t>human</a:t>
                  </a:r>
                  <a:r>
                    <a:rPr lang="fr-BE" sz="900" b="0" dirty="0">
                      <a:solidFill>
                        <a:srgbClr val="0F5494"/>
                      </a:solidFill>
                      <a:latin typeface="Arial Narrow" pitchFamily="34" charset="0"/>
                    </a:rPr>
                    <a:t> capital of </a:t>
                  </a:r>
                  <a:r>
                    <a:rPr lang="fr-BE" sz="900" b="0" dirty="0" err="1">
                      <a:solidFill>
                        <a:srgbClr val="0F5494"/>
                      </a:solidFill>
                      <a:latin typeface="Arial Narrow" pitchFamily="34" charset="0"/>
                    </a:rPr>
                    <a:t>research</a:t>
                  </a:r>
                  <a:r>
                    <a:rPr lang="fr-BE" sz="900" b="0" dirty="0">
                      <a:solidFill>
                        <a:srgbClr val="0F5494"/>
                      </a:solidFill>
                      <a:latin typeface="Arial Narrow" pitchFamily="34" charset="0"/>
                    </a:rPr>
                    <a:t> infrastructures</a:t>
                  </a:r>
                  <a:endParaRPr lang="en-GB" sz="900" b="0" dirty="0">
                    <a:solidFill>
                      <a:srgbClr val="0F5494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120" name="TextBox 60"/>
                <p:cNvSpPr txBox="1">
                  <a:spLocks noChangeArrowheads="1"/>
                </p:cNvSpPr>
                <p:nvPr/>
              </p:nvSpPr>
              <p:spPr bwMode="auto">
                <a:xfrm>
                  <a:off x="5573973" y="4487891"/>
                  <a:ext cx="233235" cy="2752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fr-BE" sz="1400" b="0">
                      <a:solidFill>
                        <a:srgbClr val="0F5494"/>
                      </a:solidFill>
                      <a:latin typeface="Arial Narrow" pitchFamily="34" charset="0"/>
                      <a:cs typeface="Arial" pitchFamily="34" charset="0"/>
                    </a:rPr>
                    <a:t>+</a:t>
                  </a:r>
                  <a:endParaRPr lang="en-GB" sz="1400" b="0">
                    <a:solidFill>
                      <a:srgbClr val="0F5494"/>
                    </a:solidFill>
                    <a:latin typeface="Arial Narrow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1" name="Rectangle 120"/>
                <p:cNvSpPr/>
                <p:nvPr/>
              </p:nvSpPr>
              <p:spPr bwMode="auto">
                <a:xfrm>
                  <a:off x="7148086" y="4441202"/>
                  <a:ext cx="1181113" cy="382375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  <a:extLst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marL="3175" algn="ctr">
                    <a:defRPr/>
                  </a:pPr>
                  <a:r>
                    <a:rPr lang="fr-BE" sz="900" dirty="0">
                      <a:solidFill>
                        <a:srgbClr val="000000"/>
                      </a:solidFill>
                      <a:latin typeface="Arial Narrow" pitchFamily="34" charset="0"/>
                    </a:rPr>
                    <a:t>New professions </a:t>
                  </a:r>
                </a:p>
                <a:p>
                  <a:pPr marL="3175" algn="ctr">
                    <a:defRPr/>
                  </a:pPr>
                  <a:r>
                    <a:rPr lang="fr-BE" sz="900" dirty="0">
                      <a:solidFill>
                        <a:srgbClr val="000000"/>
                      </a:solidFill>
                      <a:latin typeface="Arial Narrow" pitchFamily="34" charset="0"/>
                    </a:rPr>
                    <a:t>and </a:t>
                  </a:r>
                  <a:r>
                    <a:rPr lang="fr-BE" sz="900" dirty="0" err="1">
                      <a:solidFill>
                        <a:srgbClr val="000000"/>
                      </a:solidFill>
                      <a:latin typeface="Arial Narrow" pitchFamily="34" charset="0"/>
                    </a:rPr>
                    <a:t>skills</a:t>
                  </a:r>
                  <a:r>
                    <a:rPr lang="fr-BE" sz="900" dirty="0">
                      <a:solidFill>
                        <a:srgbClr val="000000"/>
                      </a:solidFill>
                      <a:latin typeface="Arial Narrow" pitchFamily="34" charset="0"/>
                    </a:rPr>
                    <a:t> </a:t>
                  </a:r>
                </a:p>
                <a:p>
                  <a:pPr marL="3175" algn="ctr">
                    <a:defRPr/>
                  </a:pPr>
                  <a:r>
                    <a:rPr lang="fr-BE" sz="900" dirty="0">
                      <a:solidFill>
                        <a:srgbClr val="000000"/>
                      </a:solidFill>
                      <a:latin typeface="Arial Narrow" pitchFamily="34" charset="0"/>
                    </a:rPr>
                    <a:t>for e-</a:t>
                  </a:r>
                  <a:r>
                    <a:rPr lang="fr-BE" sz="900" dirty="0" err="1">
                      <a:solidFill>
                        <a:srgbClr val="000000"/>
                      </a:solidFill>
                      <a:latin typeface="Arial Narrow" pitchFamily="34" charset="0"/>
                    </a:rPr>
                    <a:t>Infarstructures</a:t>
                  </a:r>
                  <a:endParaRPr lang="en-GB" sz="900" dirty="0">
                    <a:solidFill>
                      <a:srgbClr val="000000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122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6939075" y="4494698"/>
                  <a:ext cx="233235" cy="2752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fr-BE" sz="1400" b="0">
                      <a:solidFill>
                        <a:srgbClr val="0F5494"/>
                      </a:solidFill>
                      <a:latin typeface="Arial Narrow" pitchFamily="34" charset="0"/>
                      <a:cs typeface="Arial" pitchFamily="34" charset="0"/>
                    </a:rPr>
                    <a:t>+</a:t>
                  </a:r>
                  <a:endParaRPr lang="en-GB" sz="1400" b="0">
                    <a:solidFill>
                      <a:srgbClr val="0F5494"/>
                    </a:solidFill>
                    <a:latin typeface="Arial Narrow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08" name="Group 48"/>
              <p:cNvGrpSpPr>
                <a:grpSpLocks/>
              </p:cNvGrpSpPr>
              <p:nvPr/>
            </p:nvGrpSpPr>
            <p:grpSpPr bwMode="auto">
              <a:xfrm>
                <a:off x="2805271" y="5354951"/>
                <a:ext cx="5295121" cy="390024"/>
                <a:chOff x="2930291" y="5391738"/>
                <a:chExt cx="5295121" cy="390024"/>
              </a:xfrm>
            </p:grpSpPr>
            <p:sp>
              <p:nvSpPr>
                <p:cNvPr id="109" name="Rectangle 108"/>
                <p:cNvSpPr/>
                <p:nvPr/>
              </p:nvSpPr>
              <p:spPr bwMode="auto">
                <a:xfrm>
                  <a:off x="2930291" y="5394626"/>
                  <a:ext cx="965211" cy="382376"/>
                </a:xfrm>
                <a:prstGeom prst="rect">
                  <a:avLst/>
                </a:prstGeom>
                <a:ln>
                  <a:solidFill>
                    <a:srgbClr val="00B0F0"/>
                  </a:solidFill>
                </a:ln>
                <a:extLst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marL="3175" algn="ctr">
                    <a:defRPr/>
                  </a:pPr>
                  <a:r>
                    <a:rPr lang="fr-BE" sz="900" b="0" dirty="0">
                      <a:solidFill>
                        <a:srgbClr val="0F5494"/>
                      </a:solidFill>
                      <a:latin typeface="Arial Narrow" pitchFamily="34" charset="0"/>
                    </a:rPr>
                    <a:t>Policy </a:t>
                  </a:r>
                  <a:r>
                    <a:rPr lang="fr-BE" sz="900" b="0" dirty="0" err="1">
                      <a:solidFill>
                        <a:srgbClr val="0F5494"/>
                      </a:solidFill>
                      <a:latin typeface="Arial Narrow" pitchFamily="34" charset="0"/>
                    </a:rPr>
                    <a:t>measures</a:t>
                  </a:r>
                  <a:r>
                    <a:rPr lang="fr-BE" sz="900" b="0" dirty="0">
                      <a:solidFill>
                        <a:srgbClr val="0F5494"/>
                      </a:solidFill>
                      <a:latin typeface="Arial Narrow" pitchFamily="34" charset="0"/>
                    </a:rPr>
                    <a:t> for </a:t>
                  </a:r>
                  <a:r>
                    <a:rPr lang="fr-BE" sz="900" b="0" dirty="0" err="1">
                      <a:solidFill>
                        <a:srgbClr val="0F5494"/>
                      </a:solidFill>
                      <a:latin typeface="Arial Narrow" pitchFamily="34" charset="0"/>
                    </a:rPr>
                    <a:t>research</a:t>
                  </a:r>
                  <a:r>
                    <a:rPr lang="fr-BE" sz="900" b="0" dirty="0">
                      <a:solidFill>
                        <a:srgbClr val="0F5494"/>
                      </a:solidFill>
                      <a:latin typeface="Arial Narrow" pitchFamily="34" charset="0"/>
                    </a:rPr>
                    <a:t> Infrastructures</a:t>
                  </a:r>
                  <a:endParaRPr lang="en-GB" sz="900" b="0" dirty="0">
                    <a:solidFill>
                      <a:srgbClr val="0F5494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110" name="Rectangle 109"/>
                <p:cNvSpPr/>
                <p:nvPr/>
              </p:nvSpPr>
              <p:spPr bwMode="auto">
                <a:xfrm>
                  <a:off x="4095529" y="5391453"/>
                  <a:ext cx="1314465" cy="382376"/>
                </a:xfrm>
                <a:prstGeom prst="rect">
                  <a:avLst/>
                </a:prstGeom>
                <a:ln>
                  <a:solidFill>
                    <a:srgbClr val="00B0F0"/>
                  </a:solidFill>
                </a:ln>
                <a:extLst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marL="3175" algn="ctr">
                    <a:defRPr/>
                  </a:pPr>
                  <a:r>
                    <a:rPr lang="fr-BE" sz="900" b="0" dirty="0">
                      <a:solidFill>
                        <a:srgbClr val="0F5494"/>
                      </a:solidFill>
                      <a:latin typeface="Arial Narrow" pitchFamily="34" charset="0"/>
                    </a:rPr>
                    <a:t>International </a:t>
                  </a:r>
                  <a:r>
                    <a:rPr lang="fr-BE" sz="900" b="0" dirty="0" err="1">
                      <a:solidFill>
                        <a:srgbClr val="0F5494"/>
                      </a:solidFill>
                      <a:latin typeface="Arial Narrow" pitchFamily="34" charset="0"/>
                    </a:rPr>
                    <a:t>Cooperation</a:t>
                  </a:r>
                  <a:r>
                    <a:rPr lang="fr-BE" sz="900" b="0" dirty="0">
                      <a:solidFill>
                        <a:srgbClr val="0F5494"/>
                      </a:solidFill>
                      <a:latin typeface="Arial Narrow" pitchFamily="34" charset="0"/>
                    </a:rPr>
                    <a:t> for </a:t>
                  </a:r>
                  <a:r>
                    <a:rPr lang="fr-BE" sz="900" b="0" dirty="0" err="1">
                      <a:solidFill>
                        <a:srgbClr val="0F5494"/>
                      </a:solidFill>
                      <a:latin typeface="Arial Narrow" pitchFamily="34" charset="0"/>
                    </a:rPr>
                    <a:t>research</a:t>
                  </a:r>
                  <a:r>
                    <a:rPr lang="fr-BE" sz="900" b="0" dirty="0">
                      <a:solidFill>
                        <a:srgbClr val="0F5494"/>
                      </a:solidFill>
                      <a:latin typeface="Arial Narrow" pitchFamily="34" charset="0"/>
                    </a:rPr>
                    <a:t> infrastructures</a:t>
                  </a:r>
                  <a:endParaRPr lang="en-GB" sz="900" b="0" dirty="0">
                    <a:solidFill>
                      <a:srgbClr val="0F5494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111" name="TextBox 51"/>
                <p:cNvSpPr txBox="1">
                  <a:spLocks noChangeArrowheads="1"/>
                </p:cNvSpPr>
                <p:nvPr/>
              </p:nvSpPr>
              <p:spPr bwMode="auto">
                <a:xfrm>
                  <a:off x="3871011" y="5445049"/>
                  <a:ext cx="233235" cy="2752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fr-BE" sz="1400" b="0">
                      <a:solidFill>
                        <a:srgbClr val="0F5494"/>
                      </a:solidFill>
                      <a:latin typeface="Arial Narrow" pitchFamily="34" charset="0"/>
                      <a:cs typeface="Arial" pitchFamily="34" charset="0"/>
                    </a:rPr>
                    <a:t>+</a:t>
                  </a:r>
                  <a:endParaRPr lang="en-GB" sz="1400" b="0">
                    <a:solidFill>
                      <a:srgbClr val="0F5494"/>
                    </a:solidFill>
                    <a:latin typeface="Arial Narrow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 bwMode="auto">
                <a:xfrm>
                  <a:off x="5594146" y="5393040"/>
                  <a:ext cx="1370028" cy="382375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  <a:extLst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marL="3175" algn="ctr">
                    <a:defRPr/>
                  </a:pPr>
                  <a:r>
                    <a:rPr lang="fr-BE" sz="900" dirty="0">
                      <a:solidFill>
                        <a:srgbClr val="000000"/>
                      </a:solidFill>
                      <a:latin typeface="Arial Narrow" pitchFamily="34" charset="0"/>
                    </a:rPr>
                    <a:t>e-Infrastructure </a:t>
                  </a:r>
                  <a:r>
                    <a:rPr lang="fr-BE" sz="900" dirty="0" err="1">
                      <a:solidFill>
                        <a:srgbClr val="000000"/>
                      </a:solidFill>
                      <a:latin typeface="Arial Narrow" pitchFamily="34" charset="0"/>
                    </a:rPr>
                    <a:t>policy</a:t>
                  </a:r>
                  <a:r>
                    <a:rPr lang="fr-BE" sz="900" dirty="0">
                      <a:solidFill>
                        <a:srgbClr val="000000"/>
                      </a:solidFill>
                      <a:latin typeface="Arial Narrow" pitchFamily="34" charset="0"/>
                    </a:rPr>
                    <a:t> </a:t>
                  </a:r>
                  <a:r>
                    <a:rPr lang="fr-BE" sz="900" dirty="0" err="1">
                      <a:solidFill>
                        <a:srgbClr val="000000"/>
                      </a:solidFill>
                      <a:latin typeface="Arial Narrow" pitchFamily="34" charset="0"/>
                    </a:rPr>
                    <a:t>development</a:t>
                  </a:r>
                  <a:r>
                    <a:rPr lang="fr-BE" sz="900" dirty="0">
                      <a:solidFill>
                        <a:srgbClr val="000000"/>
                      </a:solidFill>
                      <a:latin typeface="Arial Narrow" pitchFamily="34" charset="0"/>
                    </a:rPr>
                    <a:t> and international </a:t>
                  </a:r>
                  <a:r>
                    <a:rPr lang="fr-BE" sz="900" dirty="0" err="1">
                      <a:solidFill>
                        <a:srgbClr val="000000"/>
                      </a:solidFill>
                      <a:latin typeface="Arial Narrow" pitchFamily="34" charset="0"/>
                    </a:rPr>
                    <a:t>cooperation</a:t>
                  </a:r>
                  <a:endParaRPr lang="en-GB" sz="900" dirty="0">
                    <a:solidFill>
                      <a:srgbClr val="000000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113" name="TextBox 53"/>
                <p:cNvSpPr txBox="1">
                  <a:spLocks noChangeArrowheads="1"/>
                </p:cNvSpPr>
                <p:nvPr/>
              </p:nvSpPr>
              <p:spPr bwMode="auto">
                <a:xfrm>
                  <a:off x="5383149" y="5446361"/>
                  <a:ext cx="233235" cy="2752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fr-BE" sz="1400" b="0">
                      <a:solidFill>
                        <a:srgbClr val="0F5494"/>
                      </a:solidFill>
                      <a:latin typeface="Arial Narrow" pitchFamily="34" charset="0"/>
                      <a:cs typeface="Arial" pitchFamily="34" charset="0"/>
                    </a:rPr>
                    <a:t>+</a:t>
                  </a:r>
                  <a:endParaRPr lang="en-GB" sz="1400" b="0">
                    <a:solidFill>
                      <a:srgbClr val="0F5494"/>
                    </a:solidFill>
                    <a:latin typeface="Arial Narrow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 bwMode="auto">
                <a:xfrm>
                  <a:off x="7148326" y="5399387"/>
                  <a:ext cx="1076337" cy="382375"/>
                </a:xfrm>
                <a:prstGeom prst="rect">
                  <a:avLst/>
                </a:prstGeom>
                <a:ln>
                  <a:solidFill>
                    <a:srgbClr val="00B0F0"/>
                  </a:solidFill>
                </a:ln>
                <a:extLst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marL="3175" algn="ctr">
                    <a:defRPr/>
                  </a:pPr>
                  <a:r>
                    <a:rPr lang="fr-BE" sz="900" b="0" dirty="0">
                      <a:solidFill>
                        <a:srgbClr val="0F5494"/>
                      </a:solidFill>
                      <a:latin typeface="Arial Narrow" pitchFamily="34" charset="0"/>
                    </a:rPr>
                    <a:t>Network of National Contact Points</a:t>
                  </a:r>
                  <a:endParaRPr lang="en-GB" sz="900" b="0" dirty="0">
                    <a:solidFill>
                      <a:srgbClr val="0F5494"/>
                    </a:solidFill>
                    <a:latin typeface="Arial Narrow" pitchFamily="34" charset="0"/>
                  </a:endParaRPr>
                </a:p>
              </p:txBody>
            </p:sp>
            <p:sp>
              <p:nvSpPr>
                <p:cNvPr id="115" name="TextBox 55"/>
                <p:cNvSpPr txBox="1">
                  <a:spLocks noChangeArrowheads="1"/>
                </p:cNvSpPr>
                <p:nvPr/>
              </p:nvSpPr>
              <p:spPr bwMode="auto">
                <a:xfrm>
                  <a:off x="6939075" y="5453168"/>
                  <a:ext cx="233235" cy="2752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fr-BE" sz="1400" b="0">
                      <a:solidFill>
                        <a:srgbClr val="0F5494"/>
                      </a:solidFill>
                      <a:latin typeface="Arial Narrow" pitchFamily="34" charset="0"/>
                      <a:cs typeface="Arial" pitchFamily="34" charset="0"/>
                    </a:rPr>
                    <a:t>+</a:t>
                  </a:r>
                  <a:endParaRPr lang="en-GB" sz="1400" b="0">
                    <a:solidFill>
                      <a:srgbClr val="0F5494"/>
                    </a:solidFill>
                    <a:latin typeface="Arial Narrow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123" name="Rectangle 63"/>
            <p:cNvSpPr>
              <a:spLocks noChangeArrowheads="1"/>
            </p:cNvSpPr>
            <p:nvPr/>
          </p:nvSpPr>
          <p:spPr bwMode="auto">
            <a:xfrm>
              <a:off x="246384" y="4018062"/>
              <a:ext cx="2203450" cy="1211262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  <a:effectLst/>
          </p:spPr>
          <p:txBody>
            <a:bodyPr anchor="ctr"/>
            <a:lstStyle/>
            <a:p>
              <a:pPr marL="3175"/>
              <a:endParaRPr lang="en-US" sz="1400" b="0">
                <a:solidFill>
                  <a:srgbClr val="0F5494"/>
                </a:solidFill>
                <a:cs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Thanks for listening!</a:t>
            </a:r>
          </a:p>
          <a:p>
            <a:r>
              <a:rPr lang="en-US" dirty="0" smtClean="0">
                <a:hlinkClick r:id="rId2"/>
              </a:rPr>
              <a:t>vladimir.alexiev@ontotext.com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VCMS Project Design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#</a:t>
            </a:r>
            <a:fld id="{AE0C446E-4FA9-4EEB-9C30-B3E142C4B484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17-Oct-13</a:t>
            </a:r>
            <a:endParaRPr lang="en-GB" dirty="0"/>
          </a:p>
        </p:txBody>
      </p:sp>
      <p:pic>
        <p:nvPicPr>
          <p:cNvPr id="7" name="Picture 2" descr="C:\my\Onto\sales\reusable-bits\images\stock-photos\QuestionMark.jpg"/>
          <p:cNvPicPr>
            <a:picLocks noChangeAspect="1" noChangeArrowheads="1"/>
          </p:cNvPicPr>
          <p:nvPr/>
        </p:nvPicPr>
        <p:blipFill>
          <a:blip r:embed="rId3" cstate="print"/>
          <a:srcRect l="9572" r="10961" b="16531"/>
          <a:stretch>
            <a:fillRect/>
          </a:stretch>
        </p:blipFill>
        <p:spPr bwMode="auto">
          <a:xfrm>
            <a:off x="3707904" y="1340768"/>
            <a:ext cx="2088232" cy="16796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Ontotext </a:t>
            </a:r>
            <a:r>
              <a:rPr lang="en-US" dirty="0" smtClean="0"/>
              <a:t>Clients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VCMS Project Design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#</a:t>
            </a:r>
            <a:fld id="{AE0C446E-4FA9-4EEB-9C30-B3E142C4B484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17-Oct-13</a:t>
            </a:r>
            <a:endParaRPr lang="en-GB" dirty="0"/>
          </a:p>
        </p:txBody>
      </p:sp>
      <p:pic>
        <p:nvPicPr>
          <p:cNvPr id="7" name="Picture 6" descr="C:\my\Onto\sales\reusable-bits\images\logos-clients-projects\nationalarchive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30194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C:\my\Onto\sales\reusable-bits\images\logos-clients-projects\BritishMuseu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1628800"/>
            <a:ext cx="1584300" cy="791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 descr="C:\my\Onto\sales\reusable-bits\images\logos-clients-projects\PolishDigitalNationalMuseu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5373216"/>
            <a:ext cx="1081087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 descr="C:\my\Onto\sales\reusable-bits\images\logos-clients-projects\Goteborg Museum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08304" y="3429000"/>
            <a:ext cx="1584176" cy="770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9" descr="C:\my\Onto\sales\reusable-bits\images\logos-clients-projects\bulgariana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96336" y="4437112"/>
            <a:ext cx="122396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26" descr="C:\my\Onto\sales\reusable-bits\images\logos-clients-projects\ycba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3528" y="2852936"/>
            <a:ext cx="4381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 descr="C:\my\Onto\sales\reusable-bits\images\logos-clients-projects\astrazeneca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9512" y="3789040"/>
            <a:ext cx="2016224" cy="504056"/>
          </a:xfrm>
          <a:prstGeom prst="rect">
            <a:avLst/>
          </a:prstGeom>
          <a:noFill/>
        </p:spPr>
      </p:pic>
      <p:pic>
        <p:nvPicPr>
          <p:cNvPr id="3075" name="Picture 3" descr="C:\my\Onto\sales\reusable-bits\images\logos-clients-projects\baselgovernance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79512" y="4581128"/>
            <a:ext cx="2088232" cy="405714"/>
          </a:xfrm>
          <a:prstGeom prst="rect">
            <a:avLst/>
          </a:prstGeom>
          <a:noFill/>
        </p:spPr>
      </p:pic>
      <p:pic>
        <p:nvPicPr>
          <p:cNvPr id="3076" name="Picture 4" descr="C:\my\Onto\sales\reusable-bits\images\logos-clients-projects\bbc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3568" y="908720"/>
            <a:ext cx="1657350" cy="619125"/>
          </a:xfrm>
          <a:prstGeom prst="rect">
            <a:avLst/>
          </a:prstGeom>
          <a:noFill/>
        </p:spPr>
      </p:pic>
      <p:pic>
        <p:nvPicPr>
          <p:cNvPr id="3077" name="Picture 5" descr="C:\my\Onto\sales\reusable-bits\images\logos-clients-projects\euromoney.gif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355976" y="5301208"/>
            <a:ext cx="2505075" cy="676275"/>
          </a:xfrm>
          <a:prstGeom prst="rect">
            <a:avLst/>
          </a:prstGeom>
          <a:noFill/>
        </p:spPr>
      </p:pic>
      <p:pic>
        <p:nvPicPr>
          <p:cNvPr id="3078" name="Picture 6" descr="C:\my\Onto\sales\reusable-bits\images\logos-clients-projects\kt-avatar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388424" y="2780928"/>
            <a:ext cx="720080" cy="514343"/>
          </a:xfrm>
          <a:prstGeom prst="rect">
            <a:avLst/>
          </a:prstGeom>
          <a:noFill/>
        </p:spPr>
      </p:pic>
      <p:pic>
        <p:nvPicPr>
          <p:cNvPr id="3079" name="Picture 7" descr="C:\my\Onto\sales\reusable-bits\images\logos-clients-projects\naturalresourcescanada.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95536" y="2348880"/>
            <a:ext cx="2347461" cy="288032"/>
          </a:xfrm>
          <a:prstGeom prst="rect">
            <a:avLst/>
          </a:prstGeom>
          <a:noFill/>
        </p:spPr>
      </p:pic>
      <p:pic>
        <p:nvPicPr>
          <p:cNvPr id="3080" name="Picture 8" descr="C:\my\Onto\sales\reusable-bits\images\logos-clients-projects\NDP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932040" y="908720"/>
            <a:ext cx="2933700" cy="714375"/>
          </a:xfrm>
          <a:prstGeom prst="rect">
            <a:avLst/>
          </a:prstGeom>
          <a:noFill/>
        </p:spPr>
      </p:pic>
      <p:pic>
        <p:nvPicPr>
          <p:cNvPr id="3082" name="Picture 10" descr="C:\my\Onto\sales\reusable-bits\images\logos-clients-projects\pressassociation.gif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771800" y="908720"/>
            <a:ext cx="2000250" cy="533400"/>
          </a:xfrm>
          <a:prstGeom prst="rect">
            <a:avLst/>
          </a:prstGeom>
          <a:noFill/>
        </p:spPr>
      </p:pic>
      <p:pic>
        <p:nvPicPr>
          <p:cNvPr id="3084" name="Picture 12" descr="C:\my\Onto\sales\reusable-bits\images\logos-clients-projects\RJLee-Group.pn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788024" y="3573016"/>
            <a:ext cx="2088232" cy="817891"/>
          </a:xfrm>
          <a:prstGeom prst="rect">
            <a:avLst/>
          </a:prstGeom>
          <a:noFill/>
        </p:spPr>
      </p:pic>
      <p:pic>
        <p:nvPicPr>
          <p:cNvPr id="3087" name="Picture 15" descr="http://www.ontotext.com/sites/default/files/pictures/slam.gif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23528" y="3212976"/>
            <a:ext cx="3076575" cy="400050"/>
          </a:xfrm>
          <a:prstGeom prst="rect">
            <a:avLst/>
          </a:prstGeom>
          <a:noFill/>
        </p:spPr>
      </p:pic>
      <p:pic>
        <p:nvPicPr>
          <p:cNvPr id="3089" name="Picture 17" descr="http://www.ontotext.com/sites/default/files/pictures/lmiLogo.jp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4788024" y="2564904"/>
            <a:ext cx="2088232" cy="730882"/>
          </a:xfrm>
          <a:prstGeom prst="rect">
            <a:avLst/>
          </a:prstGeom>
          <a:noFill/>
        </p:spPr>
      </p:pic>
      <p:pic>
        <p:nvPicPr>
          <p:cNvPr id="3091" name="Picture 19" descr="http://www.ontotext.com/sites/default/files/pictures/raytheon.gif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4283968" y="4653136"/>
            <a:ext cx="2299113" cy="432048"/>
          </a:xfrm>
          <a:prstGeom prst="rect">
            <a:avLst/>
          </a:prstGeom>
          <a:noFill/>
        </p:spPr>
      </p:pic>
      <p:pic>
        <p:nvPicPr>
          <p:cNvPr id="18434" name="Picture 2" descr="http://www.ontotext.com/sites/default/files/pictures/image.jp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5004048" y="1700808"/>
            <a:ext cx="1879474" cy="621793"/>
          </a:xfrm>
          <a:prstGeom prst="rect">
            <a:avLst/>
          </a:prstGeom>
          <a:noFill/>
        </p:spPr>
      </p:pic>
      <p:pic>
        <p:nvPicPr>
          <p:cNvPr id="18436" name="Picture 4" descr="http://www.ontotext.com/sites/default/files/pictures/OUP.gif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7236296" y="1772816"/>
            <a:ext cx="1457325" cy="476250"/>
          </a:xfrm>
          <a:prstGeom prst="rect">
            <a:avLst/>
          </a:prstGeom>
          <a:noFill/>
        </p:spPr>
      </p:pic>
      <p:pic>
        <p:nvPicPr>
          <p:cNvPr id="18438" name="Picture 6" descr="http://www.ontotext.com/sites/default/files/pictures/Siemens_logo.jp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6804248" y="2734444"/>
            <a:ext cx="1421693" cy="334516"/>
          </a:xfrm>
          <a:prstGeom prst="rect">
            <a:avLst/>
          </a:prstGeom>
          <a:noFill/>
        </p:spPr>
      </p:pic>
      <p:pic>
        <p:nvPicPr>
          <p:cNvPr id="18440" name="Picture 8" descr="http://www.ontotext.com/sites/default/files/pictures/ParliamentICT-200.jp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1763687" y="5517232"/>
            <a:ext cx="2401607" cy="348233"/>
          </a:xfrm>
          <a:prstGeom prst="rect">
            <a:avLst/>
          </a:prstGeom>
          <a:noFill/>
        </p:spPr>
      </p:pic>
      <p:pic>
        <p:nvPicPr>
          <p:cNvPr id="18446" name="Picture 14" descr="http://www.ontotext.com/sites/default/files/pictures/legislation-200.pn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2483768" y="3933056"/>
            <a:ext cx="1905000" cy="400050"/>
          </a:xfrm>
          <a:prstGeom prst="rect">
            <a:avLst/>
          </a:prstGeom>
          <a:noFill/>
        </p:spPr>
      </p:pic>
      <p:pic>
        <p:nvPicPr>
          <p:cNvPr id="18448" name="Picture 16" descr="http://www.ontotext.com/sites/default/files/pictures/image.gif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2987824" y="4625330"/>
            <a:ext cx="720080" cy="7200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544616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 smtClean="0"/>
              <a:t>The National Archives </a:t>
            </a:r>
            <a:r>
              <a:rPr lang="en-US" sz="2000" dirty="0" smtClean="0"/>
              <a:t>(UK ): Semantic Knowledge Base</a:t>
            </a:r>
          </a:p>
          <a:p>
            <a:r>
              <a:rPr lang="en-US" sz="2000" b="1" dirty="0" smtClean="0"/>
              <a:t>The British Museum </a:t>
            </a:r>
            <a:r>
              <a:rPr lang="en-US" sz="2000" dirty="0" smtClean="0"/>
              <a:t>(UK): ResearchSpace </a:t>
            </a:r>
            <a:r>
              <a:rPr lang="en-US" sz="2000" dirty="0" smtClean="0"/>
              <a:t>project, </a:t>
            </a:r>
            <a:r>
              <a:rPr lang="en-US" sz="2000" dirty="0" smtClean="0"/>
              <a:t>funding </a:t>
            </a:r>
            <a:r>
              <a:rPr lang="en-US" sz="2000" dirty="0" smtClean="0"/>
              <a:t>by Mellon </a:t>
            </a:r>
            <a:r>
              <a:rPr lang="en-US" sz="2000" dirty="0" smtClean="0"/>
              <a:t>Foundation</a:t>
            </a:r>
          </a:p>
          <a:p>
            <a:r>
              <a:rPr lang="en-US" sz="2000" b="1" dirty="0" smtClean="0"/>
              <a:t>Yale Center for British Art </a:t>
            </a:r>
            <a:r>
              <a:rPr lang="en-US" sz="2000" dirty="0" smtClean="0"/>
              <a:t>(USA): Linked Open Data publishing of museum collection</a:t>
            </a:r>
          </a:p>
          <a:p>
            <a:r>
              <a:rPr lang="en-US" sz="2000" b="1" dirty="0" smtClean="0"/>
              <a:t>National Gallery of Art </a:t>
            </a:r>
            <a:r>
              <a:rPr lang="en-US" sz="2000" dirty="0" smtClean="0"/>
              <a:t>(US): ConservationSpace </a:t>
            </a:r>
            <a:r>
              <a:rPr lang="en-US" sz="2000" dirty="0" smtClean="0"/>
              <a:t>project, funding by Mellon </a:t>
            </a:r>
            <a:r>
              <a:rPr lang="en-US" sz="2000" dirty="0" smtClean="0"/>
              <a:t>Foundation</a:t>
            </a:r>
          </a:p>
          <a:p>
            <a:r>
              <a:rPr lang="en-US" sz="2000" b="1" dirty="0" smtClean="0"/>
              <a:t>Bulgariana</a:t>
            </a:r>
            <a:r>
              <a:rPr lang="en-US" sz="2000" dirty="0" smtClean="0"/>
              <a:t>: aggregator to contribute </a:t>
            </a:r>
            <a:r>
              <a:rPr lang="en-US" sz="2000" dirty="0" smtClean="0"/>
              <a:t>key Bulgarian </a:t>
            </a:r>
            <a:r>
              <a:rPr lang="en-US" sz="2000" dirty="0" smtClean="0"/>
              <a:t>content to Europeana</a:t>
            </a:r>
          </a:p>
          <a:p>
            <a:r>
              <a:rPr lang="en-US" sz="2000" b="1" dirty="0" smtClean="0"/>
              <a:t>Europeana EDM SPARQL endpoint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2"/>
              </a:rPr>
              <a:t>http://europeana.ontotext.com</a:t>
            </a:r>
            <a:r>
              <a:rPr lang="en-US" sz="2000" dirty="0" smtClean="0"/>
              <a:t> </a:t>
            </a:r>
          </a:p>
          <a:p>
            <a:r>
              <a:rPr lang="en-US" sz="2000" b="1" dirty="0" smtClean="0"/>
              <a:t>Europeana Creative</a:t>
            </a:r>
            <a:r>
              <a:rPr lang="en-US" sz="2000" dirty="0" smtClean="0"/>
              <a:t>: </a:t>
            </a:r>
            <a:r>
              <a:rPr lang="en-US" sz="2000" dirty="0" smtClean="0"/>
              <a:t>re-use of cultural heritage metadata and content by the creative </a:t>
            </a:r>
            <a:r>
              <a:rPr lang="en-US" sz="2000" dirty="0" smtClean="0"/>
              <a:t>industries</a:t>
            </a:r>
            <a:endParaRPr lang="en-US" sz="2000" dirty="0" smtClean="0"/>
          </a:p>
          <a:p>
            <a:r>
              <a:rPr lang="en-US" sz="2000" b="1" dirty="0" smtClean="0"/>
              <a:t>Ambrosia</a:t>
            </a:r>
            <a:r>
              <a:rPr lang="en-US" sz="2000" dirty="0" smtClean="0"/>
              <a:t> (</a:t>
            </a:r>
            <a:r>
              <a:rPr lang="en-US" sz="2000" dirty="0" smtClean="0"/>
              <a:t>Europeana </a:t>
            </a:r>
            <a:r>
              <a:rPr lang="en-US" sz="2000" dirty="0" smtClean="0"/>
              <a:t>Food and </a:t>
            </a:r>
            <a:r>
              <a:rPr lang="en-US" sz="2000" dirty="0" smtClean="0"/>
              <a:t>Drink): </a:t>
            </a:r>
            <a:r>
              <a:rPr lang="en-US" sz="2000" dirty="0" smtClean="0"/>
              <a:t>explore and celebrate European cultural identity through its culinary and social history.</a:t>
            </a:r>
            <a:endParaRPr lang="en-US" sz="2000" dirty="0" smtClean="0"/>
          </a:p>
          <a:p>
            <a:r>
              <a:rPr lang="en-US" sz="2000" b="1" dirty="0" smtClean="0"/>
              <a:t>Dutch </a:t>
            </a:r>
            <a:r>
              <a:rPr lang="en-US" sz="2000" b="1" dirty="0" smtClean="0"/>
              <a:t>Public Library </a:t>
            </a:r>
            <a:r>
              <a:rPr lang="en-US" sz="2000" dirty="0" smtClean="0"/>
              <a:t>(Netherlands): cultural heritage aggregation</a:t>
            </a:r>
          </a:p>
          <a:p>
            <a:r>
              <a:rPr lang="en-US" sz="2000" b="1" dirty="0" smtClean="0"/>
              <a:t>Projects using Ontotext technology</a:t>
            </a:r>
            <a:r>
              <a:rPr lang="en-US" sz="2000" dirty="0" smtClean="0"/>
              <a:t>: 3D COFORM, V-MUST, </a:t>
            </a:r>
            <a:r>
              <a:rPr lang="en-US" sz="2000" dirty="0" err="1" smtClean="0"/>
              <a:t>IdeaGarden</a:t>
            </a:r>
            <a:r>
              <a:rPr lang="en-US" sz="2000" dirty="0" smtClean="0"/>
              <a:t>, CHARISMA, </a:t>
            </a:r>
            <a:r>
              <a:rPr lang="en-US" sz="2000" dirty="0" smtClean="0"/>
              <a:t>LODAC, </a:t>
            </a:r>
            <a:r>
              <a:rPr lang="en-US" sz="2000" dirty="0" smtClean="0"/>
              <a:t>Polish Digital National Museum</a:t>
            </a:r>
            <a:r>
              <a:rPr lang="en-US" sz="2000" dirty="0" smtClean="0"/>
              <a:t>…</a:t>
            </a:r>
          </a:p>
          <a:p>
            <a:r>
              <a:rPr lang="en-US" sz="2000" dirty="0" smtClean="0"/>
              <a:t>Active in </a:t>
            </a:r>
            <a:r>
              <a:rPr lang="en-US" sz="2000" b="1" dirty="0" smtClean="0"/>
              <a:t>CIDOC CRM </a:t>
            </a:r>
            <a:r>
              <a:rPr lang="en-US" sz="2000" dirty="0" smtClean="0"/>
              <a:t>(organized CRMEX workshop on practical experience with CRM)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Projects in Cultural Heritage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VCMS Project Design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#</a:t>
            </a:r>
            <a:fld id="{AE0C446E-4FA9-4EEB-9C30-B3E142C4B484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17-Oct-13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UK National Archives: Semantic KB</a:t>
            </a:r>
            <a:endParaRPr lang="en-GB" dirty="0" smtClean="0"/>
          </a:p>
        </p:txBody>
      </p:sp>
      <p:pic>
        <p:nvPicPr>
          <p:cNvPr id="16387" name="Picture 78" descr="SKB-integration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716463" y="765175"/>
            <a:ext cx="4064000" cy="2281238"/>
          </a:xfrm>
        </p:spPr>
      </p:pic>
      <p:sp>
        <p:nvSpPr>
          <p:cNvPr id="12294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0" y="908720"/>
            <a:ext cx="4716015" cy="56165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GB" dirty="0" smtClean="0"/>
              <a:t>Example of large-scale semantic processing</a:t>
            </a:r>
          </a:p>
          <a:p>
            <a:pPr>
              <a:defRPr/>
            </a:pPr>
            <a:r>
              <a:rPr lang="en-GB" dirty="0" smtClean="0"/>
              <a:t>Semantic </a:t>
            </a:r>
            <a:r>
              <a:rPr lang="en-GB" dirty="0" smtClean="0"/>
              <a:t>index for the entire UK Government Web Archive</a:t>
            </a:r>
          </a:p>
          <a:p>
            <a:pPr>
              <a:defRPr/>
            </a:pPr>
            <a:r>
              <a:rPr lang="en-GB" b="1" dirty="0" smtClean="0"/>
              <a:t>700M </a:t>
            </a:r>
            <a:r>
              <a:rPr lang="en-GB" dirty="0" smtClean="0"/>
              <a:t>documents: 42TB, 1.3B files</a:t>
            </a:r>
          </a:p>
          <a:p>
            <a:pPr>
              <a:defRPr/>
            </a:pPr>
            <a:r>
              <a:rPr lang="en-GB" b="1" dirty="0" smtClean="0"/>
              <a:t>160M</a:t>
            </a:r>
            <a:r>
              <a:rPr lang="en-GB" dirty="0" smtClean="0"/>
              <a:t> unique documents after de-duplication</a:t>
            </a:r>
          </a:p>
          <a:p>
            <a:pPr>
              <a:defRPr/>
            </a:pPr>
            <a:r>
              <a:rPr lang="en-GB" dirty="0" smtClean="0"/>
              <a:t>Background knowledge (UK Government Ontology): </a:t>
            </a:r>
            <a:r>
              <a:rPr lang="en-GB" b="1" dirty="0" smtClean="0"/>
              <a:t>5B fac</a:t>
            </a:r>
            <a:r>
              <a:rPr lang="en-GB" dirty="0" smtClean="0"/>
              <a:t>ts </a:t>
            </a:r>
          </a:p>
          <a:p>
            <a:pPr>
              <a:defRPr/>
            </a:pPr>
            <a:r>
              <a:rPr lang="en-GB" dirty="0" smtClean="0"/>
              <a:t>Automatic text analysis: </a:t>
            </a:r>
            <a:r>
              <a:rPr lang="en-GB" b="1" dirty="0" smtClean="0"/>
              <a:t>extracted 3B facts </a:t>
            </a:r>
            <a:r>
              <a:rPr lang="en-GB" dirty="0" smtClean="0"/>
              <a:t>of metadata </a:t>
            </a:r>
          </a:p>
          <a:p>
            <a:pPr>
              <a:defRPr/>
            </a:pPr>
            <a:r>
              <a:rPr lang="en-GB" dirty="0" smtClean="0"/>
              <a:t>Faceted semantic search in KIM</a:t>
            </a:r>
          </a:p>
          <a:p>
            <a:pPr>
              <a:defRPr/>
            </a:pPr>
            <a:r>
              <a:rPr lang="en-GB" b="1" dirty="0" smtClean="0"/>
              <a:t>33K hours </a:t>
            </a:r>
            <a:r>
              <a:rPr lang="en-GB" dirty="0" smtClean="0"/>
              <a:t>of cloud processing; up to 500 servers</a:t>
            </a:r>
          </a:p>
          <a:p>
            <a:r>
              <a:rPr lang="en-US" sz="2200" u="sng" dirty="0" smtClean="0">
                <a:hlinkClick r:id="rId3"/>
              </a:rPr>
              <a:t>www.ontotext.com/case/nationalArchives-skb</a:t>
            </a:r>
            <a:endParaRPr lang="en-GB" dirty="0" smtClean="0"/>
          </a:p>
        </p:txBody>
      </p:sp>
      <p:sp>
        <p:nvSpPr>
          <p:cNvPr id="16389" name="Rectangle 38"/>
          <p:cNvSpPr>
            <a:spLocks noGrp="1" noChangeArrowheads="1"/>
          </p:cNvSpPr>
          <p:nvPr>
            <p:ph type="ftr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VCMS Project Design</a:t>
            </a:r>
            <a:endParaRPr lang="en-GB"/>
          </a:p>
        </p:txBody>
      </p:sp>
      <p:sp>
        <p:nvSpPr>
          <p:cNvPr id="16390" name="Rectangle 39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smtClean="0"/>
              <a:t>#</a:t>
            </a:r>
            <a:fld id="{C58FFA7A-DAF9-431C-BFDE-BC12CC0810FC}" type="slidenum">
              <a:rPr lang="en-GB" smtClean="0"/>
              <a:pPr/>
              <a:t>6</a:t>
            </a:fld>
            <a:endParaRPr lang="en-GB" smtClean="0"/>
          </a:p>
        </p:txBody>
      </p:sp>
      <p:sp>
        <p:nvSpPr>
          <p:cNvPr id="16391" name="Rectangle 40"/>
          <p:cNvSpPr>
            <a:spLocks noGrp="1" noChangeArrowheads="1"/>
          </p:cNvSpPr>
          <p:nvPr>
            <p:ph type="dt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17-Oct-13</a:t>
            </a:r>
            <a:endParaRPr lang="en-GB"/>
          </a:p>
        </p:txBody>
      </p:sp>
      <p:pic>
        <p:nvPicPr>
          <p:cNvPr id="16392" name="Picture 4" descr="http://www.ontotext.com/sites/default/files/pictures/TNA-search-advance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23718" y="3213100"/>
            <a:ext cx="4068762" cy="320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5805264"/>
            <a:ext cx="8280400" cy="719386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Bulgaria's </a:t>
            </a:r>
            <a:r>
              <a:rPr lang="en-US" sz="2400" dirty="0" smtClean="0"/>
              <a:t>biggest</a:t>
            </a:r>
            <a:r>
              <a:rPr lang="en-US" sz="2400" dirty="0" smtClean="0"/>
              <a:t> participant</a:t>
            </a:r>
            <a:r>
              <a:rPr lang="en-US" sz="2400" dirty="0" smtClean="0"/>
              <a:t>. 20.8</a:t>
            </a:r>
            <a:r>
              <a:rPr lang="en-US" sz="2400" dirty="0" smtClean="0"/>
              <a:t>% of </a:t>
            </a:r>
            <a:r>
              <a:rPr lang="en-US" sz="2400" dirty="0" smtClean="0"/>
              <a:t>projects </a:t>
            </a:r>
            <a:r>
              <a:rPr lang="en-US" sz="2400" dirty="0" smtClean="0"/>
              <a:t>(15 of 72), 36.6% of funding</a:t>
            </a:r>
            <a:endParaRPr lang="en-US" sz="2400" dirty="0" smtClean="0"/>
          </a:p>
          <a:p>
            <a:r>
              <a:rPr lang="en-US" sz="2400" dirty="0" smtClean="0"/>
              <a:t>Arrows: CH projects. About ~10 more projects are also relevant to CH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 </a:t>
            </a:r>
            <a:r>
              <a:rPr lang="en-US" dirty="0" smtClean="0"/>
              <a:t>Research Projects (FP5-FP7)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VCMS Project Design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#</a:t>
            </a:r>
            <a:fld id="{AE0C446E-4FA9-4EEB-9C30-B3E142C4B484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17-Oct-13</a:t>
            </a:r>
            <a:endParaRPr lang="en-GB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0670" y="836713"/>
            <a:ext cx="6263698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Projects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Research Infrastructures, Digital Humanities…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VCMS Project Design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#</a:t>
            </a:r>
            <a:fld id="{AE0C446E-4FA9-4EEB-9C30-B3E142C4B484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17-Oct-13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6237312"/>
            <a:ext cx="8280400" cy="360040"/>
          </a:xfrm>
        </p:spPr>
        <p:txBody>
          <a:bodyPr/>
          <a:lstStyle/>
          <a:p>
            <a:pPr>
              <a:buNone/>
            </a:pPr>
            <a:r>
              <a:rPr lang="en-US" sz="1800" dirty="0" smtClean="0"/>
              <a:t>Robert </a:t>
            </a:r>
            <a:r>
              <a:rPr lang="en-US" sz="1800" dirty="0" err="1" smtClean="0"/>
              <a:t>Kummer</a:t>
            </a:r>
            <a:r>
              <a:rPr lang="en-US" sz="1800" dirty="0" smtClean="0"/>
              <a:t>, "Named Entity Identification / Disambiguation", </a:t>
            </a:r>
            <a:r>
              <a:rPr lang="en-US" sz="1800" dirty="0" err="1" smtClean="0"/>
              <a:t>Uni</a:t>
            </a:r>
            <a:r>
              <a:rPr lang="en-US" sz="1800" dirty="0" smtClean="0"/>
              <a:t> </a:t>
            </a:r>
            <a:r>
              <a:rPr lang="en-US" sz="1800" dirty="0" err="1" smtClean="0"/>
              <a:t>Koeln</a:t>
            </a:r>
            <a:r>
              <a:rPr lang="en-US" sz="1800" dirty="0" smtClean="0"/>
              <a:t>, Sep 2007</a:t>
            </a:r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smtClean="0"/>
              <a:t>of </a:t>
            </a:r>
            <a:r>
              <a:rPr lang="en-US" dirty="0" smtClean="0"/>
              <a:t>Digital Scholarship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VCMS Project Design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#</a:t>
            </a:r>
            <a:fld id="{AE0C446E-4FA9-4EEB-9C30-B3E142C4B484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17-Oct-13</a:t>
            </a:r>
            <a:endParaRPr lang="en-GB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0259" y="692696"/>
            <a:ext cx="7384149" cy="561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000" b="0" i="0" u="none" strike="noStrike" cap="none" normalizeH="0" baseline="0" dirty="0" smtClean="0">
            <a:ln>
              <a:noFill/>
            </a:ln>
            <a:solidFill>
              <a:srgbClr val="FF0000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5500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EFFFEF"/>
        </a:lt1>
        <a:dk2>
          <a:srgbClr val="0055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6FFF6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89728</TotalTime>
  <Words>2195</Words>
  <Application>Microsoft Office PowerPoint</Application>
  <PresentationFormat>On-screen Show (4:3)</PresentationFormat>
  <Paragraphs>419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Default Design</vt:lpstr>
      <vt:lpstr>VCMS Project &amp; Proposal Design</vt:lpstr>
      <vt:lpstr>Presentation Outline</vt:lpstr>
      <vt:lpstr>About Ontotext</vt:lpstr>
      <vt:lpstr>Ontotext Clients</vt:lpstr>
      <vt:lpstr>Projects in Cultural Heritage</vt:lpstr>
      <vt:lpstr>UK National Archives: Semantic KB</vt:lpstr>
      <vt:lpstr>EC Research Projects (FP5-FP7)</vt:lpstr>
      <vt:lpstr>Sample Projects</vt:lpstr>
      <vt:lpstr>Model of Digital Scholarship</vt:lpstr>
      <vt:lpstr>Research Infrastructures in the Humanities</vt:lpstr>
      <vt:lpstr>Sample RI project: ARIADNE</vt:lpstr>
      <vt:lpstr>Sample Project: ChartEx</vt:lpstr>
      <vt:lpstr>ChartEx Purpose</vt:lpstr>
      <vt:lpstr>Use of BRAT in ChartEx</vt:lpstr>
      <vt:lpstr>Sample Project: SharedCanvas</vt:lpstr>
      <vt:lpstr>Sample Ontology: DM2E EDM+</vt:lpstr>
      <vt:lpstr>VCMS Project Design</vt:lpstr>
      <vt:lpstr>I see VCMS as a Program</vt:lpstr>
      <vt:lpstr>VCMS Proposal Inputs</vt:lpstr>
      <vt:lpstr>VCMS Considerations</vt:lpstr>
      <vt:lpstr>Possible VCMS Architecture</vt:lpstr>
      <vt:lpstr>VCMS Conclusions</vt:lpstr>
      <vt:lpstr>VCMS Next Steps</vt:lpstr>
      <vt:lpstr>EU H2020 Funding Instruments</vt:lpstr>
      <vt:lpstr>EU Horizon 2020</vt:lpstr>
      <vt:lpstr>H2020: ICT in Excellent Science</vt:lpstr>
      <vt:lpstr>FET Open</vt:lpstr>
      <vt:lpstr>H2020-ICT-2014</vt:lpstr>
      <vt:lpstr>H2020-ICT-2015</vt:lpstr>
      <vt:lpstr>Research Infrastructures WP 2014-2015</vt:lpstr>
      <vt:lpstr>Discussion</vt:lpstr>
    </vt:vector>
  </TitlesOfParts>
  <Company>SIRMA AI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Naso</dc:creator>
  <cp:lastModifiedBy>Vladimir Alexiev</cp:lastModifiedBy>
  <cp:revision>2115</cp:revision>
  <dcterms:created xsi:type="dcterms:W3CDTF">2002-01-04T12:28:06Z</dcterms:created>
  <dcterms:modified xsi:type="dcterms:W3CDTF">2013-10-17T15:53:34Z</dcterms:modified>
</cp:coreProperties>
</file>