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898" r:id="rId2"/>
    <p:sldId id="1095" r:id="rId3"/>
    <p:sldId id="1092" r:id="rId4"/>
    <p:sldId id="1141" r:id="rId5"/>
    <p:sldId id="1142" r:id="rId6"/>
    <p:sldId id="1143" r:id="rId7"/>
    <p:sldId id="1128" r:id="rId8"/>
    <p:sldId id="1111" r:id="rId9"/>
    <p:sldId id="1127" r:id="rId10"/>
    <p:sldId id="1144" r:id="rId11"/>
    <p:sldId id="1153" r:id="rId12"/>
    <p:sldId id="1145" r:id="rId13"/>
    <p:sldId id="1149" r:id="rId14"/>
    <p:sldId id="1150" r:id="rId15"/>
    <p:sldId id="1152" r:id="rId16"/>
    <p:sldId id="1151" r:id="rId17"/>
    <p:sldId id="1148" r:id="rId18"/>
    <p:sldId id="1154" r:id="rId19"/>
    <p:sldId id="1146" r:id="rId20"/>
    <p:sldId id="1147" r:id="rId21"/>
    <p:sldId id="1132" r:id="rId22"/>
    <p:sldId id="1133" r:id="rId23"/>
  </p:sldIdLst>
  <p:sldSz cx="9144000" cy="6858000" type="screen4x3"/>
  <p:notesSz cx="7315200" cy="9601200"/>
  <p:defaultTextStyle>
    <a:defPPr>
      <a:defRPr lang="en-GB"/>
    </a:defPPr>
    <a:lvl1pPr algn="l" rtl="0" fontAlgn="base">
      <a:spcBef>
        <a:spcPct val="0"/>
      </a:spcBef>
      <a:spcAft>
        <a:spcPct val="0"/>
      </a:spcAft>
      <a:defRPr sz="1600" kern="1200">
        <a:solidFill>
          <a:srgbClr val="005500"/>
        </a:solidFill>
        <a:latin typeface="Tahoma" pitchFamily="34" charset="0"/>
        <a:ea typeface="+mn-ea"/>
        <a:cs typeface="+mn-cs"/>
      </a:defRPr>
    </a:lvl1pPr>
    <a:lvl2pPr marL="457200" algn="l" rtl="0" fontAlgn="base">
      <a:spcBef>
        <a:spcPct val="0"/>
      </a:spcBef>
      <a:spcAft>
        <a:spcPct val="0"/>
      </a:spcAft>
      <a:defRPr sz="1600" kern="1200">
        <a:solidFill>
          <a:srgbClr val="005500"/>
        </a:solidFill>
        <a:latin typeface="Tahoma" pitchFamily="34" charset="0"/>
        <a:ea typeface="+mn-ea"/>
        <a:cs typeface="+mn-cs"/>
      </a:defRPr>
    </a:lvl2pPr>
    <a:lvl3pPr marL="914400" algn="l" rtl="0" fontAlgn="base">
      <a:spcBef>
        <a:spcPct val="0"/>
      </a:spcBef>
      <a:spcAft>
        <a:spcPct val="0"/>
      </a:spcAft>
      <a:defRPr sz="1600" kern="1200">
        <a:solidFill>
          <a:srgbClr val="005500"/>
        </a:solidFill>
        <a:latin typeface="Tahoma" pitchFamily="34" charset="0"/>
        <a:ea typeface="+mn-ea"/>
        <a:cs typeface="+mn-cs"/>
      </a:defRPr>
    </a:lvl3pPr>
    <a:lvl4pPr marL="1371600" algn="l" rtl="0" fontAlgn="base">
      <a:spcBef>
        <a:spcPct val="0"/>
      </a:spcBef>
      <a:spcAft>
        <a:spcPct val="0"/>
      </a:spcAft>
      <a:defRPr sz="1600" kern="1200">
        <a:solidFill>
          <a:srgbClr val="005500"/>
        </a:solidFill>
        <a:latin typeface="Tahoma" pitchFamily="34" charset="0"/>
        <a:ea typeface="+mn-ea"/>
        <a:cs typeface="+mn-cs"/>
      </a:defRPr>
    </a:lvl4pPr>
    <a:lvl5pPr marL="1828800" algn="l" rtl="0" fontAlgn="base">
      <a:spcBef>
        <a:spcPct val="0"/>
      </a:spcBef>
      <a:spcAft>
        <a:spcPct val="0"/>
      </a:spcAft>
      <a:defRPr sz="1600" kern="1200">
        <a:solidFill>
          <a:srgbClr val="005500"/>
        </a:solidFill>
        <a:latin typeface="Tahoma" pitchFamily="34" charset="0"/>
        <a:ea typeface="+mn-ea"/>
        <a:cs typeface="+mn-cs"/>
      </a:defRPr>
    </a:lvl5pPr>
    <a:lvl6pPr marL="2286000" algn="l" defTabSz="914400" rtl="0" eaLnBrk="1" latinLnBrk="0" hangingPunct="1">
      <a:defRPr sz="1600" kern="1200">
        <a:solidFill>
          <a:srgbClr val="005500"/>
        </a:solidFill>
        <a:latin typeface="Tahoma" pitchFamily="34" charset="0"/>
        <a:ea typeface="+mn-ea"/>
        <a:cs typeface="+mn-cs"/>
      </a:defRPr>
    </a:lvl6pPr>
    <a:lvl7pPr marL="2743200" algn="l" defTabSz="914400" rtl="0" eaLnBrk="1" latinLnBrk="0" hangingPunct="1">
      <a:defRPr sz="1600" kern="1200">
        <a:solidFill>
          <a:srgbClr val="005500"/>
        </a:solidFill>
        <a:latin typeface="Tahoma" pitchFamily="34" charset="0"/>
        <a:ea typeface="+mn-ea"/>
        <a:cs typeface="+mn-cs"/>
      </a:defRPr>
    </a:lvl7pPr>
    <a:lvl8pPr marL="3200400" algn="l" defTabSz="914400" rtl="0" eaLnBrk="1" latinLnBrk="0" hangingPunct="1">
      <a:defRPr sz="1600" kern="1200">
        <a:solidFill>
          <a:srgbClr val="005500"/>
        </a:solidFill>
        <a:latin typeface="Tahoma" pitchFamily="34" charset="0"/>
        <a:ea typeface="+mn-ea"/>
        <a:cs typeface="+mn-cs"/>
      </a:defRPr>
    </a:lvl8pPr>
    <a:lvl9pPr marL="3657600" algn="l" defTabSz="914400" rtl="0" eaLnBrk="1" latinLnBrk="0" hangingPunct="1">
      <a:defRPr sz="1600" kern="1200">
        <a:solidFill>
          <a:srgbClr val="005500"/>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663"/>
    <a:srgbClr val="E6EEFA"/>
    <a:srgbClr val="FF1900"/>
    <a:srgbClr val="F04B26"/>
    <a:srgbClr val="FFFFFF"/>
    <a:srgbClr val="D21519"/>
    <a:srgbClr val="FF9900"/>
    <a:srgbClr val="CC33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592" autoAdjust="0"/>
    <p:restoredTop sz="86398" autoAdjust="0"/>
  </p:normalViewPr>
  <p:slideViewPr>
    <p:cSldViewPr>
      <p:cViewPr>
        <p:scale>
          <a:sx n="75" d="100"/>
          <a:sy n="75" d="100"/>
        </p:scale>
        <p:origin x="-822" y="-108"/>
      </p:cViewPr>
      <p:guideLst>
        <p:guide orient="horz" pos="2160"/>
        <p:guide pos="2880"/>
      </p:guideLst>
    </p:cSldViewPr>
  </p:slideViewPr>
  <p:outlineViewPr>
    <p:cViewPr>
      <p:scale>
        <a:sx n="33" d="100"/>
        <a:sy n="33" d="100"/>
      </p:scale>
      <p:origin x="48" y="5658"/>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74" d="100"/>
          <a:sy n="74" d="100"/>
        </p:scale>
        <p:origin x="-3258" y="-96"/>
      </p:cViewPr>
      <p:guideLst>
        <p:guide orient="horz" pos="3023"/>
        <p:guide pos="2304"/>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b="1">
                <a:solidFill>
                  <a:schemeClr val="tx2"/>
                </a:solidFill>
                <a:latin typeface="Garamond" pitchFamily="18" charset="0"/>
              </a:defRPr>
            </a:lvl1pPr>
          </a:lstStyle>
          <a:p>
            <a:pPr>
              <a:defRPr/>
            </a:pPr>
            <a:endParaRPr lang="en-US"/>
          </a:p>
        </p:txBody>
      </p:sp>
      <p:sp>
        <p:nvSpPr>
          <p:cNvPr id="8195"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b="1">
                <a:solidFill>
                  <a:schemeClr val="tx2"/>
                </a:solidFill>
                <a:latin typeface="Garamond" pitchFamily="18" charset="0"/>
              </a:defRPr>
            </a:lvl1pPr>
          </a:lstStyle>
          <a:p>
            <a:pPr>
              <a:defRPr/>
            </a:pPr>
            <a:fld id="{3E051B7B-4DEB-4959-9831-1E2EA3802AFA}" type="datetime5">
              <a:rPr lang="en-US"/>
              <a:pPr>
                <a:defRPr/>
              </a:pPr>
              <a:t>19-Jun-13</a:t>
            </a:fld>
            <a:endParaRPr lang="en-US"/>
          </a:p>
        </p:txBody>
      </p:sp>
      <p:sp>
        <p:nvSpPr>
          <p:cNvPr id="8196"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b="1">
                <a:solidFill>
                  <a:schemeClr val="tx2"/>
                </a:solidFill>
                <a:latin typeface="Garamond" pitchFamily="18" charset="0"/>
              </a:defRPr>
            </a:lvl1pPr>
          </a:lstStyle>
          <a:p>
            <a:pPr>
              <a:defRPr/>
            </a:pPr>
            <a:r>
              <a:rPr lang="en-US"/>
              <a:t>&lt;Insert Header&amp;Footer from ribbon menu, not here&gt;</a:t>
            </a:r>
          </a:p>
        </p:txBody>
      </p:sp>
      <p:sp>
        <p:nvSpPr>
          <p:cNvPr id="8197"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b="1">
                <a:solidFill>
                  <a:schemeClr val="tx2"/>
                </a:solidFill>
                <a:latin typeface="Garamond" pitchFamily="18" charset="0"/>
              </a:defRPr>
            </a:lvl1pPr>
          </a:lstStyle>
          <a:p>
            <a:pPr>
              <a:defRPr/>
            </a:pPr>
            <a:fld id="{4CBE46B5-09D2-4B67-B9A1-7F0869E4C738}" type="slidenum">
              <a:rPr lang="en-GB"/>
              <a:pPr>
                <a:defRPr/>
              </a:pPr>
              <a:t>‹#›</a:t>
            </a:fld>
            <a:endParaRPr lang="en-GB"/>
          </a:p>
        </p:txBody>
      </p:sp>
    </p:spTree>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solidFill>
                  <a:schemeClr val="tx1"/>
                </a:solidFill>
                <a:latin typeface="Times New Roman" pitchFamily="18" charset="0"/>
              </a:defRPr>
            </a:lvl1pPr>
          </a:lstStyle>
          <a:p>
            <a:pPr>
              <a:defRPr/>
            </a:pPr>
            <a:endParaRPr lang="en-US"/>
          </a:p>
        </p:txBody>
      </p:sp>
      <p:sp>
        <p:nvSpPr>
          <p:cNvPr id="4099"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solidFill>
                  <a:schemeClr val="tx1"/>
                </a:solidFill>
                <a:latin typeface="Times New Roman" pitchFamily="18" charset="0"/>
              </a:defRPr>
            </a:lvl1pPr>
          </a:lstStyle>
          <a:p>
            <a:pPr>
              <a:defRPr/>
            </a:pPr>
            <a:fld id="{7CC88B92-2AA9-4F40-A4A6-51754C5A6B91}" type="datetime5">
              <a:rPr lang="en-US"/>
              <a:pPr>
                <a:defRPr/>
              </a:pPr>
              <a:t>19-Jun-13</a:t>
            </a:fld>
            <a:endParaRPr lang="en-US"/>
          </a:p>
        </p:txBody>
      </p:sp>
      <p:sp>
        <p:nvSpPr>
          <p:cNvPr id="9220" name="Rectangle 4"/>
          <p:cNvSpPr>
            <a:spLocks noGrp="1" noRot="1" noChangeAspect="1" noChangeArrowheads="1" noTextEdit="1"/>
          </p:cNvSpPr>
          <p:nvPr>
            <p:ph type="sldImg" idx="2"/>
          </p:nvPr>
        </p:nvSpPr>
        <p:spPr bwMode="auto">
          <a:xfrm>
            <a:off x="1258888" y="720725"/>
            <a:ext cx="4799012" cy="3598863"/>
          </a:xfrm>
          <a:prstGeom prst="rect">
            <a:avLst/>
          </a:prstGeom>
          <a:noFill/>
          <a:ln w="9525">
            <a:solidFill>
              <a:srgbClr val="000000"/>
            </a:solidFill>
            <a:miter lim="800000"/>
            <a:headEnd/>
            <a:tailEnd/>
          </a:ln>
        </p:spPr>
      </p:sp>
      <p:sp>
        <p:nvSpPr>
          <p:cNvPr id="4102"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solidFill>
                  <a:schemeClr val="tx1"/>
                </a:solidFill>
                <a:latin typeface="Times New Roman" pitchFamily="18" charset="0"/>
              </a:defRPr>
            </a:lvl1pPr>
          </a:lstStyle>
          <a:p>
            <a:pPr>
              <a:defRPr/>
            </a:pPr>
            <a:r>
              <a:rPr lang="en-US"/>
              <a:t>&lt;Insert Header&amp;Footer from ribbon menu, not here&gt;</a:t>
            </a:r>
          </a:p>
        </p:txBody>
      </p:sp>
      <p:sp>
        <p:nvSpPr>
          <p:cNvPr id="4103"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solidFill>
                  <a:schemeClr val="tx1"/>
                </a:solidFill>
                <a:latin typeface="Times New Roman" pitchFamily="18" charset="0"/>
              </a:defRPr>
            </a:lvl1pPr>
          </a:lstStyle>
          <a:p>
            <a:pPr>
              <a:defRPr/>
            </a:pPr>
            <a:fld id="{C306FA6E-73A5-4609-B3AF-88480A34C67F}" type="slidenum">
              <a:rPr lang="en-GB"/>
              <a:pPr>
                <a:defRPr/>
              </a:pPr>
              <a:t>‹#›</a:t>
            </a:fld>
            <a:endParaRPr lang="en-GB"/>
          </a:p>
        </p:txBody>
      </p:sp>
      <p:sp>
        <p:nvSpPr>
          <p:cNvPr id="8" name="Notes Placeholder 7"/>
          <p:cNvSpPr>
            <a:spLocks noGrp="1"/>
          </p:cNvSpPr>
          <p:nvPr>
            <p:ph type="body" sz="quarter" idx="3"/>
          </p:nvPr>
        </p:nvSpPr>
        <p:spPr>
          <a:xfrm>
            <a:off x="731838" y="4559300"/>
            <a:ext cx="5851525" cy="4321175"/>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smtClean="0"/>
          </a:p>
        </p:txBody>
      </p:sp>
    </p:spTree>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bwMode="auto">
          <a:xfrm>
            <a:off x="974725" y="4559300"/>
            <a:ext cx="5365750" cy="4321175"/>
          </a:xfrm>
          <a:noFill/>
        </p:spPr>
        <p:txBody>
          <a:bodyPr/>
          <a:lstStyle/>
          <a:p>
            <a:pPr eaLnBrk="1" hangingPunct="1"/>
            <a:endParaRPr lang="en-US" smtClean="0"/>
          </a:p>
        </p:txBody>
      </p:sp>
      <p:sp>
        <p:nvSpPr>
          <p:cNvPr id="10244" name="Date Placeholder 3"/>
          <p:cNvSpPr>
            <a:spLocks noGrp="1"/>
          </p:cNvSpPr>
          <p:nvPr>
            <p:ph type="dt" sz="quarter" idx="1"/>
          </p:nvPr>
        </p:nvSpPr>
        <p:spPr>
          <a:noFill/>
        </p:spPr>
        <p:txBody>
          <a:bodyPr/>
          <a:lstStyle/>
          <a:p>
            <a:fld id="{2B72593F-B738-4BF9-970A-4F6AF75B07DB}" type="datetime5">
              <a:rPr lang="en-US" smtClean="0"/>
              <a:pPr/>
              <a:t>19-Jun-13</a:t>
            </a:fld>
            <a:endParaRPr lang="en-US" smtClean="0"/>
          </a:p>
        </p:txBody>
      </p:sp>
      <p:sp>
        <p:nvSpPr>
          <p:cNvPr id="10245" name="Footer Placeholder 4"/>
          <p:cNvSpPr>
            <a:spLocks noGrp="1"/>
          </p:cNvSpPr>
          <p:nvPr>
            <p:ph type="ftr" sz="quarter" idx="4"/>
          </p:nvPr>
        </p:nvSpPr>
        <p:spPr>
          <a:noFill/>
        </p:spPr>
        <p:txBody>
          <a:bodyPr/>
          <a:lstStyle/>
          <a:p>
            <a:r>
              <a:rPr lang="en-US" smtClean="0"/>
              <a:t>&lt;Insert Header&amp;Footer from ribbon menu, not here&gt;</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0"/>
          <p:cNvPicPr>
            <a:picLocks noChangeAspect="1" noChangeArrowheads="1"/>
          </p:cNvPicPr>
          <p:nvPr userDrawn="1"/>
        </p:nvPicPr>
        <p:blipFill>
          <a:blip r:embed="rId2" cstate="print"/>
          <a:srcRect t="23628"/>
          <a:stretch>
            <a:fillRect/>
          </a:stretch>
        </p:blipFill>
        <p:spPr bwMode="auto">
          <a:xfrm>
            <a:off x="0" y="1719263"/>
            <a:ext cx="9151938" cy="1133475"/>
          </a:xfrm>
          <a:prstGeom prst="rect">
            <a:avLst/>
          </a:prstGeom>
          <a:noFill/>
          <a:ln w="9525">
            <a:noFill/>
            <a:miter lim="800000"/>
            <a:headEnd/>
            <a:tailEnd/>
          </a:ln>
        </p:spPr>
      </p:pic>
      <p:pic>
        <p:nvPicPr>
          <p:cNvPr id="5" name="Picture 1"/>
          <p:cNvPicPr>
            <a:picLocks noChangeAspect="1" noChangeArrowheads="1"/>
          </p:cNvPicPr>
          <p:nvPr userDrawn="1"/>
        </p:nvPicPr>
        <p:blipFill>
          <a:blip r:embed="rId3" cstate="print"/>
          <a:srcRect/>
          <a:stretch>
            <a:fillRect/>
          </a:stretch>
        </p:blipFill>
        <p:spPr bwMode="auto">
          <a:xfrm>
            <a:off x="1835150" y="1179513"/>
            <a:ext cx="5040313" cy="954087"/>
          </a:xfrm>
          <a:prstGeom prst="rect">
            <a:avLst/>
          </a:prstGeom>
          <a:noFill/>
          <a:ln w="9525">
            <a:noFill/>
            <a:miter lim="800000"/>
            <a:headEnd/>
            <a:tailEnd/>
          </a:ln>
        </p:spPr>
      </p:pic>
      <p:sp>
        <p:nvSpPr>
          <p:cNvPr id="63507" name="Rectangle 19"/>
          <p:cNvSpPr>
            <a:spLocks noGrp="1" noChangeArrowheads="1"/>
          </p:cNvSpPr>
          <p:nvPr>
            <p:ph type="subTitle" idx="1"/>
          </p:nvPr>
        </p:nvSpPr>
        <p:spPr>
          <a:xfrm>
            <a:off x="757238" y="4532089"/>
            <a:ext cx="7775575" cy="1273175"/>
          </a:xfrm>
        </p:spPr>
        <p:txBody>
          <a:bodyPr/>
          <a:lstStyle>
            <a:lvl1pPr marL="0" indent="0" algn="ctr">
              <a:buFontTx/>
              <a:buNone/>
              <a:defRPr sz="2000">
                <a:solidFill>
                  <a:srgbClr val="003663"/>
                </a:solidFill>
                <a:latin typeface="Calibri" pitchFamily="34" charset="0"/>
              </a:defRPr>
            </a:lvl1pPr>
          </a:lstStyle>
          <a:p>
            <a:r>
              <a:rPr lang="en-US" dirty="0"/>
              <a:t>Click to edit Master subtitle style</a:t>
            </a:r>
          </a:p>
        </p:txBody>
      </p:sp>
      <p:sp>
        <p:nvSpPr>
          <p:cNvPr id="63513" name="Rectangle 25"/>
          <p:cNvSpPr>
            <a:spLocks noGrp="1" noChangeArrowheads="1"/>
          </p:cNvSpPr>
          <p:nvPr>
            <p:ph type="ctrTitle" sz="quarter"/>
          </p:nvPr>
        </p:nvSpPr>
        <p:spPr>
          <a:xfrm>
            <a:off x="687388" y="2895079"/>
            <a:ext cx="7772400" cy="1470025"/>
          </a:xfrm>
        </p:spPr>
        <p:txBody>
          <a:bodyPr/>
          <a:lstStyle>
            <a:lvl1pPr>
              <a:defRPr sz="4000">
                <a:latin typeface="Calibri" pitchFamily="34" charset="0"/>
              </a:defRPr>
            </a:lvl1pPr>
          </a:lstStyle>
          <a:p>
            <a:r>
              <a:rPr lang="en-US" dirty="0"/>
              <a:t>Click to edit Master title style</a:t>
            </a:r>
          </a:p>
        </p:txBody>
      </p:sp>
      <p:sp>
        <p:nvSpPr>
          <p:cNvPr id="6" name="Rectangle 21"/>
          <p:cNvSpPr>
            <a:spLocks noGrp="1" noChangeArrowheads="1"/>
          </p:cNvSpPr>
          <p:nvPr>
            <p:ph type="dt" sz="half" idx="10"/>
          </p:nvPr>
        </p:nvSpPr>
        <p:spPr>
          <a:xfrm>
            <a:off x="3132138" y="6021388"/>
            <a:ext cx="3024187" cy="404812"/>
          </a:xfrm>
        </p:spPr>
        <p:txBody>
          <a:bodyPr/>
          <a:lstStyle>
            <a:lvl1pPr marL="0" indent="0" algn="ctr" rtl="0" eaLnBrk="0" fontAlgn="base" hangingPunct="0">
              <a:spcBef>
                <a:spcPts val="1200"/>
              </a:spcBef>
              <a:spcAft>
                <a:spcPct val="0"/>
              </a:spcAft>
              <a:buClr>
                <a:srgbClr val="FF1900"/>
              </a:buClr>
              <a:buFontTx/>
              <a:buNone/>
              <a:defRPr lang="en-US" sz="2000">
                <a:solidFill>
                  <a:srgbClr val="003663"/>
                </a:solidFill>
                <a:latin typeface="Calibri" pitchFamily="34" charset="0"/>
                <a:ea typeface="+mn-ea"/>
                <a:cs typeface="+mn-cs"/>
              </a:defRPr>
            </a:lvl1pPr>
          </a:lstStyle>
          <a:p>
            <a:pPr>
              <a:defRPr/>
            </a:pPr>
            <a:r>
              <a:rPr lang="en-US" smtClean="0"/>
              <a:t>26-Apr-13</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8"/>
          <p:cNvSpPr>
            <a:spLocks noGrp="1" noChangeArrowheads="1"/>
          </p:cNvSpPr>
          <p:nvPr>
            <p:ph type="ftr" sz="quarter" idx="10"/>
          </p:nvPr>
        </p:nvSpPr>
        <p:spPr/>
        <p:txBody>
          <a:bodyPr/>
          <a:lstStyle>
            <a:lvl1pPr>
              <a:defRPr/>
            </a:lvl1pPr>
          </a:lstStyle>
          <a:p>
            <a:pPr>
              <a:defRPr/>
            </a:pPr>
            <a:r>
              <a:rPr lang="en-US" smtClean="0"/>
              <a:t>ResearchSpace, a VRE Based on CRM</a:t>
            </a:r>
            <a:endParaRPr lang="en-GB"/>
          </a:p>
        </p:txBody>
      </p:sp>
      <p:sp>
        <p:nvSpPr>
          <p:cNvPr id="6" name="Rectangle 39"/>
          <p:cNvSpPr>
            <a:spLocks noGrp="1" noChangeArrowheads="1"/>
          </p:cNvSpPr>
          <p:nvPr>
            <p:ph type="sldNum" sz="quarter" idx="11"/>
          </p:nvPr>
        </p:nvSpPr>
        <p:spPr/>
        <p:txBody>
          <a:bodyPr/>
          <a:lstStyle>
            <a:lvl1pPr>
              <a:defRPr/>
            </a:lvl1pPr>
          </a:lstStyle>
          <a:p>
            <a:pPr>
              <a:defRPr/>
            </a:pPr>
            <a:r>
              <a:rPr lang="en-GB"/>
              <a:t>#</a:t>
            </a:r>
            <a:fld id="{E853F3CC-5457-4C4F-86DD-2721A47F3827}" type="slidenum">
              <a:rPr lang="en-GB"/>
              <a:pPr>
                <a:defRPr/>
              </a:pPr>
              <a:t>‹#›</a:t>
            </a:fld>
            <a:endParaRPr lang="en-GB"/>
          </a:p>
        </p:txBody>
      </p:sp>
      <p:sp>
        <p:nvSpPr>
          <p:cNvPr id="7" name="Rectangle 40"/>
          <p:cNvSpPr>
            <a:spLocks noGrp="1" noChangeArrowheads="1"/>
          </p:cNvSpPr>
          <p:nvPr>
            <p:ph type="dt" sz="half" idx="12"/>
          </p:nvPr>
        </p:nvSpPr>
        <p:spPr/>
        <p:txBody>
          <a:bodyPr/>
          <a:lstStyle>
            <a:lvl1pPr>
              <a:defRPr/>
            </a:lvl1pPr>
          </a:lstStyle>
          <a:p>
            <a:pPr>
              <a:defRPr/>
            </a:pPr>
            <a:r>
              <a:rPr lang="en-US" smtClean="0"/>
              <a:t>26-Apr-13</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Text, and 2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539750" y="1196975"/>
            <a:ext cx="4064000" cy="48958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756150" y="1196975"/>
            <a:ext cx="4064000" cy="2371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756150" y="3721100"/>
            <a:ext cx="4064000" cy="2371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Rectangle 65"/>
          <p:cNvSpPr>
            <a:spLocks noGrp="1" noChangeArrowheads="1"/>
          </p:cNvSpPr>
          <p:nvPr>
            <p:ph type="title"/>
          </p:nvPr>
        </p:nvSpPr>
        <p:spPr bwMode="auto">
          <a:xfrm>
            <a:off x="2915816" y="6351"/>
            <a:ext cx="6048672" cy="686345"/>
          </a:xfrm>
          <a:prstGeom prst="rect">
            <a:avLst/>
          </a:prstGeom>
          <a:noFill/>
          <a:ln w="9525">
            <a:noFill/>
            <a:miter lim="800000"/>
            <a:headEnd/>
            <a:tailEnd/>
          </a:ln>
        </p:spPr>
        <p:txBody>
          <a:bodyPr/>
          <a:lstStyle/>
          <a:p>
            <a:pPr lvl="0"/>
            <a:r>
              <a:rPr lang="en-US" dirty="0" smtClean="0"/>
              <a:t>Click to edit Master title style</a:t>
            </a:r>
          </a:p>
        </p:txBody>
      </p:sp>
      <p:sp>
        <p:nvSpPr>
          <p:cNvPr id="6" name="Rectangle 38"/>
          <p:cNvSpPr>
            <a:spLocks noGrp="1" noChangeArrowheads="1"/>
          </p:cNvSpPr>
          <p:nvPr>
            <p:ph type="ftr" sz="quarter" idx="10"/>
          </p:nvPr>
        </p:nvSpPr>
        <p:spPr>
          <a:xfrm>
            <a:off x="2268538" y="6508750"/>
            <a:ext cx="4751387" cy="304800"/>
          </a:xfrm>
        </p:spPr>
        <p:txBody>
          <a:bodyPr/>
          <a:lstStyle>
            <a:lvl1pPr>
              <a:defRPr/>
            </a:lvl1pPr>
          </a:lstStyle>
          <a:p>
            <a:pPr>
              <a:defRPr/>
            </a:pPr>
            <a:r>
              <a:rPr lang="en-US" smtClean="0"/>
              <a:t>ResearchSpace, a VRE Based on CRM</a:t>
            </a:r>
            <a:endParaRPr lang="en-GB"/>
          </a:p>
        </p:txBody>
      </p:sp>
      <p:sp>
        <p:nvSpPr>
          <p:cNvPr id="7" name="Rectangle 39"/>
          <p:cNvSpPr>
            <a:spLocks noGrp="1" noChangeArrowheads="1"/>
          </p:cNvSpPr>
          <p:nvPr>
            <p:ph type="sldNum" sz="quarter" idx="11"/>
          </p:nvPr>
        </p:nvSpPr>
        <p:spPr>
          <a:xfrm>
            <a:off x="8215313" y="6508750"/>
            <a:ext cx="749300" cy="304800"/>
          </a:xfrm>
        </p:spPr>
        <p:txBody>
          <a:bodyPr/>
          <a:lstStyle>
            <a:lvl1pPr algn="l">
              <a:defRPr/>
            </a:lvl1pPr>
          </a:lstStyle>
          <a:p>
            <a:pPr>
              <a:defRPr/>
            </a:pPr>
            <a:r>
              <a:rPr lang="en-GB"/>
              <a:t>#</a:t>
            </a:r>
            <a:fld id="{47F53F49-9B26-4917-98E9-A95CE0D6C214}" type="slidenum">
              <a:rPr lang="en-GB"/>
              <a:pPr>
                <a:defRPr/>
              </a:pPr>
              <a:t>‹#›</a:t>
            </a:fld>
            <a:endParaRPr lang="en-GB"/>
          </a:p>
        </p:txBody>
      </p:sp>
      <p:sp>
        <p:nvSpPr>
          <p:cNvPr id="8" name="Rectangle 40"/>
          <p:cNvSpPr>
            <a:spLocks noGrp="1" noChangeArrowheads="1"/>
          </p:cNvSpPr>
          <p:nvPr>
            <p:ph type="dt" sz="half" idx="12"/>
          </p:nvPr>
        </p:nvSpPr>
        <p:spPr>
          <a:xfrm>
            <a:off x="7072313" y="6515100"/>
            <a:ext cx="1071562" cy="288925"/>
          </a:xfrm>
        </p:spPr>
        <p:txBody>
          <a:bodyPr/>
          <a:lstStyle>
            <a:lvl1pPr algn="l">
              <a:defRPr/>
            </a:lvl1pPr>
          </a:lstStyle>
          <a:p>
            <a:pPr>
              <a:defRPr/>
            </a:pPr>
            <a:r>
              <a:rPr lang="en-US" smtClean="0"/>
              <a:t>26-Apr-13</a:t>
            </a:r>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539750" y="1196975"/>
            <a:ext cx="4064000" cy="48958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56150" y="1196975"/>
            <a:ext cx="4064000" cy="48958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Rectangle 65"/>
          <p:cNvSpPr>
            <a:spLocks noGrp="1" noChangeArrowheads="1"/>
          </p:cNvSpPr>
          <p:nvPr>
            <p:ph type="title"/>
          </p:nvPr>
        </p:nvSpPr>
        <p:spPr bwMode="auto">
          <a:xfrm>
            <a:off x="2987824" y="-31898"/>
            <a:ext cx="5976664" cy="724595"/>
          </a:xfrm>
          <a:prstGeom prst="rect">
            <a:avLst/>
          </a:prstGeom>
          <a:noFill/>
          <a:ln w="9525">
            <a:noFill/>
            <a:miter lim="800000"/>
            <a:headEnd/>
            <a:tailEnd/>
          </a:ln>
        </p:spPr>
        <p:txBody>
          <a:bodyPr/>
          <a:lstStyle/>
          <a:p>
            <a:pPr lvl="0"/>
            <a:r>
              <a:rPr lang="en-US" dirty="0" smtClean="0"/>
              <a:t>Click to edit Master title style</a:t>
            </a:r>
          </a:p>
        </p:txBody>
      </p:sp>
      <p:sp>
        <p:nvSpPr>
          <p:cNvPr id="5" name="Rectangle 38"/>
          <p:cNvSpPr>
            <a:spLocks noGrp="1" noChangeArrowheads="1"/>
          </p:cNvSpPr>
          <p:nvPr>
            <p:ph type="ftr" sz="quarter" idx="10"/>
          </p:nvPr>
        </p:nvSpPr>
        <p:spPr/>
        <p:txBody>
          <a:bodyPr/>
          <a:lstStyle>
            <a:lvl1pPr>
              <a:defRPr/>
            </a:lvl1pPr>
          </a:lstStyle>
          <a:p>
            <a:pPr>
              <a:defRPr/>
            </a:pPr>
            <a:r>
              <a:rPr lang="en-US" smtClean="0"/>
              <a:t>ResearchSpace, a VRE Based on CRM</a:t>
            </a:r>
            <a:endParaRPr lang="en-GB"/>
          </a:p>
        </p:txBody>
      </p:sp>
      <p:sp>
        <p:nvSpPr>
          <p:cNvPr id="6" name="Rectangle 39"/>
          <p:cNvSpPr>
            <a:spLocks noGrp="1" noChangeArrowheads="1"/>
          </p:cNvSpPr>
          <p:nvPr>
            <p:ph type="sldNum" sz="quarter" idx="11"/>
          </p:nvPr>
        </p:nvSpPr>
        <p:spPr/>
        <p:txBody>
          <a:bodyPr/>
          <a:lstStyle>
            <a:lvl1pPr>
              <a:defRPr/>
            </a:lvl1pPr>
          </a:lstStyle>
          <a:p>
            <a:pPr>
              <a:defRPr/>
            </a:pPr>
            <a:r>
              <a:rPr lang="en-GB"/>
              <a:t>#</a:t>
            </a:r>
            <a:fld id="{D98D8A27-5765-4B4B-AB03-37453D16A393}" type="slidenum">
              <a:rPr lang="en-GB"/>
              <a:pPr>
                <a:defRPr/>
              </a:pPr>
              <a:t>‹#›</a:t>
            </a:fld>
            <a:endParaRPr lang="en-GB"/>
          </a:p>
        </p:txBody>
      </p:sp>
      <p:sp>
        <p:nvSpPr>
          <p:cNvPr id="7" name="Rectangle 40"/>
          <p:cNvSpPr>
            <a:spLocks noGrp="1" noChangeArrowheads="1"/>
          </p:cNvSpPr>
          <p:nvPr>
            <p:ph type="dt" sz="half" idx="12"/>
          </p:nvPr>
        </p:nvSpPr>
        <p:spPr/>
        <p:txBody>
          <a:bodyPr/>
          <a:lstStyle>
            <a:lvl1pPr>
              <a:defRPr/>
            </a:lvl1pPr>
          </a:lstStyle>
          <a:p>
            <a:pPr>
              <a:defRPr/>
            </a:pPr>
            <a:r>
              <a:rPr lang="en-US" smtClean="0"/>
              <a:t>26-Apr-13</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3" name="Picture 3"/>
          <p:cNvPicPr>
            <a:picLocks noChangeAspect="1" noChangeArrowheads="1"/>
          </p:cNvPicPr>
          <p:nvPr userDrawn="1"/>
        </p:nvPicPr>
        <p:blipFill>
          <a:blip r:embed="rId2" cstate="print"/>
          <a:srcRect t="23628"/>
          <a:stretch>
            <a:fillRect/>
          </a:stretch>
        </p:blipFill>
        <p:spPr bwMode="auto">
          <a:xfrm>
            <a:off x="0" y="871538"/>
            <a:ext cx="9151938" cy="1135062"/>
          </a:xfrm>
          <a:prstGeom prst="rect">
            <a:avLst/>
          </a:prstGeom>
          <a:noFill/>
          <a:ln w="9525">
            <a:noFill/>
            <a:miter lim="800000"/>
            <a:headEnd/>
            <a:tailEnd/>
          </a:ln>
        </p:spPr>
      </p:pic>
      <p:pic>
        <p:nvPicPr>
          <p:cNvPr id="4" name="Picture 1"/>
          <p:cNvPicPr>
            <a:picLocks noChangeAspect="1" noChangeArrowheads="1"/>
          </p:cNvPicPr>
          <p:nvPr userDrawn="1"/>
        </p:nvPicPr>
        <p:blipFill>
          <a:blip r:embed="rId3" cstate="print"/>
          <a:srcRect/>
          <a:stretch>
            <a:fillRect/>
          </a:stretch>
        </p:blipFill>
        <p:spPr bwMode="auto">
          <a:xfrm>
            <a:off x="2484438" y="404813"/>
            <a:ext cx="4103687" cy="776287"/>
          </a:xfrm>
          <a:prstGeom prst="rect">
            <a:avLst/>
          </a:prstGeom>
          <a:noFill/>
          <a:ln w="9525">
            <a:noFill/>
            <a:miter lim="800000"/>
            <a:headEnd/>
            <a:tailEnd/>
          </a:ln>
        </p:spPr>
      </p:pic>
      <p:sp>
        <p:nvSpPr>
          <p:cNvPr id="5" name="Rectangle 4"/>
          <p:cNvSpPr/>
          <p:nvPr userDrawn="1"/>
        </p:nvSpPr>
        <p:spPr bwMode="auto">
          <a:xfrm>
            <a:off x="0" y="6597650"/>
            <a:ext cx="9144000" cy="257175"/>
          </a:xfrm>
          <a:prstGeom prst="rect">
            <a:avLst/>
          </a:prstGeom>
          <a:solidFill>
            <a:srgbClr val="E6EEFA"/>
          </a:solidFill>
          <a:ln w="9525" cap="flat" cmpd="sng" algn="ctr">
            <a:noFill/>
            <a:prstDash val="solid"/>
            <a:round/>
            <a:headEnd type="none" w="med" len="med"/>
            <a:tailEnd type="none" w="med" len="med"/>
          </a:ln>
          <a:effectLst/>
        </p:spPr>
        <p:txBody>
          <a:bodyPr anchor="b"/>
          <a:lstStyle/>
          <a:p>
            <a:pPr algn="r">
              <a:defRPr/>
            </a:pPr>
            <a:endParaRPr lang="en-US" dirty="0">
              <a:solidFill>
                <a:schemeClr val="bg2"/>
              </a:solidFill>
            </a:endParaRPr>
          </a:p>
        </p:txBody>
      </p:sp>
      <p:sp>
        <p:nvSpPr>
          <p:cNvPr id="63513" name="Rectangle 25"/>
          <p:cNvSpPr>
            <a:spLocks noGrp="1" noChangeArrowheads="1"/>
          </p:cNvSpPr>
          <p:nvPr>
            <p:ph type="ctrTitle" sz="quarter"/>
          </p:nvPr>
        </p:nvSpPr>
        <p:spPr>
          <a:xfrm>
            <a:off x="760040" y="2535039"/>
            <a:ext cx="7772400" cy="1470025"/>
          </a:xfrm>
        </p:spPr>
        <p:txBody>
          <a:bodyPr/>
          <a:lstStyle>
            <a:lvl1pPr>
              <a:defRPr sz="4400">
                <a:solidFill>
                  <a:srgbClr val="003663"/>
                </a:solidFill>
                <a:latin typeface="Calibri" pitchFamily="34" charset="0"/>
              </a:defRPr>
            </a:lvl1pPr>
          </a:lstStyle>
          <a:p>
            <a:r>
              <a:rPr lang="en-US" dirty="0"/>
              <a:t>Click to edit Master title style</a:t>
            </a:r>
          </a:p>
        </p:txBody>
      </p:sp>
      <p:sp>
        <p:nvSpPr>
          <p:cNvPr id="6" name="Rectangle 38"/>
          <p:cNvSpPr>
            <a:spLocks noGrp="1" noChangeArrowheads="1"/>
          </p:cNvSpPr>
          <p:nvPr>
            <p:ph type="ftr" sz="quarter" idx="10"/>
          </p:nvPr>
        </p:nvSpPr>
        <p:spPr/>
        <p:txBody>
          <a:bodyPr/>
          <a:lstStyle>
            <a:lvl1pPr>
              <a:defRPr sz="1200">
                <a:solidFill>
                  <a:srgbClr val="003663"/>
                </a:solidFill>
              </a:defRPr>
            </a:lvl1pPr>
          </a:lstStyle>
          <a:p>
            <a:pPr>
              <a:defRPr/>
            </a:pPr>
            <a:r>
              <a:rPr lang="en-US" smtClean="0"/>
              <a:t>ResearchSpace, a VRE Based on CRM</a:t>
            </a:r>
            <a:endParaRPr lang="en-GB"/>
          </a:p>
        </p:txBody>
      </p:sp>
      <p:sp>
        <p:nvSpPr>
          <p:cNvPr id="7" name="Rectangle 39"/>
          <p:cNvSpPr>
            <a:spLocks noGrp="1" noChangeArrowheads="1"/>
          </p:cNvSpPr>
          <p:nvPr>
            <p:ph type="sldNum" sz="quarter" idx="11"/>
          </p:nvPr>
        </p:nvSpPr>
        <p:spPr/>
        <p:txBody>
          <a:bodyPr/>
          <a:lstStyle>
            <a:lvl1pPr>
              <a:defRPr sz="1200">
                <a:solidFill>
                  <a:srgbClr val="003663"/>
                </a:solidFill>
              </a:defRPr>
            </a:lvl1pPr>
          </a:lstStyle>
          <a:p>
            <a:pPr>
              <a:defRPr/>
            </a:pPr>
            <a:r>
              <a:rPr lang="en-GB"/>
              <a:t>#</a:t>
            </a:r>
            <a:fld id="{30CFB771-2896-48D7-90B4-81428923510F}" type="slidenum">
              <a:rPr lang="en-GB"/>
              <a:pPr>
                <a:defRPr/>
              </a:pPr>
              <a:t>‹#›</a:t>
            </a:fld>
            <a:endParaRPr lang="en-GB"/>
          </a:p>
        </p:txBody>
      </p:sp>
      <p:sp>
        <p:nvSpPr>
          <p:cNvPr id="8" name="Rectangle 40"/>
          <p:cNvSpPr>
            <a:spLocks noGrp="1" noChangeArrowheads="1"/>
          </p:cNvSpPr>
          <p:nvPr>
            <p:ph type="dt" sz="half" idx="12"/>
          </p:nvPr>
        </p:nvSpPr>
        <p:spPr/>
        <p:txBody>
          <a:bodyPr/>
          <a:lstStyle>
            <a:lvl1pPr>
              <a:defRPr sz="1200">
                <a:solidFill>
                  <a:srgbClr val="003663"/>
                </a:solidFill>
              </a:defRPr>
            </a:lvl1pPr>
          </a:lstStyle>
          <a:p>
            <a:pPr>
              <a:defRPr/>
            </a:pPr>
            <a:r>
              <a:rPr lang="en-US" smtClean="0"/>
              <a:t>26-Apr-13</a:t>
            </a:r>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1196752"/>
            <a:ext cx="8280400" cy="4895850"/>
          </a:xfrm>
        </p:spPr>
        <p:txBody>
          <a:bodyPr/>
          <a:lstStyle>
            <a:lvl1pPr>
              <a:buClr>
                <a:srgbClr val="FF1900"/>
              </a:buClr>
              <a:defRPr sz="2800"/>
            </a:lvl1pPr>
            <a:lvl2pPr>
              <a:buClr>
                <a:srgbClr val="003663"/>
              </a:buClr>
              <a:buFont typeface="Tahoma" pitchFamily="34" charset="0"/>
              <a:buChar char="–"/>
              <a:defRPr sz="2000"/>
            </a:lvl2pPr>
            <a:lvl3pPr>
              <a:defRPr sz="1600"/>
            </a:lvl3pPr>
            <a:lvl4pPr>
              <a:defRPr sz="1100"/>
            </a:lvl4pPr>
            <a:lvl5pPr>
              <a:defRPr sz="11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65"/>
          <p:cNvSpPr>
            <a:spLocks noGrp="1" noChangeArrowheads="1"/>
          </p:cNvSpPr>
          <p:nvPr>
            <p:ph type="title"/>
          </p:nvPr>
        </p:nvSpPr>
        <p:spPr bwMode="auto">
          <a:xfrm>
            <a:off x="2987824" y="-31898"/>
            <a:ext cx="5976664" cy="724595"/>
          </a:xfrm>
          <a:prstGeom prst="rect">
            <a:avLst/>
          </a:prstGeom>
          <a:noFill/>
          <a:ln w="9525">
            <a:noFill/>
            <a:miter lim="800000"/>
            <a:headEnd/>
            <a:tailEnd/>
          </a:ln>
        </p:spPr>
        <p:txBody>
          <a:bodyPr/>
          <a:lstStyle/>
          <a:p>
            <a:pPr lvl="0"/>
            <a:r>
              <a:rPr lang="en-US" dirty="0" smtClean="0"/>
              <a:t>Click to edit Master title style</a:t>
            </a:r>
          </a:p>
        </p:txBody>
      </p:sp>
      <p:sp>
        <p:nvSpPr>
          <p:cNvPr id="4" name="Rectangle 38"/>
          <p:cNvSpPr>
            <a:spLocks noGrp="1" noChangeArrowheads="1"/>
          </p:cNvSpPr>
          <p:nvPr>
            <p:ph type="ftr" sz="quarter" idx="10"/>
          </p:nvPr>
        </p:nvSpPr>
        <p:spPr/>
        <p:txBody>
          <a:bodyPr/>
          <a:lstStyle>
            <a:lvl1pPr>
              <a:defRPr sz="1200">
                <a:solidFill>
                  <a:srgbClr val="003663"/>
                </a:solidFill>
              </a:defRPr>
            </a:lvl1pPr>
          </a:lstStyle>
          <a:p>
            <a:pPr>
              <a:defRPr/>
            </a:pPr>
            <a:r>
              <a:rPr lang="en-US" smtClean="0"/>
              <a:t>ResearchSpace, a VRE Based on CRM</a:t>
            </a:r>
            <a:endParaRPr lang="en-GB"/>
          </a:p>
        </p:txBody>
      </p:sp>
      <p:sp>
        <p:nvSpPr>
          <p:cNvPr id="5" name="Rectangle 39"/>
          <p:cNvSpPr>
            <a:spLocks noGrp="1" noChangeArrowheads="1"/>
          </p:cNvSpPr>
          <p:nvPr>
            <p:ph type="sldNum" sz="quarter" idx="11"/>
          </p:nvPr>
        </p:nvSpPr>
        <p:spPr>
          <a:xfrm>
            <a:off x="8215313" y="6597650"/>
            <a:ext cx="677862" cy="244475"/>
          </a:xfrm>
        </p:spPr>
        <p:txBody>
          <a:bodyPr/>
          <a:lstStyle>
            <a:lvl1pPr>
              <a:defRPr sz="1200">
                <a:solidFill>
                  <a:srgbClr val="003663"/>
                </a:solidFill>
              </a:defRPr>
            </a:lvl1pPr>
          </a:lstStyle>
          <a:p>
            <a:pPr>
              <a:defRPr/>
            </a:pPr>
            <a:r>
              <a:rPr lang="en-GB"/>
              <a:t>#</a:t>
            </a:r>
            <a:fld id="{AE0C446E-4FA9-4EEB-9C30-B3E142C4B484}" type="slidenum">
              <a:rPr lang="en-GB"/>
              <a:pPr>
                <a:defRPr/>
              </a:pPr>
              <a:t>‹#›</a:t>
            </a:fld>
            <a:endParaRPr lang="en-GB"/>
          </a:p>
        </p:txBody>
      </p:sp>
      <p:sp>
        <p:nvSpPr>
          <p:cNvPr id="6" name="Rectangle 40"/>
          <p:cNvSpPr>
            <a:spLocks noGrp="1" noChangeArrowheads="1"/>
          </p:cNvSpPr>
          <p:nvPr>
            <p:ph type="dt" sz="half" idx="12"/>
          </p:nvPr>
        </p:nvSpPr>
        <p:spPr/>
        <p:txBody>
          <a:bodyPr/>
          <a:lstStyle>
            <a:lvl1pPr algn="ctr">
              <a:defRPr sz="1200">
                <a:solidFill>
                  <a:srgbClr val="003663"/>
                </a:solidFill>
              </a:defRPr>
            </a:lvl1pPr>
          </a:lstStyle>
          <a:p>
            <a:pPr>
              <a:defRPr/>
            </a:pPr>
            <a:r>
              <a:rPr lang="en-US" smtClean="0"/>
              <a:t>26-Apr-13</a:t>
            </a:r>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8"/>
          <p:cNvSpPr>
            <a:spLocks noGrp="1" noChangeArrowheads="1"/>
          </p:cNvSpPr>
          <p:nvPr>
            <p:ph type="ftr" sz="quarter" idx="10"/>
          </p:nvPr>
        </p:nvSpPr>
        <p:spPr/>
        <p:txBody>
          <a:bodyPr/>
          <a:lstStyle>
            <a:lvl1pPr>
              <a:defRPr/>
            </a:lvl1pPr>
          </a:lstStyle>
          <a:p>
            <a:pPr>
              <a:defRPr/>
            </a:pPr>
            <a:r>
              <a:rPr lang="en-US" smtClean="0"/>
              <a:t>ResearchSpace, a VRE Based on CRM</a:t>
            </a:r>
            <a:endParaRPr lang="en-GB"/>
          </a:p>
        </p:txBody>
      </p:sp>
      <p:sp>
        <p:nvSpPr>
          <p:cNvPr id="5" name="Rectangle 39"/>
          <p:cNvSpPr>
            <a:spLocks noGrp="1" noChangeArrowheads="1"/>
          </p:cNvSpPr>
          <p:nvPr>
            <p:ph type="sldNum" sz="quarter" idx="11"/>
          </p:nvPr>
        </p:nvSpPr>
        <p:spPr/>
        <p:txBody>
          <a:bodyPr/>
          <a:lstStyle>
            <a:lvl1pPr>
              <a:defRPr/>
            </a:lvl1pPr>
          </a:lstStyle>
          <a:p>
            <a:pPr>
              <a:defRPr/>
            </a:pPr>
            <a:r>
              <a:rPr lang="en-GB"/>
              <a:t>#</a:t>
            </a:r>
            <a:fld id="{E641C421-E2E8-4412-A888-ED0404A5DA78}" type="slidenum">
              <a:rPr lang="en-GB"/>
              <a:pPr>
                <a:defRPr/>
              </a:pPr>
              <a:t>‹#›</a:t>
            </a:fld>
            <a:endParaRPr lang="en-GB"/>
          </a:p>
        </p:txBody>
      </p:sp>
      <p:sp>
        <p:nvSpPr>
          <p:cNvPr id="6" name="Rectangle 40"/>
          <p:cNvSpPr>
            <a:spLocks noGrp="1" noChangeArrowheads="1"/>
          </p:cNvSpPr>
          <p:nvPr>
            <p:ph type="dt" sz="half" idx="12"/>
          </p:nvPr>
        </p:nvSpPr>
        <p:spPr/>
        <p:txBody>
          <a:bodyPr/>
          <a:lstStyle>
            <a:lvl1pPr>
              <a:defRPr/>
            </a:lvl1pPr>
          </a:lstStyle>
          <a:p>
            <a:pPr>
              <a:defRPr/>
            </a:pPr>
            <a:r>
              <a:rPr lang="en-US" smtClean="0"/>
              <a:t>26-Apr-13</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9750" y="1196975"/>
            <a:ext cx="4064000" cy="4895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56150" y="1196975"/>
            <a:ext cx="4064000" cy="4895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8"/>
          <p:cNvSpPr>
            <a:spLocks noGrp="1" noChangeArrowheads="1"/>
          </p:cNvSpPr>
          <p:nvPr>
            <p:ph type="ftr" sz="quarter" idx="10"/>
          </p:nvPr>
        </p:nvSpPr>
        <p:spPr/>
        <p:txBody>
          <a:bodyPr/>
          <a:lstStyle>
            <a:lvl1pPr>
              <a:defRPr/>
            </a:lvl1pPr>
          </a:lstStyle>
          <a:p>
            <a:pPr>
              <a:defRPr/>
            </a:pPr>
            <a:r>
              <a:rPr lang="en-US" smtClean="0"/>
              <a:t>ResearchSpace, a VRE Based on CRM</a:t>
            </a:r>
            <a:endParaRPr lang="en-GB"/>
          </a:p>
        </p:txBody>
      </p:sp>
      <p:sp>
        <p:nvSpPr>
          <p:cNvPr id="6" name="Rectangle 39"/>
          <p:cNvSpPr>
            <a:spLocks noGrp="1" noChangeArrowheads="1"/>
          </p:cNvSpPr>
          <p:nvPr>
            <p:ph type="sldNum" sz="quarter" idx="11"/>
          </p:nvPr>
        </p:nvSpPr>
        <p:spPr/>
        <p:txBody>
          <a:bodyPr/>
          <a:lstStyle>
            <a:lvl1pPr>
              <a:defRPr/>
            </a:lvl1pPr>
          </a:lstStyle>
          <a:p>
            <a:pPr>
              <a:defRPr/>
            </a:pPr>
            <a:r>
              <a:rPr lang="en-GB"/>
              <a:t>#</a:t>
            </a:r>
            <a:fld id="{C64AB6CB-43E0-4FDB-ADF9-921AA184C545}" type="slidenum">
              <a:rPr lang="en-GB"/>
              <a:pPr>
                <a:defRPr/>
              </a:pPr>
              <a:t>‹#›</a:t>
            </a:fld>
            <a:endParaRPr lang="en-GB"/>
          </a:p>
        </p:txBody>
      </p:sp>
      <p:sp>
        <p:nvSpPr>
          <p:cNvPr id="7" name="Rectangle 40"/>
          <p:cNvSpPr>
            <a:spLocks noGrp="1" noChangeArrowheads="1"/>
          </p:cNvSpPr>
          <p:nvPr>
            <p:ph type="dt" sz="half" idx="12"/>
          </p:nvPr>
        </p:nvSpPr>
        <p:spPr/>
        <p:txBody>
          <a:bodyPr/>
          <a:lstStyle>
            <a:lvl1pPr>
              <a:defRPr/>
            </a:lvl1pPr>
          </a:lstStyle>
          <a:p>
            <a:pPr>
              <a:defRPr/>
            </a:pPr>
            <a:r>
              <a:rPr lang="en-US" smtClean="0"/>
              <a:t>26-Apr-13</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Rectangle 65"/>
          <p:cNvSpPr>
            <a:spLocks noGrp="1" noChangeArrowheads="1"/>
          </p:cNvSpPr>
          <p:nvPr>
            <p:ph type="title"/>
          </p:nvPr>
        </p:nvSpPr>
        <p:spPr bwMode="auto">
          <a:xfrm>
            <a:off x="2987824" y="-31898"/>
            <a:ext cx="5976664" cy="724595"/>
          </a:xfrm>
          <a:prstGeom prst="rect">
            <a:avLst/>
          </a:prstGeom>
          <a:noFill/>
          <a:ln w="9525">
            <a:noFill/>
            <a:miter lim="800000"/>
            <a:headEnd/>
            <a:tailEnd/>
          </a:ln>
        </p:spPr>
        <p:txBody>
          <a:bodyPr/>
          <a:lstStyle/>
          <a:p>
            <a:pPr lvl="0"/>
            <a:r>
              <a:rPr lang="en-US" dirty="0" smtClean="0"/>
              <a:t>Click to edit Master title style</a:t>
            </a:r>
          </a:p>
        </p:txBody>
      </p:sp>
      <p:sp>
        <p:nvSpPr>
          <p:cNvPr id="7" name="Rectangle 38"/>
          <p:cNvSpPr>
            <a:spLocks noGrp="1" noChangeArrowheads="1"/>
          </p:cNvSpPr>
          <p:nvPr>
            <p:ph type="ftr" sz="quarter" idx="10"/>
          </p:nvPr>
        </p:nvSpPr>
        <p:spPr/>
        <p:txBody>
          <a:bodyPr/>
          <a:lstStyle>
            <a:lvl1pPr>
              <a:defRPr/>
            </a:lvl1pPr>
          </a:lstStyle>
          <a:p>
            <a:pPr>
              <a:defRPr/>
            </a:pPr>
            <a:r>
              <a:rPr lang="en-US" smtClean="0"/>
              <a:t>ResearchSpace, a VRE Based on CRM</a:t>
            </a:r>
            <a:endParaRPr lang="en-GB"/>
          </a:p>
        </p:txBody>
      </p:sp>
      <p:sp>
        <p:nvSpPr>
          <p:cNvPr id="8" name="Rectangle 39"/>
          <p:cNvSpPr>
            <a:spLocks noGrp="1" noChangeArrowheads="1"/>
          </p:cNvSpPr>
          <p:nvPr>
            <p:ph type="sldNum" sz="quarter" idx="11"/>
          </p:nvPr>
        </p:nvSpPr>
        <p:spPr/>
        <p:txBody>
          <a:bodyPr/>
          <a:lstStyle>
            <a:lvl1pPr>
              <a:defRPr/>
            </a:lvl1pPr>
          </a:lstStyle>
          <a:p>
            <a:pPr>
              <a:defRPr/>
            </a:pPr>
            <a:r>
              <a:rPr lang="en-GB"/>
              <a:t>#</a:t>
            </a:r>
            <a:fld id="{1131219C-0E7C-4E07-8A57-8B517C15D2E1}" type="slidenum">
              <a:rPr lang="en-GB"/>
              <a:pPr>
                <a:defRPr/>
              </a:pPr>
              <a:t>‹#›</a:t>
            </a:fld>
            <a:endParaRPr lang="en-GB"/>
          </a:p>
        </p:txBody>
      </p:sp>
      <p:sp>
        <p:nvSpPr>
          <p:cNvPr id="9" name="Rectangle 40"/>
          <p:cNvSpPr>
            <a:spLocks noGrp="1" noChangeArrowheads="1"/>
          </p:cNvSpPr>
          <p:nvPr>
            <p:ph type="dt" sz="half" idx="12"/>
          </p:nvPr>
        </p:nvSpPr>
        <p:spPr/>
        <p:txBody>
          <a:bodyPr/>
          <a:lstStyle>
            <a:lvl1pPr>
              <a:defRPr/>
            </a:lvl1pPr>
          </a:lstStyle>
          <a:p>
            <a:pPr>
              <a:defRPr/>
            </a:pPr>
            <a:r>
              <a:rPr lang="en-US" smtClean="0"/>
              <a:t>26-Apr-13</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Rectangle 65"/>
          <p:cNvSpPr>
            <a:spLocks noGrp="1" noChangeArrowheads="1"/>
          </p:cNvSpPr>
          <p:nvPr>
            <p:ph type="title"/>
          </p:nvPr>
        </p:nvSpPr>
        <p:spPr bwMode="auto">
          <a:xfrm>
            <a:off x="2987824" y="-31898"/>
            <a:ext cx="5976664" cy="724595"/>
          </a:xfrm>
          <a:prstGeom prst="rect">
            <a:avLst/>
          </a:prstGeom>
          <a:noFill/>
          <a:ln w="9525">
            <a:noFill/>
            <a:miter lim="800000"/>
            <a:headEnd/>
            <a:tailEnd/>
          </a:ln>
        </p:spPr>
        <p:txBody>
          <a:bodyPr/>
          <a:lstStyle/>
          <a:p>
            <a:pPr lvl="0"/>
            <a:r>
              <a:rPr lang="en-US" dirty="0" smtClean="0"/>
              <a:t>Click to edit Master title style</a:t>
            </a:r>
          </a:p>
        </p:txBody>
      </p:sp>
      <p:sp>
        <p:nvSpPr>
          <p:cNvPr id="3" name="Rectangle 38"/>
          <p:cNvSpPr>
            <a:spLocks noGrp="1" noChangeArrowheads="1"/>
          </p:cNvSpPr>
          <p:nvPr>
            <p:ph type="ftr" sz="quarter" idx="10"/>
          </p:nvPr>
        </p:nvSpPr>
        <p:spPr/>
        <p:txBody>
          <a:bodyPr/>
          <a:lstStyle>
            <a:lvl1pPr>
              <a:defRPr/>
            </a:lvl1pPr>
          </a:lstStyle>
          <a:p>
            <a:pPr>
              <a:defRPr/>
            </a:pPr>
            <a:r>
              <a:rPr lang="en-US" smtClean="0"/>
              <a:t>ResearchSpace, a VRE Based on CRM</a:t>
            </a:r>
            <a:endParaRPr lang="en-GB"/>
          </a:p>
        </p:txBody>
      </p:sp>
      <p:sp>
        <p:nvSpPr>
          <p:cNvPr id="4" name="Rectangle 39"/>
          <p:cNvSpPr>
            <a:spLocks noGrp="1" noChangeArrowheads="1"/>
          </p:cNvSpPr>
          <p:nvPr>
            <p:ph type="sldNum" sz="quarter" idx="11"/>
          </p:nvPr>
        </p:nvSpPr>
        <p:spPr/>
        <p:txBody>
          <a:bodyPr/>
          <a:lstStyle>
            <a:lvl1pPr>
              <a:defRPr/>
            </a:lvl1pPr>
          </a:lstStyle>
          <a:p>
            <a:pPr>
              <a:defRPr/>
            </a:pPr>
            <a:r>
              <a:rPr lang="en-GB"/>
              <a:t>#</a:t>
            </a:r>
            <a:fld id="{9E84FD23-840D-40BE-9A62-7F39734BDF0C}" type="slidenum">
              <a:rPr lang="en-GB"/>
              <a:pPr>
                <a:defRPr/>
              </a:pPr>
              <a:t>‹#›</a:t>
            </a:fld>
            <a:endParaRPr lang="en-GB"/>
          </a:p>
        </p:txBody>
      </p:sp>
      <p:sp>
        <p:nvSpPr>
          <p:cNvPr id="5" name="Rectangle 40"/>
          <p:cNvSpPr>
            <a:spLocks noGrp="1" noChangeArrowheads="1"/>
          </p:cNvSpPr>
          <p:nvPr>
            <p:ph type="dt" sz="half" idx="12"/>
          </p:nvPr>
        </p:nvSpPr>
        <p:spPr/>
        <p:txBody>
          <a:bodyPr/>
          <a:lstStyle>
            <a:lvl1pPr>
              <a:defRPr/>
            </a:lvl1pPr>
          </a:lstStyle>
          <a:p>
            <a:pPr>
              <a:defRPr/>
            </a:pPr>
            <a:r>
              <a:rPr lang="en-US" smtClean="0"/>
              <a:t>26-Apr-13</a:t>
            </a:r>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8"/>
          <p:cNvSpPr>
            <a:spLocks noGrp="1" noChangeArrowheads="1"/>
          </p:cNvSpPr>
          <p:nvPr>
            <p:ph type="ftr" sz="quarter" idx="10"/>
          </p:nvPr>
        </p:nvSpPr>
        <p:spPr/>
        <p:txBody>
          <a:bodyPr/>
          <a:lstStyle>
            <a:lvl1pPr>
              <a:defRPr/>
            </a:lvl1pPr>
          </a:lstStyle>
          <a:p>
            <a:pPr>
              <a:defRPr/>
            </a:pPr>
            <a:r>
              <a:rPr lang="en-US" smtClean="0"/>
              <a:t>ResearchSpace, a VRE Based on CRM</a:t>
            </a:r>
            <a:endParaRPr lang="en-GB"/>
          </a:p>
        </p:txBody>
      </p:sp>
      <p:sp>
        <p:nvSpPr>
          <p:cNvPr id="3" name="Rectangle 39"/>
          <p:cNvSpPr>
            <a:spLocks noGrp="1" noChangeArrowheads="1"/>
          </p:cNvSpPr>
          <p:nvPr>
            <p:ph type="sldNum" sz="quarter" idx="11"/>
          </p:nvPr>
        </p:nvSpPr>
        <p:spPr/>
        <p:txBody>
          <a:bodyPr/>
          <a:lstStyle>
            <a:lvl1pPr>
              <a:defRPr/>
            </a:lvl1pPr>
          </a:lstStyle>
          <a:p>
            <a:pPr>
              <a:defRPr/>
            </a:pPr>
            <a:r>
              <a:rPr lang="en-GB"/>
              <a:t>#</a:t>
            </a:r>
            <a:fld id="{D2D66F68-D856-4F8F-969E-8BF00EE9E8D8}" type="slidenum">
              <a:rPr lang="en-GB"/>
              <a:pPr>
                <a:defRPr/>
              </a:pPr>
              <a:t>‹#›</a:t>
            </a:fld>
            <a:endParaRPr lang="en-GB"/>
          </a:p>
        </p:txBody>
      </p:sp>
      <p:sp>
        <p:nvSpPr>
          <p:cNvPr id="4" name="Rectangle 40"/>
          <p:cNvSpPr>
            <a:spLocks noGrp="1" noChangeArrowheads="1"/>
          </p:cNvSpPr>
          <p:nvPr>
            <p:ph type="dt" sz="half" idx="12"/>
          </p:nvPr>
        </p:nvSpPr>
        <p:spPr/>
        <p:txBody>
          <a:bodyPr/>
          <a:lstStyle>
            <a:lvl1pPr>
              <a:defRPr/>
            </a:lvl1pPr>
          </a:lstStyle>
          <a:p>
            <a:pPr>
              <a:defRPr/>
            </a:pPr>
            <a:r>
              <a:rPr lang="en-US" smtClean="0"/>
              <a:t>26-Apr-13</a:t>
            </a:r>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8"/>
          <p:cNvSpPr>
            <a:spLocks noGrp="1" noChangeArrowheads="1"/>
          </p:cNvSpPr>
          <p:nvPr>
            <p:ph type="ftr" sz="quarter" idx="10"/>
          </p:nvPr>
        </p:nvSpPr>
        <p:spPr/>
        <p:txBody>
          <a:bodyPr/>
          <a:lstStyle>
            <a:lvl1pPr>
              <a:defRPr/>
            </a:lvl1pPr>
          </a:lstStyle>
          <a:p>
            <a:pPr>
              <a:defRPr/>
            </a:pPr>
            <a:r>
              <a:rPr lang="en-US" smtClean="0"/>
              <a:t>ResearchSpace, a VRE Based on CRM</a:t>
            </a:r>
            <a:endParaRPr lang="en-GB"/>
          </a:p>
        </p:txBody>
      </p:sp>
      <p:sp>
        <p:nvSpPr>
          <p:cNvPr id="6" name="Rectangle 39"/>
          <p:cNvSpPr>
            <a:spLocks noGrp="1" noChangeArrowheads="1"/>
          </p:cNvSpPr>
          <p:nvPr>
            <p:ph type="sldNum" sz="quarter" idx="11"/>
          </p:nvPr>
        </p:nvSpPr>
        <p:spPr/>
        <p:txBody>
          <a:bodyPr/>
          <a:lstStyle>
            <a:lvl1pPr>
              <a:defRPr/>
            </a:lvl1pPr>
          </a:lstStyle>
          <a:p>
            <a:pPr>
              <a:defRPr/>
            </a:pPr>
            <a:r>
              <a:rPr lang="en-GB"/>
              <a:t>#</a:t>
            </a:r>
            <a:fld id="{392EE013-BABD-41D4-A3A2-29DB588B98B6}" type="slidenum">
              <a:rPr lang="en-GB"/>
              <a:pPr>
                <a:defRPr/>
              </a:pPr>
              <a:t>‹#›</a:t>
            </a:fld>
            <a:endParaRPr lang="en-GB"/>
          </a:p>
        </p:txBody>
      </p:sp>
      <p:sp>
        <p:nvSpPr>
          <p:cNvPr id="7" name="Rectangle 40"/>
          <p:cNvSpPr>
            <a:spLocks noGrp="1" noChangeArrowheads="1"/>
          </p:cNvSpPr>
          <p:nvPr>
            <p:ph type="dt" sz="half" idx="12"/>
          </p:nvPr>
        </p:nvSpPr>
        <p:spPr/>
        <p:txBody>
          <a:bodyPr/>
          <a:lstStyle>
            <a:lvl1pPr>
              <a:defRPr/>
            </a:lvl1pPr>
          </a:lstStyle>
          <a:p>
            <a:pPr>
              <a:defRPr/>
            </a:pPr>
            <a:r>
              <a:rPr lang="en-US" smtClean="0"/>
              <a:t>26-Apr-13</a:t>
            </a:r>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6" name="Picture 3"/>
          <p:cNvPicPr>
            <a:picLocks noChangeAspect="1" noChangeArrowheads="1"/>
          </p:cNvPicPr>
          <p:nvPr userDrawn="1"/>
        </p:nvPicPr>
        <p:blipFill>
          <a:blip r:embed="rId14" cstate="print"/>
          <a:srcRect t="23628"/>
          <a:stretch>
            <a:fillRect/>
          </a:stretch>
        </p:blipFill>
        <p:spPr bwMode="auto">
          <a:xfrm>
            <a:off x="0" y="-26988"/>
            <a:ext cx="9151938" cy="1133476"/>
          </a:xfrm>
          <a:prstGeom prst="rect">
            <a:avLst/>
          </a:prstGeom>
          <a:noFill/>
          <a:ln w="9525">
            <a:noFill/>
            <a:miter lim="800000"/>
            <a:headEnd/>
            <a:tailEnd/>
          </a:ln>
        </p:spPr>
      </p:pic>
      <p:sp>
        <p:nvSpPr>
          <p:cNvPr id="1027" name="Rectangle 37"/>
          <p:cNvSpPr>
            <a:spLocks noGrp="1" noChangeArrowheads="1"/>
          </p:cNvSpPr>
          <p:nvPr>
            <p:ph type="body" idx="1"/>
          </p:nvPr>
        </p:nvSpPr>
        <p:spPr bwMode="auto">
          <a:xfrm>
            <a:off x="539750" y="1196975"/>
            <a:ext cx="8280400" cy="48958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1028" name="Rectangle 65"/>
          <p:cNvSpPr>
            <a:spLocks noGrp="1" noChangeArrowheads="1"/>
          </p:cNvSpPr>
          <p:nvPr>
            <p:ph type="title"/>
          </p:nvPr>
        </p:nvSpPr>
        <p:spPr bwMode="auto">
          <a:xfrm>
            <a:off x="2987675" y="-31750"/>
            <a:ext cx="5976938" cy="7239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pic>
        <p:nvPicPr>
          <p:cNvPr id="1029" name="Picture 1"/>
          <p:cNvPicPr>
            <a:picLocks noChangeAspect="1" noChangeArrowheads="1"/>
          </p:cNvPicPr>
          <p:nvPr userDrawn="1"/>
        </p:nvPicPr>
        <p:blipFill>
          <a:blip r:embed="rId15" cstate="print"/>
          <a:srcRect/>
          <a:stretch>
            <a:fillRect/>
          </a:stretch>
        </p:blipFill>
        <p:spPr bwMode="auto">
          <a:xfrm>
            <a:off x="214313" y="188913"/>
            <a:ext cx="1909762" cy="361950"/>
          </a:xfrm>
          <a:prstGeom prst="rect">
            <a:avLst/>
          </a:prstGeom>
          <a:noFill/>
          <a:ln w="9525">
            <a:noFill/>
            <a:miter lim="800000"/>
            <a:headEnd/>
            <a:tailEnd/>
          </a:ln>
        </p:spPr>
      </p:pic>
      <p:sp>
        <p:nvSpPr>
          <p:cNvPr id="15" name="Rounded Rectangle 14"/>
          <p:cNvSpPr/>
          <p:nvPr userDrawn="1"/>
        </p:nvSpPr>
        <p:spPr bwMode="auto">
          <a:xfrm>
            <a:off x="3008313" y="106363"/>
            <a:ext cx="5956300" cy="468312"/>
          </a:xfrm>
          <a:prstGeom prst="roundRect">
            <a:avLst/>
          </a:prstGeom>
          <a:noFill/>
          <a:ln w="19050" cap="flat" cmpd="sng" algn="ctr">
            <a:solidFill>
              <a:schemeClr val="accent6">
                <a:lumMod val="20000"/>
                <a:lumOff val="80000"/>
              </a:schemeClr>
            </a:solidFill>
            <a:prstDash val="solid"/>
            <a:round/>
            <a:headEnd type="none" w="med" len="med"/>
            <a:tailEnd type="none" w="med" len="med"/>
          </a:ln>
          <a:effectLst/>
        </p:spPr>
        <p:txBody>
          <a:bodyPr anchor="b"/>
          <a:lstStyle/>
          <a:p>
            <a:pPr algn="r">
              <a:defRPr/>
            </a:pPr>
            <a:endParaRPr lang="en-US" dirty="0">
              <a:solidFill>
                <a:schemeClr val="bg2"/>
              </a:solidFill>
            </a:endParaRPr>
          </a:p>
        </p:txBody>
      </p:sp>
      <p:sp>
        <p:nvSpPr>
          <p:cNvPr id="16" name="Rectangle 15"/>
          <p:cNvSpPr/>
          <p:nvPr userDrawn="1"/>
        </p:nvSpPr>
        <p:spPr bwMode="auto">
          <a:xfrm>
            <a:off x="0" y="6597650"/>
            <a:ext cx="9144000" cy="257175"/>
          </a:xfrm>
          <a:prstGeom prst="rect">
            <a:avLst/>
          </a:prstGeom>
          <a:solidFill>
            <a:srgbClr val="E6EEFA"/>
          </a:solidFill>
          <a:ln w="9525" cap="flat" cmpd="sng" algn="ctr">
            <a:noFill/>
            <a:prstDash val="solid"/>
            <a:round/>
            <a:headEnd type="none" w="med" len="med"/>
            <a:tailEnd type="none" w="med" len="med"/>
          </a:ln>
          <a:effectLst/>
        </p:spPr>
        <p:txBody>
          <a:bodyPr anchor="b"/>
          <a:lstStyle/>
          <a:p>
            <a:pPr algn="r">
              <a:defRPr/>
            </a:pPr>
            <a:endParaRPr lang="en-US" dirty="0">
              <a:solidFill>
                <a:schemeClr val="bg2"/>
              </a:solidFill>
            </a:endParaRPr>
          </a:p>
        </p:txBody>
      </p:sp>
      <p:sp>
        <p:nvSpPr>
          <p:cNvPr id="17" name="Rectangle 38"/>
          <p:cNvSpPr>
            <a:spLocks noGrp="1" noChangeArrowheads="1"/>
          </p:cNvSpPr>
          <p:nvPr>
            <p:ph type="ftr" sz="quarter" idx="3"/>
          </p:nvPr>
        </p:nvSpPr>
        <p:spPr>
          <a:xfrm>
            <a:off x="2268538" y="6597650"/>
            <a:ext cx="4751387" cy="242888"/>
          </a:xfrm>
          <a:prstGeom prst="rect">
            <a:avLst/>
          </a:prstGeom>
          <a:ln/>
        </p:spPr>
        <p:txBody>
          <a:bodyPr/>
          <a:lstStyle>
            <a:lvl1pPr>
              <a:defRPr sz="1200">
                <a:solidFill>
                  <a:srgbClr val="003663"/>
                </a:solidFill>
              </a:defRPr>
            </a:lvl1pPr>
          </a:lstStyle>
          <a:p>
            <a:pPr>
              <a:defRPr/>
            </a:pPr>
            <a:r>
              <a:rPr lang="en-US" smtClean="0"/>
              <a:t>ResearchSpace, a VRE Based on CRM</a:t>
            </a:r>
            <a:endParaRPr lang="en-GB"/>
          </a:p>
        </p:txBody>
      </p:sp>
      <p:sp>
        <p:nvSpPr>
          <p:cNvPr id="18" name="Rectangle 39"/>
          <p:cNvSpPr>
            <a:spLocks noGrp="1" noChangeArrowheads="1"/>
          </p:cNvSpPr>
          <p:nvPr>
            <p:ph type="sldNum" sz="quarter" idx="4"/>
          </p:nvPr>
        </p:nvSpPr>
        <p:spPr>
          <a:xfrm>
            <a:off x="8143875" y="6597650"/>
            <a:ext cx="749300" cy="244475"/>
          </a:xfrm>
          <a:prstGeom prst="rect">
            <a:avLst/>
          </a:prstGeom>
          <a:ln/>
        </p:spPr>
        <p:txBody>
          <a:bodyPr/>
          <a:lstStyle>
            <a:lvl1pPr algn="r">
              <a:defRPr sz="1200">
                <a:solidFill>
                  <a:srgbClr val="003663"/>
                </a:solidFill>
              </a:defRPr>
            </a:lvl1pPr>
          </a:lstStyle>
          <a:p>
            <a:pPr>
              <a:defRPr/>
            </a:pPr>
            <a:r>
              <a:rPr lang="en-GB"/>
              <a:t>#</a:t>
            </a:r>
            <a:fld id="{17B4F1B4-ACA5-4B5D-9A5F-837387363F4C}" type="slidenum">
              <a:rPr lang="en-GB"/>
              <a:pPr>
                <a:defRPr/>
              </a:pPr>
              <a:t>‹#›</a:t>
            </a:fld>
            <a:endParaRPr lang="en-GB"/>
          </a:p>
        </p:txBody>
      </p:sp>
      <p:sp>
        <p:nvSpPr>
          <p:cNvPr id="19" name="Rectangle 40"/>
          <p:cNvSpPr>
            <a:spLocks noGrp="1" noChangeArrowheads="1"/>
          </p:cNvSpPr>
          <p:nvPr>
            <p:ph type="dt" sz="half" idx="2"/>
          </p:nvPr>
        </p:nvSpPr>
        <p:spPr>
          <a:xfrm>
            <a:off x="7072313" y="6597650"/>
            <a:ext cx="1071562" cy="244475"/>
          </a:xfrm>
          <a:prstGeom prst="rect">
            <a:avLst/>
          </a:prstGeom>
          <a:ln/>
        </p:spPr>
        <p:txBody>
          <a:bodyPr/>
          <a:lstStyle>
            <a:lvl1pPr algn="ctr">
              <a:defRPr sz="1200">
                <a:solidFill>
                  <a:srgbClr val="003663"/>
                </a:solidFill>
              </a:defRPr>
            </a:lvl1pPr>
          </a:lstStyle>
          <a:p>
            <a:pPr>
              <a:defRPr/>
            </a:pPr>
            <a:r>
              <a:rPr lang="en-US" smtClean="0"/>
              <a:t>26-Apr-13</a:t>
            </a:r>
            <a:endParaRPr lang="en-GB"/>
          </a:p>
        </p:txBody>
      </p:sp>
    </p:spTree>
  </p:cSld>
  <p:clrMap bg1="lt1" tx1="dk1" bg2="lt2" tx2="dk2" accent1="accent1" accent2="accent2" accent3="accent3" accent4="accent4" accent5="accent5" accent6="accent6" hlink="hlink" folHlink="folHlink"/>
  <p:sldLayoutIdLst>
    <p:sldLayoutId id="2147485001" r:id="rId1"/>
    <p:sldLayoutId id="2147485002" r:id="rId2"/>
    <p:sldLayoutId id="2147485003" r:id="rId3"/>
    <p:sldLayoutId id="2147484993" r:id="rId4"/>
    <p:sldLayoutId id="2147484994" r:id="rId5"/>
    <p:sldLayoutId id="2147484995" r:id="rId6"/>
    <p:sldLayoutId id="2147484996" r:id="rId7"/>
    <p:sldLayoutId id="2147484997" r:id="rId8"/>
    <p:sldLayoutId id="2147484998" r:id="rId9"/>
    <p:sldLayoutId id="2147484999" r:id="rId10"/>
    <p:sldLayoutId id="2147485004" r:id="rId11"/>
    <p:sldLayoutId id="2147485000" r:id="rId12"/>
  </p:sldLayoutIdLst>
  <p:timing>
    <p:tnLst>
      <p:par>
        <p:cTn id="1" dur="indefinite" restart="never" nodeType="tmRoot"/>
      </p:par>
    </p:tnLst>
  </p:timing>
  <p:hf hdr="0"/>
  <p:txStyles>
    <p:titleStyle>
      <a:lvl1pPr algn="ctr" rtl="0" eaLnBrk="0" fontAlgn="base" hangingPunct="0">
        <a:spcBef>
          <a:spcPct val="0"/>
        </a:spcBef>
        <a:spcAft>
          <a:spcPct val="0"/>
        </a:spcAft>
        <a:defRPr sz="2800" b="1">
          <a:solidFill>
            <a:srgbClr val="FF1900"/>
          </a:solidFill>
          <a:latin typeface="Calibri" pitchFamily="34" charset="0"/>
          <a:ea typeface="+mj-ea"/>
          <a:cs typeface="+mj-cs"/>
        </a:defRPr>
      </a:lvl1pPr>
      <a:lvl2pPr algn="ctr" rtl="0" eaLnBrk="0" fontAlgn="base" hangingPunct="0">
        <a:spcBef>
          <a:spcPct val="0"/>
        </a:spcBef>
        <a:spcAft>
          <a:spcPct val="0"/>
        </a:spcAft>
        <a:defRPr sz="2800" b="1">
          <a:solidFill>
            <a:srgbClr val="FF1900"/>
          </a:solidFill>
          <a:latin typeface="Calibri" pitchFamily="34" charset="0"/>
        </a:defRPr>
      </a:lvl2pPr>
      <a:lvl3pPr algn="ctr" rtl="0" eaLnBrk="0" fontAlgn="base" hangingPunct="0">
        <a:spcBef>
          <a:spcPct val="0"/>
        </a:spcBef>
        <a:spcAft>
          <a:spcPct val="0"/>
        </a:spcAft>
        <a:defRPr sz="2800" b="1">
          <a:solidFill>
            <a:srgbClr val="FF1900"/>
          </a:solidFill>
          <a:latin typeface="Calibri" pitchFamily="34" charset="0"/>
        </a:defRPr>
      </a:lvl3pPr>
      <a:lvl4pPr algn="ctr" rtl="0" eaLnBrk="0" fontAlgn="base" hangingPunct="0">
        <a:spcBef>
          <a:spcPct val="0"/>
        </a:spcBef>
        <a:spcAft>
          <a:spcPct val="0"/>
        </a:spcAft>
        <a:defRPr sz="2800" b="1">
          <a:solidFill>
            <a:srgbClr val="FF1900"/>
          </a:solidFill>
          <a:latin typeface="Calibri" pitchFamily="34" charset="0"/>
        </a:defRPr>
      </a:lvl4pPr>
      <a:lvl5pPr algn="ctr" rtl="0" eaLnBrk="0" fontAlgn="base" hangingPunct="0">
        <a:spcBef>
          <a:spcPct val="0"/>
        </a:spcBef>
        <a:spcAft>
          <a:spcPct val="0"/>
        </a:spcAft>
        <a:defRPr sz="2800" b="1">
          <a:solidFill>
            <a:srgbClr val="FF1900"/>
          </a:solidFill>
          <a:latin typeface="Calibri" pitchFamily="34" charset="0"/>
        </a:defRPr>
      </a:lvl5pPr>
      <a:lvl6pPr marL="457200" algn="ctr" rtl="0" fontAlgn="base">
        <a:spcBef>
          <a:spcPct val="0"/>
        </a:spcBef>
        <a:spcAft>
          <a:spcPct val="0"/>
        </a:spcAft>
        <a:defRPr sz="2400" b="1">
          <a:solidFill>
            <a:srgbClr val="007070"/>
          </a:solidFill>
          <a:latin typeface="Tahoma" pitchFamily="34" charset="0"/>
        </a:defRPr>
      </a:lvl6pPr>
      <a:lvl7pPr marL="914400" algn="ctr" rtl="0" fontAlgn="base">
        <a:spcBef>
          <a:spcPct val="0"/>
        </a:spcBef>
        <a:spcAft>
          <a:spcPct val="0"/>
        </a:spcAft>
        <a:defRPr sz="2400" b="1">
          <a:solidFill>
            <a:srgbClr val="007070"/>
          </a:solidFill>
          <a:latin typeface="Tahoma" pitchFamily="34" charset="0"/>
        </a:defRPr>
      </a:lvl7pPr>
      <a:lvl8pPr marL="1371600" algn="ctr" rtl="0" fontAlgn="base">
        <a:spcBef>
          <a:spcPct val="0"/>
        </a:spcBef>
        <a:spcAft>
          <a:spcPct val="0"/>
        </a:spcAft>
        <a:defRPr sz="2400" b="1">
          <a:solidFill>
            <a:srgbClr val="007070"/>
          </a:solidFill>
          <a:latin typeface="Tahoma" pitchFamily="34" charset="0"/>
        </a:defRPr>
      </a:lvl8pPr>
      <a:lvl9pPr marL="1828800" algn="ctr" rtl="0" fontAlgn="base">
        <a:spcBef>
          <a:spcPct val="0"/>
        </a:spcBef>
        <a:spcAft>
          <a:spcPct val="0"/>
        </a:spcAft>
        <a:defRPr sz="2400" b="1">
          <a:solidFill>
            <a:srgbClr val="007070"/>
          </a:solidFill>
          <a:latin typeface="Tahoma" pitchFamily="34" charset="0"/>
        </a:defRPr>
      </a:lvl9pPr>
    </p:titleStyle>
    <p:bodyStyle>
      <a:lvl1pPr marL="342900" indent="-342900" algn="l" rtl="0" eaLnBrk="0" fontAlgn="base" hangingPunct="0">
        <a:spcBef>
          <a:spcPts val="1200"/>
        </a:spcBef>
        <a:spcAft>
          <a:spcPct val="0"/>
        </a:spcAft>
        <a:buClr>
          <a:srgbClr val="FF1900"/>
        </a:buClr>
        <a:buChar char="•"/>
        <a:defRPr sz="2800">
          <a:solidFill>
            <a:schemeClr val="tx1"/>
          </a:solidFill>
          <a:latin typeface="Calibri" pitchFamily="34" charset="0"/>
          <a:ea typeface="+mn-ea"/>
          <a:cs typeface="+mn-cs"/>
        </a:defRPr>
      </a:lvl1pPr>
      <a:lvl2pPr marL="742950" indent="-285750" algn="l" rtl="0" eaLnBrk="0" fontAlgn="base" hangingPunct="0">
        <a:spcBef>
          <a:spcPct val="20000"/>
        </a:spcBef>
        <a:spcAft>
          <a:spcPct val="0"/>
        </a:spcAft>
        <a:buClr>
          <a:srgbClr val="003663"/>
        </a:buClr>
        <a:buFont typeface="Tahoma" pitchFamily="34" charset="0"/>
        <a:buChar char="–"/>
        <a:defRPr sz="2000">
          <a:solidFill>
            <a:schemeClr val="tx1"/>
          </a:solidFill>
          <a:latin typeface="Calibri" pitchFamily="34" charset="0"/>
        </a:defRPr>
      </a:lvl2pPr>
      <a:lvl3pPr marL="1143000" indent="-228600" algn="l" rtl="0" eaLnBrk="0" fontAlgn="base" hangingPunct="0">
        <a:spcBef>
          <a:spcPct val="20000"/>
        </a:spcBef>
        <a:spcAft>
          <a:spcPct val="0"/>
        </a:spcAft>
        <a:buChar char="•"/>
        <a:defRPr>
          <a:solidFill>
            <a:schemeClr val="tx1"/>
          </a:solidFill>
          <a:latin typeface="Calibri" pitchFamily="34" charset="0"/>
        </a:defRPr>
      </a:lvl3pPr>
      <a:lvl4pPr marL="1600200" indent="-228600" algn="l" rtl="0" eaLnBrk="0" fontAlgn="base" hangingPunct="0">
        <a:spcBef>
          <a:spcPct val="20000"/>
        </a:spcBef>
        <a:spcAft>
          <a:spcPct val="0"/>
        </a:spcAft>
        <a:buChar char="–"/>
        <a:defRPr sz="1200">
          <a:solidFill>
            <a:schemeClr val="tx1"/>
          </a:solidFill>
          <a:latin typeface="Calibri" pitchFamily="34" charset="0"/>
        </a:defRPr>
      </a:lvl4pPr>
      <a:lvl5pPr marL="2057400" indent="-228600" algn="l" rtl="0" eaLnBrk="0" fontAlgn="base" hangingPunct="0">
        <a:spcBef>
          <a:spcPct val="20000"/>
        </a:spcBef>
        <a:spcAft>
          <a:spcPct val="0"/>
        </a:spcAft>
        <a:buChar char="»"/>
        <a:defRPr sz="1200">
          <a:solidFill>
            <a:schemeClr val="tx1"/>
          </a:solidFill>
          <a:latin typeface="Calibri" pitchFamily="34" charset="0"/>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www.youtube.com/watch?v=HCnwgq6ebAs"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hyperlink" Target="http://www.ontotext.com/sites/default/files/publications/CRM-Properties.pdf"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ceur-ws.org/Vol-912/paper8.pdf"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hyperlink" Target="mailto:vladimir.alexiev@ontotext.com"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ontotext.com/research"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10.jpeg"/><Relationship Id="rId13" Type="http://schemas.openxmlformats.org/officeDocument/2006/relationships/image" Target="../media/image15.gif"/><Relationship Id="rId18" Type="http://schemas.openxmlformats.org/officeDocument/2006/relationships/image" Target="../media/image20.jpeg"/><Relationship Id="rId3" Type="http://schemas.openxmlformats.org/officeDocument/2006/relationships/image" Target="../media/image5.png"/><Relationship Id="rId21" Type="http://schemas.openxmlformats.org/officeDocument/2006/relationships/image" Target="../media/image22.gif"/><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gif"/><Relationship Id="rId2" Type="http://schemas.openxmlformats.org/officeDocument/2006/relationships/image" Target="../media/image4.png"/><Relationship Id="rId16" Type="http://schemas.openxmlformats.org/officeDocument/2006/relationships/image" Target="../media/image18.png"/><Relationship Id="rId20" Type="http://schemas.openxmlformats.org/officeDocument/2006/relationships/hyperlink" Target="http://www.ontotext.com/clients" TargetMode="External"/><Relationship Id="rId1" Type="http://schemas.openxmlformats.org/officeDocument/2006/relationships/slideLayout" Target="../slideLayouts/slideLayout3.xml"/><Relationship Id="rId6" Type="http://schemas.openxmlformats.org/officeDocument/2006/relationships/image" Target="../media/image8.png"/><Relationship Id="rId11" Type="http://schemas.openxmlformats.org/officeDocument/2006/relationships/image" Target="../media/image13.png"/><Relationship Id="rId24" Type="http://schemas.openxmlformats.org/officeDocument/2006/relationships/image" Target="../media/image25.png"/><Relationship Id="rId5" Type="http://schemas.openxmlformats.org/officeDocument/2006/relationships/image" Target="../media/image7.png"/><Relationship Id="rId15" Type="http://schemas.openxmlformats.org/officeDocument/2006/relationships/image" Target="../media/image17.gif"/><Relationship Id="rId23" Type="http://schemas.openxmlformats.org/officeDocument/2006/relationships/image" Target="../media/image24.gif"/><Relationship Id="rId10" Type="http://schemas.openxmlformats.org/officeDocument/2006/relationships/image" Target="../media/image12.gif"/><Relationship Id="rId19" Type="http://schemas.openxmlformats.org/officeDocument/2006/relationships/image" Target="../media/image21.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jpeg"/><Relationship Id="rId22" Type="http://schemas.openxmlformats.org/officeDocument/2006/relationships/image" Target="../media/image2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www.ontotext.com/case/nationalArchives-skb" TargetMode="External"/><Relationship Id="rId2" Type="http://schemas.openxmlformats.org/officeDocument/2006/relationships/image" Target="../media/image26.png"/><Relationship Id="rId1" Type="http://schemas.openxmlformats.org/officeDocument/2006/relationships/slideLayout" Target="../slideLayouts/slideLayout5.xml"/><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1"/>
          <p:cNvPicPr>
            <a:picLocks noChangeAspect="1" noChangeArrowheads="1"/>
          </p:cNvPicPr>
          <p:nvPr/>
        </p:nvPicPr>
        <p:blipFill>
          <a:blip r:embed="rId3" cstate="print"/>
          <a:srcRect/>
          <a:stretch>
            <a:fillRect/>
          </a:stretch>
        </p:blipFill>
        <p:spPr bwMode="auto">
          <a:xfrm>
            <a:off x="1835150" y="1179513"/>
            <a:ext cx="5040313" cy="954087"/>
          </a:xfrm>
          <a:prstGeom prst="rect">
            <a:avLst/>
          </a:prstGeom>
          <a:noFill/>
          <a:ln w="9525">
            <a:noFill/>
            <a:miter lim="800000"/>
            <a:headEnd/>
            <a:tailEnd/>
          </a:ln>
        </p:spPr>
      </p:pic>
      <p:sp>
        <p:nvSpPr>
          <p:cNvPr id="6148" name="Subtitle 5"/>
          <p:cNvSpPr>
            <a:spLocks noGrp="1"/>
          </p:cNvSpPr>
          <p:nvPr>
            <p:ph type="subTitle" idx="1"/>
          </p:nvPr>
        </p:nvSpPr>
        <p:spPr>
          <a:xfrm>
            <a:off x="757238" y="4532313"/>
            <a:ext cx="7775575" cy="1273175"/>
          </a:xfrm>
        </p:spPr>
        <p:txBody>
          <a:bodyPr/>
          <a:lstStyle/>
          <a:p>
            <a:r>
              <a:rPr lang="en-US" dirty="0" smtClean="0"/>
              <a:t>Vladimir Alexiev, PhD, PMP</a:t>
            </a:r>
            <a:br>
              <a:rPr lang="en-US" dirty="0" smtClean="0"/>
            </a:br>
            <a:r>
              <a:rPr lang="en-US" dirty="0" smtClean="0"/>
              <a:t>Data and Ontology Group, Ontotext</a:t>
            </a:r>
          </a:p>
          <a:p>
            <a:endParaRPr lang="en-US" dirty="0" smtClean="0"/>
          </a:p>
          <a:p>
            <a:r>
              <a:rPr lang="en-US" dirty="0" smtClean="0"/>
              <a:t>COST </a:t>
            </a:r>
            <a:r>
              <a:rPr lang="en-US" smtClean="0"/>
              <a:t>Action IS1005, </a:t>
            </a:r>
            <a:r>
              <a:rPr lang="en-US" dirty="0" err="1" smtClean="0"/>
              <a:t>Medioevo</a:t>
            </a:r>
            <a:r>
              <a:rPr lang="en-US" dirty="0" smtClean="0"/>
              <a:t> </a:t>
            </a:r>
            <a:r>
              <a:rPr lang="en-US" dirty="0" err="1" smtClean="0"/>
              <a:t>Europeo</a:t>
            </a:r>
            <a:r>
              <a:rPr lang="en-US" dirty="0" smtClean="0"/>
              <a:t> </a:t>
            </a:r>
            <a:br>
              <a:rPr lang="en-US" dirty="0" smtClean="0"/>
            </a:br>
            <a:r>
              <a:rPr lang="en-US" dirty="0" smtClean="0"/>
              <a:t> VCMS Meeting, Bucharest, Romania, 26-Apr-13</a:t>
            </a:r>
            <a:br>
              <a:rPr lang="en-US" dirty="0" smtClean="0"/>
            </a:br>
            <a:endParaRPr lang="en-US" dirty="0" smtClean="0"/>
          </a:p>
        </p:txBody>
      </p:sp>
      <p:sp>
        <p:nvSpPr>
          <p:cNvPr id="6149" name="Title 6"/>
          <p:cNvSpPr>
            <a:spLocks noGrp="1"/>
          </p:cNvSpPr>
          <p:nvPr>
            <p:ph type="ctrTitle" sz="quarter"/>
          </p:nvPr>
        </p:nvSpPr>
        <p:spPr>
          <a:xfrm>
            <a:off x="687388" y="2895600"/>
            <a:ext cx="7772400" cy="1470025"/>
          </a:xfrm>
        </p:spPr>
        <p:txBody>
          <a:bodyPr/>
          <a:lstStyle/>
          <a:p>
            <a:r>
              <a:rPr lang="en-US" dirty="0" smtClean="0"/>
              <a:t>ResearchSpace as an Example of VRE based on CIDOC CRM</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323528" y="836712"/>
            <a:ext cx="8496944" cy="5760640"/>
          </a:xfrm>
        </p:spPr>
        <p:txBody>
          <a:bodyPr>
            <a:normAutofit fontScale="77500" lnSpcReduction="20000"/>
          </a:bodyPr>
          <a:lstStyle/>
          <a:p>
            <a:r>
              <a:rPr lang="en-US" dirty="0" smtClean="0"/>
              <a:t>Support collaborative research projects for CH scholars </a:t>
            </a:r>
          </a:p>
          <a:p>
            <a:pPr lvl="1"/>
            <a:r>
              <a:rPr lang="en-US" dirty="0" smtClean="0"/>
              <a:t>Open source framework and hosted environment for web-based research, knowledge sharing and web publishing</a:t>
            </a:r>
          </a:p>
          <a:p>
            <a:r>
              <a:rPr lang="en-US" dirty="0" smtClean="0"/>
              <a:t>Intends to provide:</a:t>
            </a:r>
          </a:p>
          <a:p>
            <a:pPr lvl="1"/>
            <a:r>
              <a:rPr lang="en-US" dirty="0" smtClean="0"/>
              <a:t>Data conversion and aggregation</a:t>
            </a:r>
          </a:p>
          <a:p>
            <a:pPr lvl="1"/>
            <a:r>
              <a:rPr lang="en-US" dirty="0" smtClean="0"/>
              <a:t>Semantic RDF data sources, based on the CIDOC CRM ontology</a:t>
            </a:r>
          </a:p>
          <a:p>
            <a:pPr lvl="1"/>
            <a:r>
              <a:rPr lang="en-US" dirty="0" smtClean="0"/>
              <a:t>Semantic search based on Fundamental Relations</a:t>
            </a:r>
          </a:p>
          <a:p>
            <a:pPr lvl="1"/>
            <a:r>
              <a:rPr lang="en-US" dirty="0" smtClean="0"/>
              <a:t>Data analysis and management tools</a:t>
            </a:r>
          </a:p>
          <a:p>
            <a:pPr lvl="1"/>
            <a:r>
              <a:rPr lang="en-US" dirty="0" smtClean="0"/>
              <a:t>Collaboration tools, such as forums, tags, data baskets, sharing, dashboards</a:t>
            </a:r>
          </a:p>
          <a:p>
            <a:pPr lvl="1"/>
            <a:r>
              <a:rPr lang="en-US" dirty="0" smtClean="0"/>
              <a:t>A range of research tools to support various workflows, e.g. Image Annotation, Image Compare, Timeline and Geographical Mapping...</a:t>
            </a:r>
          </a:p>
          <a:p>
            <a:pPr lvl="1"/>
            <a:r>
              <a:rPr lang="en-US" dirty="0" smtClean="0"/>
              <a:t>Web Publication</a:t>
            </a:r>
          </a:p>
          <a:p>
            <a:r>
              <a:rPr lang="en-US" dirty="0" smtClean="0"/>
              <a:t>Semantic technology is at the core of RS because it provides effective data integration across different organizations and projects.</a:t>
            </a:r>
          </a:p>
          <a:p>
            <a:pPr lvl="1"/>
            <a:r>
              <a:rPr lang="en-US" dirty="0" smtClean="0"/>
              <a:t>Uses Ontotext's OWLIM semantic repository featuring powerful reasoning (equivalent to OWL2 RL), fast performance, efficient multi-user access, full SPARQL 1.1 support, and incremental assert and retract.</a:t>
            </a:r>
          </a:p>
          <a:p>
            <a:r>
              <a:rPr lang="en-US" dirty="0" smtClean="0"/>
              <a:t>Stages</a:t>
            </a:r>
          </a:p>
          <a:p>
            <a:pPr lvl="1"/>
            <a:r>
              <a:rPr lang="en-US" dirty="0" smtClean="0"/>
              <a:t>Stage 3 (Working Prototype) developed between Nov 2011 and Apr 2013. </a:t>
            </a:r>
          </a:p>
          <a:p>
            <a:pPr lvl="1"/>
            <a:r>
              <a:rPr lang="en-US" dirty="0" smtClean="0"/>
              <a:t>Stage 4: expected to start in 2013, with more development and more museums and galleries coming on board</a:t>
            </a:r>
            <a:endParaRPr lang="en-US" dirty="0"/>
          </a:p>
        </p:txBody>
      </p:sp>
      <p:sp>
        <p:nvSpPr>
          <p:cNvPr id="8" name="Title 7"/>
          <p:cNvSpPr>
            <a:spLocks noGrp="1"/>
          </p:cNvSpPr>
          <p:nvPr>
            <p:ph type="title"/>
          </p:nvPr>
        </p:nvSpPr>
        <p:spPr/>
        <p:txBody>
          <a:bodyPr/>
          <a:lstStyle/>
          <a:p>
            <a:r>
              <a:rPr lang="en-US" dirty="0" smtClean="0"/>
              <a:t>ResearchSpace</a:t>
            </a:r>
            <a:endParaRPr lang="en-US" dirty="0"/>
          </a:p>
        </p:txBody>
      </p:sp>
      <p:sp>
        <p:nvSpPr>
          <p:cNvPr id="5" name="Footer Placeholder 4"/>
          <p:cNvSpPr>
            <a:spLocks noGrp="1"/>
          </p:cNvSpPr>
          <p:nvPr>
            <p:ph type="ftr" sz="quarter" idx="10"/>
          </p:nvPr>
        </p:nvSpPr>
        <p:spPr/>
        <p:txBody>
          <a:bodyPr/>
          <a:lstStyle/>
          <a:p>
            <a:pPr>
              <a:defRPr/>
            </a:pPr>
            <a:r>
              <a:rPr lang="en-US" smtClean="0"/>
              <a:t>ResearchSpace, a VRE Based on CRM</a:t>
            </a:r>
            <a:endParaRPr lang="en-GB"/>
          </a:p>
        </p:txBody>
      </p:sp>
      <p:sp>
        <p:nvSpPr>
          <p:cNvPr id="6" name="Slide Number Placeholder 5"/>
          <p:cNvSpPr>
            <a:spLocks noGrp="1"/>
          </p:cNvSpPr>
          <p:nvPr>
            <p:ph type="sldNum" sz="quarter" idx="11"/>
          </p:nvPr>
        </p:nvSpPr>
        <p:spPr/>
        <p:txBody>
          <a:bodyPr/>
          <a:lstStyle/>
          <a:p>
            <a:pPr>
              <a:defRPr/>
            </a:pPr>
            <a:r>
              <a:rPr lang="en-GB" smtClean="0"/>
              <a:t>#</a:t>
            </a:r>
            <a:fld id="{C64AB6CB-43E0-4FDB-ADF9-921AA184C545}" type="slidenum">
              <a:rPr lang="en-GB" smtClean="0"/>
              <a:pPr>
                <a:defRPr/>
              </a:pPr>
              <a:t>10</a:t>
            </a:fld>
            <a:endParaRPr lang="en-GB"/>
          </a:p>
        </p:txBody>
      </p:sp>
      <p:sp>
        <p:nvSpPr>
          <p:cNvPr id="7" name="Date Placeholder 6"/>
          <p:cNvSpPr>
            <a:spLocks noGrp="1"/>
          </p:cNvSpPr>
          <p:nvPr>
            <p:ph type="dt" sz="half" idx="12"/>
          </p:nvPr>
        </p:nvSpPr>
        <p:spPr/>
        <p:txBody>
          <a:bodyPr/>
          <a:lstStyle/>
          <a:p>
            <a:pPr>
              <a:defRPr/>
            </a:pPr>
            <a:r>
              <a:rPr lang="en-US" smtClean="0"/>
              <a:t>26-Apr-13</a:t>
            </a:r>
            <a:endParaRPr lang="en-GB"/>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RS Video by Dominic Oldman</a:t>
            </a:r>
            <a:endParaRPr lang="en-US" dirty="0"/>
          </a:p>
        </p:txBody>
      </p:sp>
      <p:sp>
        <p:nvSpPr>
          <p:cNvPr id="4" name="Footer Placeholder 3"/>
          <p:cNvSpPr>
            <a:spLocks noGrp="1"/>
          </p:cNvSpPr>
          <p:nvPr>
            <p:ph type="ftr" sz="quarter" idx="10"/>
          </p:nvPr>
        </p:nvSpPr>
        <p:spPr/>
        <p:txBody>
          <a:bodyPr/>
          <a:lstStyle/>
          <a:p>
            <a:pPr>
              <a:defRPr/>
            </a:pPr>
            <a:r>
              <a:rPr lang="en-US" smtClean="0"/>
              <a:t>ResearchSpace, a VRE Based on CRM</a:t>
            </a:r>
            <a:endParaRPr lang="en-GB"/>
          </a:p>
        </p:txBody>
      </p:sp>
      <p:sp>
        <p:nvSpPr>
          <p:cNvPr id="5" name="Slide Number Placeholder 4"/>
          <p:cNvSpPr>
            <a:spLocks noGrp="1"/>
          </p:cNvSpPr>
          <p:nvPr>
            <p:ph type="sldNum" sz="quarter" idx="11"/>
          </p:nvPr>
        </p:nvSpPr>
        <p:spPr/>
        <p:txBody>
          <a:bodyPr/>
          <a:lstStyle/>
          <a:p>
            <a:pPr>
              <a:defRPr/>
            </a:pPr>
            <a:r>
              <a:rPr lang="en-GB" smtClean="0"/>
              <a:t>#</a:t>
            </a:r>
            <a:fld id="{AE0C446E-4FA9-4EEB-9C30-B3E142C4B484}" type="slidenum">
              <a:rPr lang="en-GB" smtClean="0"/>
              <a:pPr>
                <a:defRPr/>
              </a:pPr>
              <a:t>11</a:t>
            </a:fld>
            <a:endParaRPr lang="en-GB"/>
          </a:p>
        </p:txBody>
      </p:sp>
      <p:sp>
        <p:nvSpPr>
          <p:cNvPr id="6" name="Date Placeholder 5"/>
          <p:cNvSpPr>
            <a:spLocks noGrp="1"/>
          </p:cNvSpPr>
          <p:nvPr>
            <p:ph type="dt" sz="half" idx="12"/>
          </p:nvPr>
        </p:nvSpPr>
        <p:spPr/>
        <p:txBody>
          <a:bodyPr/>
          <a:lstStyle/>
          <a:p>
            <a:pPr>
              <a:defRPr/>
            </a:pPr>
            <a:r>
              <a:rPr lang="en-US" smtClean="0"/>
              <a:t>26-Apr-13</a:t>
            </a:r>
            <a:endParaRPr lang="en-GB" dirty="0"/>
          </a:p>
        </p:txBody>
      </p:sp>
      <p:sp>
        <p:nvSpPr>
          <p:cNvPr id="8" name="Content Placeholder 7"/>
          <p:cNvSpPr>
            <a:spLocks noGrp="1"/>
          </p:cNvSpPr>
          <p:nvPr>
            <p:ph idx="1"/>
          </p:nvPr>
        </p:nvSpPr>
        <p:spPr/>
        <p:txBody>
          <a:bodyPr/>
          <a:lstStyle/>
          <a:p>
            <a:r>
              <a:rPr lang="en-US" dirty="0" smtClean="0">
                <a:hlinkClick r:id="rId2"/>
              </a:rPr>
              <a:t>http://www.youtube.com/watch?v=HCnwgq6ebAs</a:t>
            </a:r>
            <a:endParaRPr lang="en-US" dirty="0" smtClean="0"/>
          </a:p>
          <a:p>
            <a:r>
              <a:rPr lang="en-US" dirty="0" smtClean="0"/>
              <a:t>QR code: </a:t>
            </a:r>
            <a:endParaRPr lang="en-US" dirty="0"/>
          </a:p>
        </p:txBody>
      </p:sp>
      <p:pic>
        <p:nvPicPr>
          <p:cNvPr id="6146" name="Picture 2" descr="C:\my\Onto\sales\reusable-bits\brochures\CH-brochure\youtubeQrImage.png"/>
          <p:cNvPicPr>
            <a:picLocks noChangeAspect="1" noChangeArrowheads="1"/>
          </p:cNvPicPr>
          <p:nvPr/>
        </p:nvPicPr>
        <p:blipFill>
          <a:blip r:embed="rId3" cstate="print"/>
          <a:srcRect/>
          <a:stretch>
            <a:fillRect/>
          </a:stretch>
        </p:blipFill>
        <p:spPr bwMode="auto">
          <a:xfrm>
            <a:off x="2339752" y="1772816"/>
            <a:ext cx="936104" cy="936104"/>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dirty="0" smtClean="0"/>
              <a:t>Allows a user that is not familiar with CRM or the BM data to perform simple and intuitive searches. </a:t>
            </a:r>
          </a:p>
          <a:p>
            <a:r>
              <a:rPr lang="en-US" dirty="0" smtClean="0"/>
              <a:t>Features:</a:t>
            </a:r>
          </a:p>
          <a:p>
            <a:pPr lvl="1"/>
            <a:r>
              <a:rPr lang="en-US" dirty="0" smtClean="0"/>
              <a:t>Uses CRM Fundamental Relations (FR) that aggregate a large number of paths through CRM data into a smaller number of searchable relations (described below)</a:t>
            </a:r>
          </a:p>
          <a:p>
            <a:pPr lvl="1"/>
            <a:r>
              <a:rPr lang="en-US" dirty="0" smtClean="0"/>
              <a:t>Has an intuitive "sentence-based" UI</a:t>
            </a:r>
          </a:p>
          <a:p>
            <a:pPr lvl="1"/>
            <a:r>
              <a:rPr lang="en-US" dirty="0" smtClean="0"/>
              <a:t>Searches can be saved, bookmarked (put in a "data basket"), edited, shared between users</a:t>
            </a:r>
          </a:p>
          <a:p>
            <a:pPr lvl="1"/>
            <a:r>
              <a:rPr lang="en-US" dirty="0" smtClean="0"/>
              <a:t>Auto-completion across all searchable thesauri. The available FR and appropriate Thesauri are coordinated, </a:t>
            </a:r>
            <a:r>
              <a:rPr lang="en-US" dirty="0" err="1" smtClean="0"/>
              <a:t>eg</a:t>
            </a:r>
            <a:r>
              <a:rPr lang="en-US" dirty="0" smtClean="0"/>
              <a:t> once the user selects FR "Thing created by Actor", the auto-completion is restricted to the thesauri BM People/Institutions, BM Nationalities, RKD Artists</a:t>
            </a:r>
          </a:p>
          <a:p>
            <a:pPr lvl="1"/>
            <a:r>
              <a:rPr lang="en-US" dirty="0" smtClean="0"/>
              <a:t>Search across datasets. E.g. once the entity "Rembrandt" is co-referenced between the BM People and RKD Artists thesauri, paintings by Rembrandt can be found across the BM and RKD datasets</a:t>
            </a:r>
          </a:p>
          <a:p>
            <a:pPr lvl="1"/>
            <a:r>
              <a:rPr lang="en-US" dirty="0" smtClean="0"/>
              <a:t>Details, thumbnails (</a:t>
            </a:r>
            <a:r>
              <a:rPr lang="en-US" dirty="0" err="1" smtClean="0"/>
              <a:t>lightbox</a:t>
            </a:r>
            <a:r>
              <a:rPr lang="en-US" dirty="0" smtClean="0"/>
              <a:t>) and list view</a:t>
            </a:r>
          </a:p>
          <a:p>
            <a:pPr lvl="1"/>
            <a:r>
              <a:rPr lang="en-US" dirty="0" smtClean="0"/>
              <a:t>Faceting of search results, timeline mapping</a:t>
            </a:r>
            <a:endParaRPr lang="en-US" dirty="0"/>
          </a:p>
        </p:txBody>
      </p:sp>
      <p:sp>
        <p:nvSpPr>
          <p:cNvPr id="3" name="Title 2"/>
          <p:cNvSpPr>
            <a:spLocks noGrp="1"/>
          </p:cNvSpPr>
          <p:nvPr>
            <p:ph type="title"/>
          </p:nvPr>
        </p:nvSpPr>
        <p:spPr/>
        <p:txBody>
          <a:bodyPr/>
          <a:lstStyle/>
          <a:p>
            <a:r>
              <a:rPr lang="en-US" dirty="0" smtClean="0"/>
              <a:t>RS Semantic Search</a:t>
            </a:r>
            <a:endParaRPr lang="en-US" dirty="0"/>
          </a:p>
        </p:txBody>
      </p:sp>
      <p:sp>
        <p:nvSpPr>
          <p:cNvPr id="4" name="Footer Placeholder 3"/>
          <p:cNvSpPr>
            <a:spLocks noGrp="1"/>
          </p:cNvSpPr>
          <p:nvPr>
            <p:ph type="ftr" sz="quarter" idx="10"/>
          </p:nvPr>
        </p:nvSpPr>
        <p:spPr/>
        <p:txBody>
          <a:bodyPr/>
          <a:lstStyle/>
          <a:p>
            <a:pPr>
              <a:defRPr/>
            </a:pPr>
            <a:r>
              <a:rPr lang="en-US" smtClean="0"/>
              <a:t>ResearchSpace, a VRE Based on CRM</a:t>
            </a:r>
            <a:endParaRPr lang="en-GB"/>
          </a:p>
        </p:txBody>
      </p:sp>
      <p:sp>
        <p:nvSpPr>
          <p:cNvPr id="5" name="Slide Number Placeholder 4"/>
          <p:cNvSpPr>
            <a:spLocks noGrp="1"/>
          </p:cNvSpPr>
          <p:nvPr>
            <p:ph type="sldNum" sz="quarter" idx="11"/>
          </p:nvPr>
        </p:nvSpPr>
        <p:spPr/>
        <p:txBody>
          <a:bodyPr/>
          <a:lstStyle/>
          <a:p>
            <a:pPr>
              <a:defRPr/>
            </a:pPr>
            <a:r>
              <a:rPr lang="en-GB" smtClean="0"/>
              <a:t>#</a:t>
            </a:r>
            <a:fld id="{AE0C446E-4FA9-4EEB-9C30-B3E142C4B484}" type="slidenum">
              <a:rPr lang="en-GB" smtClean="0"/>
              <a:pPr>
                <a:defRPr/>
              </a:pPr>
              <a:t>12</a:t>
            </a:fld>
            <a:endParaRPr lang="en-GB"/>
          </a:p>
        </p:txBody>
      </p:sp>
      <p:sp>
        <p:nvSpPr>
          <p:cNvPr id="6" name="Date Placeholder 5"/>
          <p:cNvSpPr>
            <a:spLocks noGrp="1"/>
          </p:cNvSpPr>
          <p:nvPr>
            <p:ph type="dt" sz="half" idx="12"/>
          </p:nvPr>
        </p:nvSpPr>
        <p:spPr/>
        <p:txBody>
          <a:bodyPr/>
          <a:lstStyle/>
          <a:p>
            <a:pPr>
              <a:defRPr/>
            </a:pPr>
            <a:r>
              <a:rPr lang="en-US" smtClean="0"/>
              <a:t>26-Apr-13</a:t>
            </a:r>
            <a:endParaRPr lang="en-GB"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RS Semantic Search</a:t>
            </a:r>
            <a:endParaRPr lang="en-US" dirty="0"/>
          </a:p>
        </p:txBody>
      </p:sp>
      <p:sp>
        <p:nvSpPr>
          <p:cNvPr id="4" name="Footer Placeholder 3"/>
          <p:cNvSpPr>
            <a:spLocks noGrp="1"/>
          </p:cNvSpPr>
          <p:nvPr>
            <p:ph type="ftr" sz="quarter" idx="10"/>
          </p:nvPr>
        </p:nvSpPr>
        <p:spPr/>
        <p:txBody>
          <a:bodyPr/>
          <a:lstStyle/>
          <a:p>
            <a:pPr>
              <a:defRPr/>
            </a:pPr>
            <a:r>
              <a:rPr lang="en-US" smtClean="0"/>
              <a:t>ResearchSpace, a VRE Based on CRM</a:t>
            </a:r>
            <a:endParaRPr lang="en-GB"/>
          </a:p>
        </p:txBody>
      </p:sp>
      <p:sp>
        <p:nvSpPr>
          <p:cNvPr id="5" name="Slide Number Placeholder 4"/>
          <p:cNvSpPr>
            <a:spLocks noGrp="1"/>
          </p:cNvSpPr>
          <p:nvPr>
            <p:ph type="sldNum" sz="quarter" idx="11"/>
          </p:nvPr>
        </p:nvSpPr>
        <p:spPr/>
        <p:txBody>
          <a:bodyPr/>
          <a:lstStyle/>
          <a:p>
            <a:pPr>
              <a:defRPr/>
            </a:pPr>
            <a:r>
              <a:rPr lang="en-GB" smtClean="0"/>
              <a:t>#</a:t>
            </a:r>
            <a:fld id="{AE0C446E-4FA9-4EEB-9C30-B3E142C4B484}" type="slidenum">
              <a:rPr lang="en-GB" smtClean="0"/>
              <a:pPr>
                <a:defRPr/>
              </a:pPr>
              <a:t>13</a:t>
            </a:fld>
            <a:endParaRPr lang="en-GB"/>
          </a:p>
        </p:txBody>
      </p:sp>
      <p:sp>
        <p:nvSpPr>
          <p:cNvPr id="6" name="Date Placeholder 5"/>
          <p:cNvSpPr>
            <a:spLocks noGrp="1"/>
          </p:cNvSpPr>
          <p:nvPr>
            <p:ph type="dt" sz="half" idx="12"/>
          </p:nvPr>
        </p:nvSpPr>
        <p:spPr/>
        <p:txBody>
          <a:bodyPr/>
          <a:lstStyle/>
          <a:p>
            <a:pPr>
              <a:defRPr/>
            </a:pPr>
            <a:r>
              <a:rPr lang="en-US" smtClean="0"/>
              <a:t>26-Apr-13</a:t>
            </a:r>
            <a:endParaRPr lang="en-GB" dirty="0"/>
          </a:p>
        </p:txBody>
      </p:sp>
      <p:pic>
        <p:nvPicPr>
          <p:cNvPr id="3074" name="Picture 2" descr="C:\my\Onto\sales\reusable-bits\brochures\CH-brochure\RS-search.png"/>
          <p:cNvPicPr>
            <a:picLocks noChangeAspect="1" noChangeArrowheads="1"/>
          </p:cNvPicPr>
          <p:nvPr/>
        </p:nvPicPr>
        <p:blipFill>
          <a:blip r:embed="rId2" cstate="print"/>
          <a:srcRect r="1418"/>
          <a:stretch>
            <a:fillRect/>
          </a:stretch>
        </p:blipFill>
        <p:spPr bwMode="auto">
          <a:xfrm>
            <a:off x="0" y="1052736"/>
            <a:ext cx="9144000" cy="5254005"/>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980728"/>
            <a:ext cx="8352928" cy="5256584"/>
          </a:xfrm>
        </p:spPr>
        <p:txBody>
          <a:bodyPr/>
          <a:lstStyle/>
          <a:p>
            <a:r>
              <a:rPr lang="en-US" dirty="0" smtClean="0"/>
              <a:t>Core functionality for collaborative research on paintings and high-resolution photos. Features:</a:t>
            </a:r>
          </a:p>
          <a:p>
            <a:pPr lvl="1"/>
            <a:r>
              <a:rPr lang="en-US" dirty="0" smtClean="0"/>
              <a:t>Draw arbitrary shapes over an image (most open-source annotation tools allow only rectangular shapes). We use the open-source library SVG-Edit. Scalable Vector Graphics (SVG) supports shapes, colors, different line styles, markers and more.</a:t>
            </a:r>
          </a:p>
          <a:p>
            <a:pPr lvl="1"/>
            <a:r>
              <a:rPr lang="en-US" dirty="0" smtClean="0"/>
              <a:t>Deep Zoom support for high-resolution (multi-</a:t>
            </a:r>
            <a:r>
              <a:rPr lang="en-US" dirty="0" err="1" smtClean="0"/>
              <a:t>gigapixel</a:t>
            </a:r>
            <a:r>
              <a:rPr lang="en-US" dirty="0" smtClean="0"/>
              <a:t>) images. We use the open-source IIP Image Server. Annotations can be created at any zoom level, and are scaled accordingly at different levels</a:t>
            </a:r>
          </a:p>
          <a:p>
            <a:pPr lvl="1"/>
            <a:r>
              <a:rPr lang="en-US" dirty="0" smtClean="0"/>
              <a:t>Attach any semantic object, comment, replies and threaded discussions to shapes</a:t>
            </a:r>
          </a:p>
          <a:p>
            <a:pPr lvl="1"/>
            <a:r>
              <a:rPr lang="en-US" dirty="0" smtClean="0"/>
              <a:t>Image overlay and blending (limited version, to be extended)</a:t>
            </a:r>
          </a:p>
          <a:p>
            <a:pPr lvl="1"/>
            <a:r>
              <a:rPr lang="en-US" dirty="0" smtClean="0"/>
              <a:t>Annotations are saved using the </a:t>
            </a:r>
            <a:r>
              <a:rPr lang="en-US" dirty="0" err="1" smtClean="0"/>
              <a:t>OpenAnnotation</a:t>
            </a:r>
            <a:r>
              <a:rPr lang="en-US" dirty="0" smtClean="0"/>
              <a:t> ontology (Mellon funded)</a:t>
            </a:r>
            <a:endParaRPr lang="en-US" dirty="0"/>
          </a:p>
        </p:txBody>
      </p:sp>
      <p:sp>
        <p:nvSpPr>
          <p:cNvPr id="3" name="Title 2"/>
          <p:cNvSpPr>
            <a:spLocks noGrp="1"/>
          </p:cNvSpPr>
          <p:nvPr>
            <p:ph type="title"/>
          </p:nvPr>
        </p:nvSpPr>
        <p:spPr/>
        <p:txBody>
          <a:bodyPr/>
          <a:lstStyle/>
          <a:p>
            <a:r>
              <a:rPr lang="en-US" dirty="0" smtClean="0"/>
              <a:t>RS Image Annotation</a:t>
            </a:r>
            <a:endParaRPr lang="en-US" dirty="0"/>
          </a:p>
        </p:txBody>
      </p:sp>
      <p:sp>
        <p:nvSpPr>
          <p:cNvPr id="4" name="Footer Placeholder 3"/>
          <p:cNvSpPr>
            <a:spLocks noGrp="1"/>
          </p:cNvSpPr>
          <p:nvPr>
            <p:ph type="ftr" sz="quarter" idx="10"/>
          </p:nvPr>
        </p:nvSpPr>
        <p:spPr/>
        <p:txBody>
          <a:bodyPr/>
          <a:lstStyle/>
          <a:p>
            <a:pPr>
              <a:defRPr/>
            </a:pPr>
            <a:r>
              <a:rPr lang="en-US" smtClean="0"/>
              <a:t>ResearchSpace, a VRE Based on CRM</a:t>
            </a:r>
            <a:endParaRPr lang="en-GB"/>
          </a:p>
        </p:txBody>
      </p:sp>
      <p:sp>
        <p:nvSpPr>
          <p:cNvPr id="5" name="Slide Number Placeholder 4"/>
          <p:cNvSpPr>
            <a:spLocks noGrp="1"/>
          </p:cNvSpPr>
          <p:nvPr>
            <p:ph type="sldNum" sz="quarter" idx="11"/>
          </p:nvPr>
        </p:nvSpPr>
        <p:spPr/>
        <p:txBody>
          <a:bodyPr/>
          <a:lstStyle/>
          <a:p>
            <a:pPr>
              <a:defRPr/>
            </a:pPr>
            <a:r>
              <a:rPr lang="en-GB" smtClean="0"/>
              <a:t>#</a:t>
            </a:r>
            <a:fld id="{AE0C446E-4FA9-4EEB-9C30-B3E142C4B484}" type="slidenum">
              <a:rPr lang="en-GB" smtClean="0"/>
              <a:pPr>
                <a:defRPr/>
              </a:pPr>
              <a:t>14</a:t>
            </a:fld>
            <a:endParaRPr lang="en-GB"/>
          </a:p>
        </p:txBody>
      </p:sp>
      <p:sp>
        <p:nvSpPr>
          <p:cNvPr id="6" name="Date Placeholder 5"/>
          <p:cNvSpPr>
            <a:spLocks noGrp="1"/>
          </p:cNvSpPr>
          <p:nvPr>
            <p:ph type="dt" sz="half" idx="12"/>
          </p:nvPr>
        </p:nvSpPr>
        <p:spPr/>
        <p:txBody>
          <a:bodyPr/>
          <a:lstStyle/>
          <a:p>
            <a:pPr>
              <a:defRPr/>
            </a:pPr>
            <a:r>
              <a:rPr lang="en-US" smtClean="0"/>
              <a:t>26-Apr-13</a:t>
            </a:r>
            <a:endParaRPr lang="en-GB"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RS Image Annotation Architecture</a:t>
            </a:r>
            <a:endParaRPr lang="en-US" dirty="0"/>
          </a:p>
        </p:txBody>
      </p:sp>
      <p:sp>
        <p:nvSpPr>
          <p:cNvPr id="4" name="Footer Placeholder 3"/>
          <p:cNvSpPr>
            <a:spLocks noGrp="1"/>
          </p:cNvSpPr>
          <p:nvPr>
            <p:ph type="ftr" sz="quarter" idx="10"/>
          </p:nvPr>
        </p:nvSpPr>
        <p:spPr/>
        <p:txBody>
          <a:bodyPr/>
          <a:lstStyle/>
          <a:p>
            <a:pPr>
              <a:defRPr/>
            </a:pPr>
            <a:r>
              <a:rPr lang="en-US" smtClean="0"/>
              <a:t>ResearchSpace, a VRE Based on CRM</a:t>
            </a:r>
            <a:endParaRPr lang="en-GB"/>
          </a:p>
        </p:txBody>
      </p:sp>
      <p:sp>
        <p:nvSpPr>
          <p:cNvPr id="5" name="Slide Number Placeholder 4"/>
          <p:cNvSpPr>
            <a:spLocks noGrp="1"/>
          </p:cNvSpPr>
          <p:nvPr>
            <p:ph type="sldNum" sz="quarter" idx="11"/>
          </p:nvPr>
        </p:nvSpPr>
        <p:spPr/>
        <p:txBody>
          <a:bodyPr/>
          <a:lstStyle/>
          <a:p>
            <a:pPr>
              <a:defRPr/>
            </a:pPr>
            <a:r>
              <a:rPr lang="en-GB" smtClean="0"/>
              <a:t>#</a:t>
            </a:r>
            <a:fld id="{AE0C446E-4FA9-4EEB-9C30-B3E142C4B484}" type="slidenum">
              <a:rPr lang="en-GB" smtClean="0"/>
              <a:pPr>
                <a:defRPr/>
              </a:pPr>
              <a:t>15</a:t>
            </a:fld>
            <a:endParaRPr lang="en-GB"/>
          </a:p>
        </p:txBody>
      </p:sp>
      <p:sp>
        <p:nvSpPr>
          <p:cNvPr id="6" name="Date Placeholder 5"/>
          <p:cNvSpPr>
            <a:spLocks noGrp="1"/>
          </p:cNvSpPr>
          <p:nvPr>
            <p:ph type="dt" sz="half" idx="12"/>
          </p:nvPr>
        </p:nvSpPr>
        <p:spPr/>
        <p:txBody>
          <a:bodyPr/>
          <a:lstStyle/>
          <a:p>
            <a:pPr>
              <a:defRPr/>
            </a:pPr>
            <a:r>
              <a:rPr lang="en-US" smtClean="0"/>
              <a:t>26-Apr-13</a:t>
            </a:r>
            <a:endParaRPr lang="en-GB" dirty="0"/>
          </a:p>
        </p:txBody>
      </p:sp>
      <p:pic>
        <p:nvPicPr>
          <p:cNvPr id="5123" name="Picture 3" descr="C:\my\Onto\sales\reusable-bits\brochures\CH-brochure\RS-image-annotation-diagram.png"/>
          <p:cNvPicPr>
            <a:picLocks noChangeAspect="1" noChangeArrowheads="1"/>
          </p:cNvPicPr>
          <p:nvPr/>
        </p:nvPicPr>
        <p:blipFill>
          <a:blip r:embed="rId2" cstate="print"/>
          <a:srcRect/>
          <a:stretch>
            <a:fillRect/>
          </a:stretch>
        </p:blipFill>
        <p:spPr bwMode="auto">
          <a:xfrm>
            <a:off x="827584" y="1268760"/>
            <a:ext cx="7992888" cy="5167036"/>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RS Image Annotation</a:t>
            </a:r>
            <a:endParaRPr lang="en-US" dirty="0"/>
          </a:p>
        </p:txBody>
      </p:sp>
      <p:sp>
        <p:nvSpPr>
          <p:cNvPr id="4" name="Footer Placeholder 3"/>
          <p:cNvSpPr>
            <a:spLocks noGrp="1"/>
          </p:cNvSpPr>
          <p:nvPr>
            <p:ph type="ftr" sz="quarter" idx="10"/>
          </p:nvPr>
        </p:nvSpPr>
        <p:spPr/>
        <p:txBody>
          <a:bodyPr/>
          <a:lstStyle/>
          <a:p>
            <a:pPr>
              <a:defRPr/>
            </a:pPr>
            <a:r>
              <a:rPr lang="en-US" dirty="0" smtClean="0"/>
              <a:t>ResearchSpace, a VRE Based on CRM</a:t>
            </a:r>
            <a:endParaRPr lang="en-GB" dirty="0"/>
          </a:p>
        </p:txBody>
      </p:sp>
      <p:sp>
        <p:nvSpPr>
          <p:cNvPr id="5" name="Slide Number Placeholder 4"/>
          <p:cNvSpPr>
            <a:spLocks noGrp="1"/>
          </p:cNvSpPr>
          <p:nvPr>
            <p:ph type="sldNum" sz="quarter" idx="11"/>
          </p:nvPr>
        </p:nvSpPr>
        <p:spPr/>
        <p:txBody>
          <a:bodyPr/>
          <a:lstStyle/>
          <a:p>
            <a:pPr>
              <a:defRPr/>
            </a:pPr>
            <a:r>
              <a:rPr lang="en-GB" smtClean="0"/>
              <a:t>#</a:t>
            </a:r>
            <a:fld id="{AE0C446E-4FA9-4EEB-9C30-B3E142C4B484}" type="slidenum">
              <a:rPr lang="en-GB" smtClean="0"/>
              <a:pPr>
                <a:defRPr/>
              </a:pPr>
              <a:t>16</a:t>
            </a:fld>
            <a:endParaRPr lang="en-GB"/>
          </a:p>
        </p:txBody>
      </p:sp>
      <p:sp>
        <p:nvSpPr>
          <p:cNvPr id="6" name="Date Placeholder 5"/>
          <p:cNvSpPr>
            <a:spLocks noGrp="1"/>
          </p:cNvSpPr>
          <p:nvPr>
            <p:ph type="dt" sz="half" idx="12"/>
          </p:nvPr>
        </p:nvSpPr>
        <p:spPr/>
        <p:txBody>
          <a:bodyPr/>
          <a:lstStyle/>
          <a:p>
            <a:pPr>
              <a:defRPr/>
            </a:pPr>
            <a:r>
              <a:rPr lang="en-US" smtClean="0"/>
              <a:t>26-Apr-13</a:t>
            </a:r>
            <a:endParaRPr lang="en-GB" dirty="0"/>
          </a:p>
        </p:txBody>
      </p:sp>
      <p:pic>
        <p:nvPicPr>
          <p:cNvPr id="4100" name="Picture 4" descr="C:\my\Onto\sales\reusable-bits\brochures\CH-brochure\RS-image-annotation.png"/>
          <p:cNvPicPr>
            <a:picLocks noChangeAspect="1" noChangeArrowheads="1"/>
          </p:cNvPicPr>
          <p:nvPr/>
        </p:nvPicPr>
        <p:blipFill>
          <a:blip r:embed="rId2" cstate="print"/>
          <a:srcRect/>
          <a:stretch>
            <a:fillRect/>
          </a:stretch>
        </p:blipFill>
        <p:spPr bwMode="auto">
          <a:xfrm>
            <a:off x="0" y="1124744"/>
            <a:ext cx="9085091" cy="5373216"/>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1196752"/>
            <a:ext cx="8640440" cy="5112568"/>
          </a:xfrm>
        </p:spPr>
        <p:txBody>
          <a:bodyPr>
            <a:normAutofit fontScale="77500" lnSpcReduction="20000"/>
          </a:bodyPr>
          <a:lstStyle/>
          <a:p>
            <a:r>
              <a:rPr lang="en-US" dirty="0" smtClean="0"/>
              <a:t>CIDOC CRM: appropriate for cultural heritage, historic discourse, archaeology</a:t>
            </a:r>
          </a:p>
          <a:p>
            <a:pPr lvl="1"/>
            <a:r>
              <a:rPr lang="en-US" dirty="0" smtClean="0"/>
              <a:t>Supports generic description of cultural artifacts, people, places, sites, related events (e.g. creation, acquisition, finding, curation, conservation), cultural periods. </a:t>
            </a:r>
          </a:p>
          <a:p>
            <a:pPr lvl="1"/>
            <a:r>
              <a:rPr lang="en-US" dirty="0" smtClean="0"/>
              <a:t>Standardized as ISO 21127:2006, but undergoes continuing development. </a:t>
            </a:r>
          </a:p>
          <a:p>
            <a:r>
              <a:rPr lang="en-US" dirty="0" smtClean="0"/>
              <a:t>CRM is at the heart of ResearchSpace</a:t>
            </a:r>
          </a:p>
          <a:p>
            <a:pPr lvl="1"/>
            <a:r>
              <a:rPr lang="en-US" dirty="0" smtClean="0"/>
              <a:t>Ontotext helped the British Museum to develop its mapping to CIDOC CRM, and Best Practice guidelines that other museums can use. </a:t>
            </a:r>
          </a:p>
          <a:p>
            <a:pPr lvl="1"/>
            <a:r>
              <a:rPr lang="en-US" dirty="0" smtClean="0"/>
              <a:t>Ontotext gained strong experience with CRM and is very active on the CRM Special Interest Group (CRM SIG). </a:t>
            </a:r>
          </a:p>
          <a:p>
            <a:pPr lvl="1"/>
            <a:r>
              <a:rPr lang="en-US" dirty="0" smtClean="0"/>
              <a:t>We promote CRM extensions and corrections that facilitate real interoperability and federation between collections of different institutions</a:t>
            </a:r>
          </a:p>
          <a:p>
            <a:pPr lvl="1"/>
            <a:r>
              <a:rPr lang="en-US" b="1" dirty="0" smtClean="0"/>
              <a:t>Vladimir Alexiev</a:t>
            </a:r>
            <a:r>
              <a:rPr lang="en-US" dirty="0" smtClean="0"/>
              <a:t>. </a:t>
            </a:r>
            <a:r>
              <a:rPr lang="en-US" dirty="0" smtClean="0">
                <a:hlinkClick r:id="rId2"/>
              </a:rPr>
              <a:t>Types and annotations for CIDOC CRM properties</a:t>
            </a:r>
            <a:r>
              <a:rPr lang="en-US" dirty="0" smtClean="0"/>
              <a:t>. In </a:t>
            </a:r>
            <a:r>
              <a:rPr lang="en-US" i="1" dirty="0" smtClean="0"/>
              <a:t>Digital Presentation and Preservation of Cultural and Scientific Heritage (DiPP2012) conference (Invited report)</a:t>
            </a:r>
            <a:r>
              <a:rPr lang="en-US" dirty="0" smtClean="0"/>
              <a:t>, </a:t>
            </a:r>
            <a:r>
              <a:rPr lang="en-US" dirty="0" err="1" smtClean="0"/>
              <a:t>Veliko</a:t>
            </a:r>
            <a:r>
              <a:rPr lang="en-US" dirty="0" smtClean="0"/>
              <a:t> </a:t>
            </a:r>
            <a:r>
              <a:rPr lang="en-US" dirty="0" err="1" smtClean="0"/>
              <a:t>Tarnovo</a:t>
            </a:r>
            <a:r>
              <a:rPr lang="en-US" dirty="0" smtClean="0"/>
              <a:t>, Bulgaria, September 2012.</a:t>
            </a:r>
          </a:p>
          <a:p>
            <a:r>
              <a:rPr lang="en-US" dirty="0" smtClean="0"/>
              <a:t>Ontotext is organizing workshop </a:t>
            </a:r>
            <a:r>
              <a:rPr lang="en-US" i="1" dirty="0" smtClean="0"/>
              <a:t>Practical Experiences with CIDOC CRM and its Extensions (CRMEX 2013)</a:t>
            </a:r>
          </a:p>
          <a:p>
            <a:pPr lvl="1"/>
            <a:r>
              <a:rPr lang="en-US" dirty="0" smtClean="0"/>
              <a:t>Accepted for </a:t>
            </a:r>
            <a:r>
              <a:rPr lang="en-US" i="1" dirty="0" smtClean="0"/>
              <a:t>Theory and Practice of Digital Libraries (TPDL 2013)</a:t>
            </a:r>
            <a:r>
              <a:rPr lang="en-US" dirty="0" smtClean="0"/>
              <a:t>, 26 Sep 2013, Malta. </a:t>
            </a:r>
          </a:p>
          <a:p>
            <a:pPr lvl="1"/>
            <a:r>
              <a:rPr lang="en-US" dirty="0" smtClean="0"/>
              <a:t>Generated a lot of interest in the CRM community</a:t>
            </a:r>
            <a:endParaRPr lang="en-US" dirty="0"/>
          </a:p>
        </p:txBody>
      </p:sp>
      <p:sp>
        <p:nvSpPr>
          <p:cNvPr id="3" name="Title 2"/>
          <p:cNvSpPr>
            <a:spLocks noGrp="1"/>
          </p:cNvSpPr>
          <p:nvPr>
            <p:ph type="title"/>
          </p:nvPr>
        </p:nvSpPr>
        <p:spPr/>
        <p:txBody>
          <a:bodyPr/>
          <a:lstStyle/>
          <a:p>
            <a:r>
              <a:rPr lang="en-US" dirty="0" smtClean="0"/>
              <a:t>RS and CIDOC CRM </a:t>
            </a:r>
            <a:endParaRPr lang="en-US" dirty="0"/>
          </a:p>
        </p:txBody>
      </p:sp>
      <p:sp>
        <p:nvSpPr>
          <p:cNvPr id="4" name="Footer Placeholder 3"/>
          <p:cNvSpPr>
            <a:spLocks noGrp="1"/>
          </p:cNvSpPr>
          <p:nvPr>
            <p:ph type="ftr" sz="quarter" idx="10"/>
          </p:nvPr>
        </p:nvSpPr>
        <p:spPr/>
        <p:txBody>
          <a:bodyPr/>
          <a:lstStyle/>
          <a:p>
            <a:pPr>
              <a:defRPr/>
            </a:pPr>
            <a:r>
              <a:rPr lang="en-US" smtClean="0"/>
              <a:t>ResearchSpace, a VRE Based on CRM</a:t>
            </a:r>
            <a:endParaRPr lang="en-GB"/>
          </a:p>
        </p:txBody>
      </p:sp>
      <p:sp>
        <p:nvSpPr>
          <p:cNvPr id="5" name="Slide Number Placeholder 4"/>
          <p:cNvSpPr>
            <a:spLocks noGrp="1"/>
          </p:cNvSpPr>
          <p:nvPr>
            <p:ph type="sldNum" sz="quarter" idx="11"/>
          </p:nvPr>
        </p:nvSpPr>
        <p:spPr/>
        <p:txBody>
          <a:bodyPr/>
          <a:lstStyle/>
          <a:p>
            <a:pPr>
              <a:defRPr/>
            </a:pPr>
            <a:r>
              <a:rPr lang="en-GB" smtClean="0"/>
              <a:t>#</a:t>
            </a:r>
            <a:fld id="{AE0C446E-4FA9-4EEB-9C30-B3E142C4B484}" type="slidenum">
              <a:rPr lang="en-GB" smtClean="0"/>
              <a:pPr>
                <a:defRPr/>
              </a:pPr>
              <a:t>17</a:t>
            </a:fld>
            <a:endParaRPr lang="en-GB"/>
          </a:p>
        </p:txBody>
      </p:sp>
      <p:sp>
        <p:nvSpPr>
          <p:cNvPr id="6" name="Date Placeholder 5"/>
          <p:cNvSpPr>
            <a:spLocks noGrp="1"/>
          </p:cNvSpPr>
          <p:nvPr>
            <p:ph type="dt" sz="half" idx="12"/>
          </p:nvPr>
        </p:nvSpPr>
        <p:spPr/>
        <p:txBody>
          <a:bodyPr/>
          <a:lstStyle/>
          <a:p>
            <a:pPr>
              <a:defRPr/>
            </a:pPr>
            <a:r>
              <a:rPr lang="en-US" smtClean="0"/>
              <a:t>26-Apr-13</a:t>
            </a:r>
            <a:endParaRPr lang="en-GB"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764704"/>
            <a:ext cx="8712968" cy="5760640"/>
          </a:xfrm>
        </p:spPr>
        <p:txBody>
          <a:bodyPr>
            <a:noAutofit/>
          </a:bodyPr>
          <a:lstStyle/>
          <a:p>
            <a:r>
              <a:rPr lang="en-US" sz="2000" dirty="0" smtClean="0"/>
              <a:t>RS search is implemented using the idea of CRM Fundamental Relations (FRs). </a:t>
            </a:r>
          </a:p>
          <a:p>
            <a:pPr lvl="1"/>
            <a:r>
              <a:rPr lang="en-US" sz="1600" dirty="0" smtClean="0"/>
              <a:t>FRs aggregate a large number of paths through CRM data into a smaller number of searchable relations, allowing a more intuitive search. </a:t>
            </a:r>
          </a:p>
          <a:p>
            <a:pPr lvl="1"/>
            <a:r>
              <a:rPr lang="en-US" sz="1600" dirty="0" smtClean="0"/>
              <a:t>For example, the FR "Thing from Place" can be defined as this CRM network:</a:t>
            </a:r>
          </a:p>
          <a:p>
            <a:pPr lvl="1"/>
            <a:endParaRPr lang="en-US" sz="1600" dirty="0" smtClean="0"/>
          </a:p>
          <a:p>
            <a:pPr lvl="1"/>
            <a:endParaRPr lang="en-US" sz="1600" dirty="0" smtClean="0"/>
          </a:p>
          <a:p>
            <a:pPr lvl="1"/>
            <a:endParaRPr lang="en-US" sz="1600" dirty="0" smtClean="0"/>
          </a:p>
          <a:p>
            <a:pPr lvl="1"/>
            <a:endParaRPr lang="en-US" sz="1600" dirty="0" smtClean="0"/>
          </a:p>
          <a:p>
            <a:pPr lvl="1"/>
            <a:endParaRPr lang="en-US" sz="1600" dirty="0" smtClean="0"/>
          </a:p>
          <a:p>
            <a:pPr lvl="1"/>
            <a:endParaRPr lang="en-US" sz="1600" dirty="0" smtClean="0"/>
          </a:p>
          <a:p>
            <a:pPr lvl="1"/>
            <a:endParaRPr lang="en-US" sz="1600" dirty="0" smtClean="0"/>
          </a:p>
          <a:p>
            <a:pPr lvl="1"/>
            <a:endParaRPr lang="en-US" sz="1600" dirty="0" smtClean="0"/>
          </a:p>
          <a:p>
            <a:pPr lvl="1"/>
            <a:endParaRPr lang="en-US" sz="1600" dirty="0" smtClean="0"/>
          </a:p>
          <a:p>
            <a:r>
              <a:rPr lang="en-US" sz="2000" dirty="0" smtClean="0"/>
              <a:t>First working implementation of FR search over large data. </a:t>
            </a:r>
          </a:p>
          <a:p>
            <a:pPr lvl="1"/>
            <a:r>
              <a:rPr lang="en-US" sz="1600" dirty="0" smtClean="0"/>
              <a:t>Use OWLIM Rules: reasoning power equivalent to OWL2 RL, efficient incremental updates</a:t>
            </a:r>
          </a:p>
          <a:p>
            <a:pPr lvl="1"/>
            <a:r>
              <a:rPr lang="en-US" sz="1600" dirty="0" smtClean="0"/>
              <a:t>We implemented 20 FRs using 104 rules and about 40 sub-FRs.</a:t>
            </a:r>
          </a:p>
          <a:p>
            <a:pPr lvl="1"/>
            <a:r>
              <a:rPr lang="en-US" sz="1600" b="1" dirty="0" smtClean="0"/>
              <a:t>Vladimir Alexiev</a:t>
            </a:r>
            <a:r>
              <a:rPr lang="en-US" sz="1600" dirty="0" smtClean="0"/>
              <a:t>. </a:t>
            </a:r>
            <a:r>
              <a:rPr lang="en-US" sz="1600" dirty="0" smtClean="0">
                <a:hlinkClick r:id="rId2"/>
              </a:rPr>
              <a:t>Implementing CIDOC CRM search based on fundamental relations and OWLIM rules</a:t>
            </a:r>
            <a:r>
              <a:rPr lang="en-US" sz="1600" dirty="0" smtClean="0"/>
              <a:t>. In </a:t>
            </a:r>
            <a:r>
              <a:rPr lang="en-US" sz="1600" i="1" dirty="0" smtClean="0"/>
              <a:t>Workshop on Semantic Digital Archives (SDA 2012), Theory and Practice of Digital Libraries (TPDL 2012)</a:t>
            </a:r>
            <a:r>
              <a:rPr lang="en-US" sz="1600" dirty="0" smtClean="0"/>
              <a:t>, </a:t>
            </a:r>
            <a:r>
              <a:rPr lang="en-US" sz="1600" dirty="0" err="1" smtClean="0"/>
              <a:t>Paphos</a:t>
            </a:r>
            <a:r>
              <a:rPr lang="en-US" sz="1600" dirty="0" smtClean="0"/>
              <a:t>, Cyprus, September 2012. CEUR WS Vol.912</a:t>
            </a:r>
            <a:endParaRPr lang="en-US" sz="1600" dirty="0"/>
          </a:p>
        </p:txBody>
      </p:sp>
      <p:sp>
        <p:nvSpPr>
          <p:cNvPr id="3" name="Title 2"/>
          <p:cNvSpPr>
            <a:spLocks noGrp="1"/>
          </p:cNvSpPr>
          <p:nvPr>
            <p:ph type="title"/>
          </p:nvPr>
        </p:nvSpPr>
        <p:spPr/>
        <p:txBody>
          <a:bodyPr/>
          <a:lstStyle/>
          <a:p>
            <a:r>
              <a:rPr lang="en-US" dirty="0" smtClean="0"/>
              <a:t>RS Search Implementation</a:t>
            </a:r>
            <a:endParaRPr lang="en-US" dirty="0"/>
          </a:p>
        </p:txBody>
      </p:sp>
      <p:sp>
        <p:nvSpPr>
          <p:cNvPr id="4" name="Footer Placeholder 3"/>
          <p:cNvSpPr>
            <a:spLocks noGrp="1"/>
          </p:cNvSpPr>
          <p:nvPr>
            <p:ph type="ftr" sz="quarter" idx="10"/>
          </p:nvPr>
        </p:nvSpPr>
        <p:spPr/>
        <p:txBody>
          <a:bodyPr/>
          <a:lstStyle/>
          <a:p>
            <a:pPr>
              <a:defRPr/>
            </a:pPr>
            <a:r>
              <a:rPr lang="en-US" smtClean="0"/>
              <a:t>ResearchSpace, a VRE Based on CRM</a:t>
            </a:r>
            <a:endParaRPr lang="en-GB"/>
          </a:p>
        </p:txBody>
      </p:sp>
      <p:sp>
        <p:nvSpPr>
          <p:cNvPr id="5" name="Slide Number Placeholder 4"/>
          <p:cNvSpPr>
            <a:spLocks noGrp="1"/>
          </p:cNvSpPr>
          <p:nvPr>
            <p:ph type="sldNum" sz="quarter" idx="11"/>
          </p:nvPr>
        </p:nvSpPr>
        <p:spPr/>
        <p:txBody>
          <a:bodyPr/>
          <a:lstStyle/>
          <a:p>
            <a:pPr>
              <a:defRPr/>
            </a:pPr>
            <a:r>
              <a:rPr lang="en-GB" smtClean="0"/>
              <a:t>#</a:t>
            </a:r>
            <a:fld id="{AE0C446E-4FA9-4EEB-9C30-B3E142C4B484}" type="slidenum">
              <a:rPr lang="en-GB" smtClean="0"/>
              <a:pPr>
                <a:defRPr/>
              </a:pPr>
              <a:t>18</a:t>
            </a:fld>
            <a:endParaRPr lang="en-GB"/>
          </a:p>
        </p:txBody>
      </p:sp>
      <p:sp>
        <p:nvSpPr>
          <p:cNvPr id="6" name="Date Placeholder 5"/>
          <p:cNvSpPr>
            <a:spLocks noGrp="1"/>
          </p:cNvSpPr>
          <p:nvPr>
            <p:ph type="dt" sz="half" idx="12"/>
          </p:nvPr>
        </p:nvSpPr>
        <p:spPr/>
        <p:txBody>
          <a:bodyPr/>
          <a:lstStyle/>
          <a:p>
            <a:pPr>
              <a:defRPr/>
            </a:pPr>
            <a:r>
              <a:rPr lang="en-US" smtClean="0"/>
              <a:t>26-Apr-13</a:t>
            </a:r>
            <a:endParaRPr lang="en-GB" dirty="0"/>
          </a:p>
        </p:txBody>
      </p:sp>
      <p:pic>
        <p:nvPicPr>
          <p:cNvPr id="7170" name="Picture 2" descr="C:\my\Onto\proj\ResearchSpace\search\img\CRMsearch.png"/>
          <p:cNvPicPr>
            <a:picLocks noChangeAspect="1" noChangeArrowheads="1"/>
          </p:cNvPicPr>
          <p:nvPr/>
        </p:nvPicPr>
        <p:blipFill>
          <a:blip r:embed="rId3" cstate="print"/>
          <a:srcRect/>
          <a:stretch>
            <a:fillRect/>
          </a:stretch>
        </p:blipFill>
        <p:spPr bwMode="auto">
          <a:xfrm>
            <a:off x="0" y="2060849"/>
            <a:ext cx="9270252" cy="2448272"/>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1196752"/>
            <a:ext cx="8568432" cy="5256584"/>
          </a:xfrm>
        </p:spPr>
        <p:txBody>
          <a:bodyPr>
            <a:normAutofit fontScale="85000" lnSpcReduction="20000"/>
          </a:bodyPr>
          <a:lstStyle/>
          <a:p>
            <a:r>
              <a:rPr lang="en-US" dirty="0" smtClean="0"/>
              <a:t>One of the first datasets to be made available in RS for search, annotation and other research is the complete British Museum (BM) collection</a:t>
            </a:r>
            <a:endParaRPr lang="bg-BG" dirty="0" smtClean="0"/>
          </a:p>
          <a:p>
            <a:pPr lvl="1"/>
            <a:r>
              <a:rPr lang="en-US" dirty="0" smtClean="0"/>
              <a:t>2M museum objects, 53M RDF nodes, 194M explicit statements, 1.5B total statements. </a:t>
            </a:r>
          </a:p>
          <a:p>
            <a:r>
              <a:rPr lang="en-US" dirty="0" smtClean="0"/>
              <a:t>Inference</a:t>
            </a:r>
          </a:p>
          <a:p>
            <a:pPr lvl="1"/>
            <a:r>
              <a:rPr lang="en-US" dirty="0" smtClean="0"/>
              <a:t>Each explicit statement generates 7 statements, inferred through forward chaining and stored using materialization</a:t>
            </a:r>
          </a:p>
          <a:p>
            <a:pPr lvl="1"/>
            <a:r>
              <a:rPr lang="en-US" dirty="0" smtClean="0"/>
              <a:t>This high ratio of inferred statements is due to the deep class hierarchy of CRM (about half of all statements are </a:t>
            </a:r>
            <a:r>
              <a:rPr lang="en-US" dirty="0" err="1" smtClean="0"/>
              <a:t>rdf:type</a:t>
            </a:r>
            <a:r>
              <a:rPr lang="en-US" dirty="0" smtClean="0"/>
              <a:t>), transitively closed and inverse properties</a:t>
            </a:r>
          </a:p>
          <a:p>
            <a:pPr lvl="1"/>
            <a:r>
              <a:rPr lang="en-US" dirty="0" smtClean="0"/>
              <a:t>The search FRs generate about 6% of all statements.</a:t>
            </a:r>
          </a:p>
          <a:p>
            <a:r>
              <a:rPr lang="en-US" dirty="0" smtClean="0"/>
              <a:t>Despite this large amount of data, OWLIM provides good search response times. </a:t>
            </a:r>
          </a:p>
          <a:p>
            <a:r>
              <a:rPr lang="en-US" dirty="0" smtClean="0"/>
              <a:t>Exciting demonstration of large-scale reasoning with real-world data: no other repository has demonstrated such expressive reasoning with more than 5-10M synthetic statements</a:t>
            </a:r>
          </a:p>
          <a:p>
            <a:endParaRPr lang="en-US" dirty="0"/>
          </a:p>
        </p:txBody>
      </p:sp>
      <p:sp>
        <p:nvSpPr>
          <p:cNvPr id="3" name="Title 2"/>
          <p:cNvSpPr>
            <a:spLocks noGrp="1"/>
          </p:cNvSpPr>
          <p:nvPr>
            <p:ph type="title"/>
          </p:nvPr>
        </p:nvSpPr>
        <p:spPr/>
        <p:txBody>
          <a:bodyPr/>
          <a:lstStyle/>
          <a:p>
            <a:r>
              <a:rPr lang="en-US" dirty="0" smtClean="0"/>
              <a:t>CRM Reasoning, Performance</a:t>
            </a:r>
            <a:endParaRPr lang="en-US" dirty="0"/>
          </a:p>
        </p:txBody>
      </p:sp>
      <p:sp>
        <p:nvSpPr>
          <p:cNvPr id="4" name="Footer Placeholder 3"/>
          <p:cNvSpPr>
            <a:spLocks noGrp="1"/>
          </p:cNvSpPr>
          <p:nvPr>
            <p:ph type="ftr" sz="quarter" idx="10"/>
          </p:nvPr>
        </p:nvSpPr>
        <p:spPr/>
        <p:txBody>
          <a:bodyPr/>
          <a:lstStyle/>
          <a:p>
            <a:pPr>
              <a:defRPr/>
            </a:pPr>
            <a:r>
              <a:rPr lang="en-US" smtClean="0"/>
              <a:t>ResearchSpace, a VRE Based on CRM</a:t>
            </a:r>
            <a:endParaRPr lang="en-GB"/>
          </a:p>
        </p:txBody>
      </p:sp>
      <p:sp>
        <p:nvSpPr>
          <p:cNvPr id="5" name="Slide Number Placeholder 4"/>
          <p:cNvSpPr>
            <a:spLocks noGrp="1"/>
          </p:cNvSpPr>
          <p:nvPr>
            <p:ph type="sldNum" sz="quarter" idx="11"/>
          </p:nvPr>
        </p:nvSpPr>
        <p:spPr/>
        <p:txBody>
          <a:bodyPr/>
          <a:lstStyle/>
          <a:p>
            <a:pPr>
              <a:defRPr/>
            </a:pPr>
            <a:r>
              <a:rPr lang="en-GB" smtClean="0"/>
              <a:t>#</a:t>
            </a:r>
            <a:fld id="{AE0C446E-4FA9-4EEB-9C30-B3E142C4B484}" type="slidenum">
              <a:rPr lang="en-GB" smtClean="0"/>
              <a:pPr>
                <a:defRPr/>
              </a:pPr>
              <a:t>19</a:t>
            </a:fld>
            <a:endParaRPr lang="en-GB"/>
          </a:p>
        </p:txBody>
      </p:sp>
      <p:sp>
        <p:nvSpPr>
          <p:cNvPr id="6" name="Date Placeholder 5"/>
          <p:cNvSpPr>
            <a:spLocks noGrp="1"/>
          </p:cNvSpPr>
          <p:nvPr>
            <p:ph type="dt" sz="half" idx="12"/>
          </p:nvPr>
        </p:nvSpPr>
        <p:spPr/>
        <p:txBody>
          <a:bodyPr/>
          <a:lstStyle/>
          <a:p>
            <a:pPr>
              <a:defRPr/>
            </a:pPr>
            <a:r>
              <a:rPr lang="en-US" smtClean="0"/>
              <a:t>26-Apr-13</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539552" y="908720"/>
            <a:ext cx="8280400" cy="5183882"/>
          </a:xfrm>
        </p:spPr>
        <p:txBody>
          <a:bodyPr/>
          <a:lstStyle/>
          <a:p>
            <a:r>
              <a:rPr lang="en-US" dirty="0" smtClean="0"/>
              <a:t>About Ontotext</a:t>
            </a:r>
          </a:p>
          <a:p>
            <a:r>
              <a:rPr lang="en-US" dirty="0" smtClean="0"/>
              <a:t>European projects</a:t>
            </a:r>
          </a:p>
          <a:p>
            <a:r>
              <a:rPr lang="en-US" dirty="0" smtClean="0"/>
              <a:t>Clients</a:t>
            </a:r>
          </a:p>
          <a:p>
            <a:r>
              <a:rPr lang="en-US" dirty="0" smtClean="0"/>
              <a:t>Commercial projects (especially in Cultural Heritage)</a:t>
            </a:r>
          </a:p>
          <a:p>
            <a:r>
              <a:rPr lang="en-US" dirty="0" smtClean="0"/>
              <a:t>The ResearchSpace project</a:t>
            </a:r>
          </a:p>
          <a:p>
            <a:r>
              <a:rPr lang="en-US" dirty="0" smtClean="0"/>
              <a:t>Video by Dominic Oldman</a:t>
            </a:r>
          </a:p>
          <a:p>
            <a:r>
              <a:rPr lang="en-US" dirty="0" smtClean="0"/>
              <a:t>Inference and Search with CIDOC CRM</a:t>
            </a:r>
          </a:p>
          <a:p>
            <a:endParaRPr lang="en-US" dirty="0"/>
          </a:p>
        </p:txBody>
      </p:sp>
      <p:sp>
        <p:nvSpPr>
          <p:cNvPr id="6" name="Title 5"/>
          <p:cNvSpPr>
            <a:spLocks noGrp="1"/>
          </p:cNvSpPr>
          <p:nvPr>
            <p:ph type="title"/>
          </p:nvPr>
        </p:nvSpPr>
        <p:spPr/>
        <p:txBody>
          <a:bodyPr/>
          <a:lstStyle/>
          <a:p>
            <a:r>
              <a:rPr lang="en-US" dirty="0" smtClean="0"/>
              <a:t>Presentation Outline</a:t>
            </a:r>
            <a:endParaRPr lang="en-US" dirty="0"/>
          </a:p>
        </p:txBody>
      </p:sp>
      <p:sp>
        <p:nvSpPr>
          <p:cNvPr id="3" name="Footer Placeholder 2"/>
          <p:cNvSpPr>
            <a:spLocks noGrp="1"/>
          </p:cNvSpPr>
          <p:nvPr>
            <p:ph type="ftr" sz="quarter" idx="10"/>
          </p:nvPr>
        </p:nvSpPr>
        <p:spPr/>
        <p:txBody>
          <a:bodyPr/>
          <a:lstStyle/>
          <a:p>
            <a:pPr>
              <a:defRPr/>
            </a:pPr>
            <a:r>
              <a:rPr lang="en-US" smtClean="0"/>
              <a:t>ResearchSpace, a VRE Based on CRM</a:t>
            </a:r>
            <a:endParaRPr lang="en-GB"/>
          </a:p>
        </p:txBody>
      </p:sp>
      <p:sp>
        <p:nvSpPr>
          <p:cNvPr id="4" name="Slide Number Placeholder 3"/>
          <p:cNvSpPr>
            <a:spLocks noGrp="1"/>
          </p:cNvSpPr>
          <p:nvPr>
            <p:ph type="sldNum" sz="quarter" idx="11"/>
          </p:nvPr>
        </p:nvSpPr>
        <p:spPr/>
        <p:txBody>
          <a:bodyPr/>
          <a:lstStyle/>
          <a:p>
            <a:pPr>
              <a:defRPr/>
            </a:pPr>
            <a:r>
              <a:rPr lang="en-GB" smtClean="0"/>
              <a:t>#</a:t>
            </a:r>
            <a:fld id="{30CFB771-2896-48D7-90B4-81428923510F}" type="slidenum">
              <a:rPr lang="en-GB" smtClean="0"/>
              <a:pPr>
                <a:defRPr/>
              </a:pPr>
              <a:t>2</a:t>
            </a:fld>
            <a:endParaRPr lang="en-GB"/>
          </a:p>
        </p:txBody>
      </p:sp>
      <p:sp>
        <p:nvSpPr>
          <p:cNvPr id="5" name="Date Placeholder 4"/>
          <p:cNvSpPr>
            <a:spLocks noGrp="1"/>
          </p:cNvSpPr>
          <p:nvPr>
            <p:ph type="dt" sz="half" idx="12"/>
          </p:nvPr>
        </p:nvSpPr>
        <p:spPr/>
        <p:txBody>
          <a:bodyPr/>
          <a:lstStyle/>
          <a:p>
            <a:pPr>
              <a:defRPr/>
            </a:pPr>
            <a:r>
              <a:rPr lang="en-US" smtClean="0"/>
              <a:t>26-Apr-13</a:t>
            </a:r>
            <a:endParaRPr lang="en-GB"/>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836712"/>
            <a:ext cx="8784976" cy="5688632"/>
          </a:xfrm>
        </p:spPr>
        <p:txBody>
          <a:bodyPr>
            <a:normAutofit fontScale="62500" lnSpcReduction="20000"/>
          </a:bodyPr>
          <a:lstStyle/>
          <a:p>
            <a:r>
              <a:rPr lang="en-US" dirty="0" smtClean="0"/>
              <a:t>I have started showing people the tools in ResearchSpace. Our keeper of Africa, Oceania and the Americas department was very impressed and complimentary and was able to see how it would benefit her and particularly her department's ethnographic pictorial archives. The search system works very well with historical photographs! I am sure that many others will appreciate your work as well as I show them.</a:t>
            </a:r>
          </a:p>
          <a:p>
            <a:pPr lvl="1"/>
            <a:r>
              <a:rPr lang="en-US" dirty="0" smtClean="0"/>
              <a:t>Dominic Oldman, IS Development Manager, the British Museum, and ResearchSpace Principal Investigator</a:t>
            </a:r>
          </a:p>
          <a:p>
            <a:r>
              <a:rPr lang="en-US" dirty="0" smtClean="0"/>
              <a:t>The Collections Trust will be working with the British Museum to explore the implications of this new </a:t>
            </a:r>
            <a:r>
              <a:rPr lang="en-US" b="1" dirty="0" smtClean="0"/>
              <a:t>Create Once, Publish Everywhere (COPE) </a:t>
            </a:r>
            <a:r>
              <a:rPr lang="en-US" dirty="0" smtClean="0"/>
              <a:t>approach, and to share it as widely as possible with the museum, gallery and built heritage communities. Building on the existing work of our SPECTRUM Partners, we hope to connect leading software providers with this initiative to ensure that the current and future generations of software tools for heritage management support the COPE approach.</a:t>
            </a:r>
          </a:p>
          <a:p>
            <a:pPr lvl="1"/>
            <a:r>
              <a:rPr lang="en-US" dirty="0" smtClean="0"/>
              <a:t>Nick Poole, CEO, Collections Trust</a:t>
            </a:r>
          </a:p>
          <a:p>
            <a:r>
              <a:rPr lang="en-US" dirty="0" smtClean="0"/>
              <a:t>ResearchSpace is an interesting case in point - it is, at heart, a linked open data documentation system on steroids. But its look and feel wouldn't be out of place in a high-end enterprise application... An environment which is neither front-of-house, nor back-office, but both at the same time. It does a hardcore, complex museum job, but it does it in an environment which would (I think) feel as comfortable for a casual user as it would for an academic researcher or expert curator.</a:t>
            </a:r>
          </a:p>
          <a:p>
            <a:pPr lvl="1"/>
            <a:r>
              <a:rPr lang="en-US" dirty="0" smtClean="0"/>
              <a:t>Nick Poole, CEO, Collections Trust</a:t>
            </a:r>
            <a:endParaRPr lang="en-US" dirty="0"/>
          </a:p>
        </p:txBody>
      </p:sp>
      <p:sp>
        <p:nvSpPr>
          <p:cNvPr id="3" name="Title 2"/>
          <p:cNvSpPr>
            <a:spLocks noGrp="1"/>
          </p:cNvSpPr>
          <p:nvPr>
            <p:ph type="title"/>
          </p:nvPr>
        </p:nvSpPr>
        <p:spPr/>
        <p:txBody>
          <a:bodyPr/>
          <a:lstStyle/>
          <a:p>
            <a:r>
              <a:rPr lang="en-US" dirty="0" smtClean="0"/>
              <a:t>RS Impact, Quotes</a:t>
            </a:r>
            <a:endParaRPr lang="en-US" dirty="0"/>
          </a:p>
        </p:txBody>
      </p:sp>
      <p:sp>
        <p:nvSpPr>
          <p:cNvPr id="4" name="Footer Placeholder 3"/>
          <p:cNvSpPr>
            <a:spLocks noGrp="1"/>
          </p:cNvSpPr>
          <p:nvPr>
            <p:ph type="ftr" sz="quarter" idx="10"/>
          </p:nvPr>
        </p:nvSpPr>
        <p:spPr/>
        <p:txBody>
          <a:bodyPr/>
          <a:lstStyle/>
          <a:p>
            <a:pPr>
              <a:defRPr/>
            </a:pPr>
            <a:r>
              <a:rPr lang="en-US" smtClean="0"/>
              <a:t>ResearchSpace, a VRE Based on CRM</a:t>
            </a:r>
            <a:endParaRPr lang="en-GB"/>
          </a:p>
        </p:txBody>
      </p:sp>
      <p:sp>
        <p:nvSpPr>
          <p:cNvPr id="5" name="Slide Number Placeholder 4"/>
          <p:cNvSpPr>
            <a:spLocks noGrp="1"/>
          </p:cNvSpPr>
          <p:nvPr>
            <p:ph type="sldNum" sz="quarter" idx="11"/>
          </p:nvPr>
        </p:nvSpPr>
        <p:spPr/>
        <p:txBody>
          <a:bodyPr/>
          <a:lstStyle/>
          <a:p>
            <a:pPr>
              <a:defRPr/>
            </a:pPr>
            <a:r>
              <a:rPr lang="en-GB" smtClean="0"/>
              <a:t>#</a:t>
            </a:r>
            <a:fld id="{AE0C446E-4FA9-4EEB-9C30-B3E142C4B484}" type="slidenum">
              <a:rPr lang="en-GB" smtClean="0"/>
              <a:pPr>
                <a:defRPr/>
              </a:pPr>
              <a:t>20</a:t>
            </a:fld>
            <a:endParaRPr lang="en-GB"/>
          </a:p>
        </p:txBody>
      </p:sp>
      <p:sp>
        <p:nvSpPr>
          <p:cNvPr id="6" name="Date Placeholder 5"/>
          <p:cNvSpPr>
            <a:spLocks noGrp="1"/>
          </p:cNvSpPr>
          <p:nvPr>
            <p:ph type="dt" sz="half" idx="12"/>
          </p:nvPr>
        </p:nvSpPr>
        <p:spPr/>
        <p:txBody>
          <a:bodyPr/>
          <a:lstStyle/>
          <a:p>
            <a:pPr>
              <a:defRPr/>
            </a:pPr>
            <a:r>
              <a:rPr lang="en-US" smtClean="0"/>
              <a:t>26-Apr-13</a:t>
            </a:r>
            <a:endParaRPr lang="en-GB"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908720"/>
            <a:ext cx="8568952" cy="5472608"/>
          </a:xfrm>
        </p:spPr>
        <p:txBody>
          <a:bodyPr/>
          <a:lstStyle/>
          <a:p>
            <a:r>
              <a:rPr lang="en-US" dirty="0" smtClean="0"/>
              <a:t>VCMS Concept from four points of view</a:t>
            </a:r>
          </a:p>
          <a:p>
            <a:pPr marL="914400" lvl="1" indent="-457200">
              <a:buFont typeface="+mj-lt"/>
              <a:buAutoNum type="arabicPeriod"/>
            </a:pPr>
            <a:r>
              <a:rPr lang="en-US" dirty="0" smtClean="0"/>
              <a:t>Top-down: researcher goals, scenarios, primitives</a:t>
            </a:r>
          </a:p>
          <a:p>
            <a:pPr marL="914400" lvl="1" indent="-457200">
              <a:buFont typeface="+mj-lt"/>
              <a:buAutoNum type="arabicPeriod"/>
            </a:pPr>
            <a:r>
              <a:rPr lang="en-US" dirty="0" smtClean="0"/>
              <a:t>Bottom-up: semantic catalog of data sources and their structure</a:t>
            </a:r>
          </a:p>
          <a:p>
            <a:pPr marL="914400" lvl="1" indent="-457200">
              <a:buFont typeface="+mj-lt"/>
              <a:buAutoNum type="arabicPeriod"/>
            </a:pPr>
            <a:r>
              <a:rPr lang="en-US" dirty="0" smtClean="0"/>
              <a:t>PM: program/project structuring, plan proposal, split writing work</a:t>
            </a:r>
          </a:p>
          <a:p>
            <a:pPr marL="914400" lvl="1" indent="-457200">
              <a:buFont typeface="+mj-lt"/>
              <a:buAutoNum type="arabicPeriod"/>
            </a:pPr>
            <a:r>
              <a:rPr lang="en-US" dirty="0" smtClean="0"/>
              <a:t>Lateral: semtech and text analysis innovations and opportunities</a:t>
            </a:r>
          </a:p>
          <a:p>
            <a:r>
              <a:rPr lang="en-US" dirty="0" smtClean="0"/>
              <a:t>Thoughts on the VCMS process</a:t>
            </a:r>
          </a:p>
          <a:p>
            <a:pPr lvl="1"/>
            <a:r>
              <a:rPr lang="en-US" dirty="0" smtClean="0"/>
              <a:t>Think about bridge funding so you can engage companies</a:t>
            </a:r>
          </a:p>
          <a:p>
            <a:pPr lvl="1"/>
            <a:r>
              <a:rPr lang="en-US" dirty="0" smtClean="0"/>
              <a:t>Be more daring: </a:t>
            </a:r>
            <a:r>
              <a:rPr lang="en-US" i="1" dirty="0" smtClean="0"/>
              <a:t>Ask and ye shall receive</a:t>
            </a:r>
          </a:p>
          <a:p>
            <a:pPr lvl="1"/>
            <a:r>
              <a:rPr lang="en-US" dirty="0" smtClean="0"/>
              <a:t>Data sources network (avalanche) effect</a:t>
            </a:r>
          </a:p>
          <a:p>
            <a:pPr lvl="1"/>
            <a:r>
              <a:rPr lang="en-US" dirty="0" smtClean="0"/>
              <a:t>More interaction between Digital Humanities community and IS</a:t>
            </a:r>
            <a:endParaRPr lang="bg-BG" dirty="0" smtClean="0"/>
          </a:p>
          <a:p>
            <a:pPr lvl="1"/>
            <a:r>
              <a:rPr lang="en-US" dirty="0" smtClean="0"/>
              <a:t>We need this                                and not that</a:t>
            </a:r>
          </a:p>
          <a:p>
            <a:endParaRPr lang="en-US" dirty="0" smtClean="0"/>
          </a:p>
          <a:p>
            <a:pPr>
              <a:buNone/>
            </a:pPr>
            <a:endParaRPr lang="en-US" dirty="0" smtClean="0"/>
          </a:p>
        </p:txBody>
      </p:sp>
      <p:sp>
        <p:nvSpPr>
          <p:cNvPr id="3" name="Title 2"/>
          <p:cNvSpPr>
            <a:spLocks noGrp="1"/>
          </p:cNvSpPr>
          <p:nvPr>
            <p:ph type="title"/>
          </p:nvPr>
        </p:nvSpPr>
        <p:spPr/>
        <p:txBody>
          <a:bodyPr/>
          <a:lstStyle/>
          <a:p>
            <a:r>
              <a:rPr lang="en-US" smtClean="0"/>
              <a:t>VCMS Remarks</a:t>
            </a:r>
            <a:endParaRPr lang="en-US" dirty="0"/>
          </a:p>
        </p:txBody>
      </p:sp>
      <p:sp>
        <p:nvSpPr>
          <p:cNvPr id="4" name="Footer Placeholder 3"/>
          <p:cNvSpPr>
            <a:spLocks noGrp="1"/>
          </p:cNvSpPr>
          <p:nvPr>
            <p:ph type="ftr" sz="quarter" idx="10"/>
          </p:nvPr>
        </p:nvSpPr>
        <p:spPr/>
        <p:txBody>
          <a:bodyPr/>
          <a:lstStyle/>
          <a:p>
            <a:r>
              <a:rPr lang="en-US" smtClean="0"/>
              <a:t>ResearchSpace, a VRE Based on CRM</a:t>
            </a:r>
            <a:endParaRPr lang="en-GB"/>
          </a:p>
        </p:txBody>
      </p:sp>
      <p:sp>
        <p:nvSpPr>
          <p:cNvPr id="5" name="Slide Number Placeholder 4"/>
          <p:cNvSpPr>
            <a:spLocks noGrp="1"/>
          </p:cNvSpPr>
          <p:nvPr>
            <p:ph type="sldNum" sz="quarter" idx="11"/>
          </p:nvPr>
        </p:nvSpPr>
        <p:spPr/>
        <p:txBody>
          <a:bodyPr/>
          <a:lstStyle/>
          <a:p>
            <a:r>
              <a:rPr lang="en-GB" smtClean="0"/>
              <a:t>#</a:t>
            </a:r>
            <a:fld id="{AE0C446E-4FA9-4EEB-9C30-B3E142C4B484}" type="slidenum">
              <a:rPr lang="en-GB" smtClean="0"/>
              <a:pPr/>
              <a:t>21</a:t>
            </a:fld>
            <a:endParaRPr lang="en-GB"/>
          </a:p>
        </p:txBody>
      </p:sp>
      <p:sp>
        <p:nvSpPr>
          <p:cNvPr id="6" name="Date Placeholder 5"/>
          <p:cNvSpPr>
            <a:spLocks noGrp="1"/>
          </p:cNvSpPr>
          <p:nvPr>
            <p:ph type="dt" sz="half" idx="12"/>
          </p:nvPr>
        </p:nvSpPr>
        <p:spPr/>
        <p:txBody>
          <a:bodyPr/>
          <a:lstStyle/>
          <a:p>
            <a:r>
              <a:rPr lang="en-US" smtClean="0"/>
              <a:t>26-Apr-13</a:t>
            </a:r>
            <a:endParaRPr lang="en-GB" dirty="0"/>
          </a:p>
        </p:txBody>
      </p:sp>
      <p:pic>
        <p:nvPicPr>
          <p:cNvPr id="54274" name="Picture 2" descr="http://t2.gstatic.com/images?q=tbn:ANd9GcT-Jiy1hRolthAC1k2LaHmB1wz8JWaugmtH6e_zRYa4m755JdvD"/>
          <p:cNvPicPr>
            <a:picLocks noChangeAspect="1" noChangeArrowheads="1"/>
          </p:cNvPicPr>
          <p:nvPr/>
        </p:nvPicPr>
        <p:blipFill>
          <a:blip r:embed="rId2" cstate="print"/>
          <a:srcRect t="5340" b="14557"/>
          <a:stretch>
            <a:fillRect/>
          </a:stretch>
        </p:blipFill>
        <p:spPr bwMode="auto">
          <a:xfrm>
            <a:off x="1115616" y="5229200"/>
            <a:ext cx="1800200" cy="1080120"/>
          </a:xfrm>
          <a:prstGeom prst="rect">
            <a:avLst/>
          </a:prstGeom>
          <a:noFill/>
        </p:spPr>
      </p:pic>
      <p:pic>
        <p:nvPicPr>
          <p:cNvPr id="54275" name="Picture 3" descr="C:\my\Onto\sales\reusable-bits\images\stock-photos\seminar.jpg"/>
          <p:cNvPicPr>
            <a:picLocks noChangeAspect="1" noChangeArrowheads="1"/>
          </p:cNvPicPr>
          <p:nvPr/>
        </p:nvPicPr>
        <p:blipFill>
          <a:blip r:embed="rId3" cstate="print"/>
          <a:srcRect/>
          <a:stretch>
            <a:fillRect/>
          </a:stretch>
        </p:blipFill>
        <p:spPr bwMode="auto">
          <a:xfrm>
            <a:off x="4355976" y="5373216"/>
            <a:ext cx="1296144" cy="919487"/>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4509120"/>
            <a:ext cx="8280400" cy="1583482"/>
          </a:xfrm>
        </p:spPr>
        <p:txBody>
          <a:bodyPr/>
          <a:lstStyle/>
          <a:p>
            <a:r>
              <a:rPr lang="en-US" dirty="0" smtClean="0"/>
              <a:t>Questions</a:t>
            </a:r>
            <a:r>
              <a:rPr lang="en-US" smtClean="0"/>
              <a:t>? </a:t>
            </a:r>
            <a:r>
              <a:rPr lang="en-US" smtClean="0">
                <a:hlinkClick r:id="rId2"/>
              </a:rPr>
              <a:t>vladimir.alexiev@ontotext.com</a:t>
            </a:r>
            <a:r>
              <a:rPr lang="en-US" smtClean="0"/>
              <a:t>  </a:t>
            </a:r>
            <a:endParaRPr lang="en-US" dirty="0"/>
          </a:p>
        </p:txBody>
      </p:sp>
      <p:sp>
        <p:nvSpPr>
          <p:cNvPr id="3" name="Title 2"/>
          <p:cNvSpPr>
            <a:spLocks noGrp="1"/>
          </p:cNvSpPr>
          <p:nvPr>
            <p:ph type="title"/>
          </p:nvPr>
        </p:nvSpPr>
        <p:spPr/>
        <p:txBody>
          <a:bodyPr/>
          <a:lstStyle/>
          <a:p>
            <a:r>
              <a:rPr lang="en-US" dirty="0" smtClean="0"/>
              <a:t>Thanks for listening!</a:t>
            </a:r>
            <a:endParaRPr lang="en-US" dirty="0"/>
          </a:p>
        </p:txBody>
      </p:sp>
      <p:sp>
        <p:nvSpPr>
          <p:cNvPr id="4" name="Footer Placeholder 3"/>
          <p:cNvSpPr>
            <a:spLocks noGrp="1"/>
          </p:cNvSpPr>
          <p:nvPr>
            <p:ph type="ftr" sz="quarter" idx="10"/>
          </p:nvPr>
        </p:nvSpPr>
        <p:spPr/>
        <p:txBody>
          <a:bodyPr/>
          <a:lstStyle/>
          <a:p>
            <a:pPr>
              <a:defRPr/>
            </a:pPr>
            <a:r>
              <a:rPr lang="en-US" smtClean="0"/>
              <a:t>ResearchSpace, a VRE Based on CRM</a:t>
            </a:r>
            <a:endParaRPr lang="en-GB"/>
          </a:p>
        </p:txBody>
      </p:sp>
      <p:sp>
        <p:nvSpPr>
          <p:cNvPr id="5" name="Slide Number Placeholder 4"/>
          <p:cNvSpPr>
            <a:spLocks noGrp="1"/>
          </p:cNvSpPr>
          <p:nvPr>
            <p:ph type="sldNum" sz="quarter" idx="11"/>
          </p:nvPr>
        </p:nvSpPr>
        <p:spPr/>
        <p:txBody>
          <a:bodyPr/>
          <a:lstStyle/>
          <a:p>
            <a:pPr>
              <a:defRPr/>
            </a:pPr>
            <a:r>
              <a:rPr lang="en-GB" smtClean="0"/>
              <a:t>#</a:t>
            </a:r>
            <a:fld id="{AE0C446E-4FA9-4EEB-9C30-B3E142C4B484}" type="slidenum">
              <a:rPr lang="en-GB" smtClean="0"/>
              <a:pPr>
                <a:defRPr/>
              </a:pPr>
              <a:t>22</a:t>
            </a:fld>
            <a:endParaRPr lang="en-GB"/>
          </a:p>
        </p:txBody>
      </p:sp>
      <p:sp>
        <p:nvSpPr>
          <p:cNvPr id="6" name="Date Placeholder 5"/>
          <p:cNvSpPr>
            <a:spLocks noGrp="1"/>
          </p:cNvSpPr>
          <p:nvPr>
            <p:ph type="dt" sz="half" idx="12"/>
          </p:nvPr>
        </p:nvSpPr>
        <p:spPr/>
        <p:txBody>
          <a:bodyPr/>
          <a:lstStyle/>
          <a:p>
            <a:pPr>
              <a:defRPr/>
            </a:pPr>
            <a:r>
              <a:rPr lang="en-US" smtClean="0"/>
              <a:t>26-Apr-13</a:t>
            </a:r>
            <a:endParaRPr lang="en-GB" dirty="0"/>
          </a:p>
        </p:txBody>
      </p:sp>
      <p:pic>
        <p:nvPicPr>
          <p:cNvPr id="58370" name="Picture 2" descr="C:\my\Onto\sales\reusable-bits\images\stock-photos\QuestionMark.jpg"/>
          <p:cNvPicPr>
            <a:picLocks noChangeAspect="1" noChangeArrowheads="1"/>
          </p:cNvPicPr>
          <p:nvPr/>
        </p:nvPicPr>
        <p:blipFill>
          <a:blip r:embed="rId3" cstate="print"/>
          <a:srcRect/>
          <a:stretch>
            <a:fillRect/>
          </a:stretch>
        </p:blipFill>
        <p:spPr bwMode="auto">
          <a:xfrm>
            <a:off x="2483768" y="980728"/>
            <a:ext cx="4106588" cy="3144811"/>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539552" y="1052736"/>
            <a:ext cx="8280400" cy="5039866"/>
          </a:xfrm>
        </p:spPr>
        <p:txBody>
          <a:bodyPr/>
          <a:lstStyle/>
          <a:p>
            <a:r>
              <a:rPr lang="en-GB" sz="2400" dirty="0" smtClean="0"/>
              <a:t>Innovative BG company</a:t>
            </a:r>
            <a:r>
              <a:rPr lang="bg-BG" sz="2400" dirty="0" smtClean="0"/>
              <a:t>, </a:t>
            </a:r>
            <a:r>
              <a:rPr lang="en-US" sz="2400" dirty="0" smtClean="0"/>
              <a:t>global leader in Semantic Technology software</a:t>
            </a:r>
          </a:p>
          <a:p>
            <a:pPr lvl="1"/>
            <a:r>
              <a:rPr lang="en-US" sz="1800" dirty="0" smtClean="0"/>
              <a:t>Semantic database (repository): OWLIM</a:t>
            </a:r>
          </a:p>
          <a:p>
            <a:pPr lvl="1"/>
            <a:r>
              <a:rPr lang="en-US" sz="1800" dirty="0" smtClean="0"/>
              <a:t>Text analytics, semantic annotation and search: KIM</a:t>
            </a:r>
          </a:p>
          <a:p>
            <a:pPr lvl="1"/>
            <a:r>
              <a:rPr lang="en-US" sz="1800" dirty="0" smtClean="0"/>
              <a:t>Web mining: job offers, cars, recipes, etc.</a:t>
            </a:r>
          </a:p>
          <a:p>
            <a:pPr lvl="1"/>
            <a:r>
              <a:rPr lang="en-US" sz="1800" dirty="0" smtClean="0"/>
              <a:t>Life Sciences and pharmaceuticals</a:t>
            </a:r>
          </a:p>
          <a:p>
            <a:pPr lvl="1"/>
            <a:r>
              <a:rPr lang="en-US" sz="1800" dirty="0" smtClean="0"/>
              <a:t>Data integration, transformation, metadata and ontology management, Linked Data</a:t>
            </a:r>
          </a:p>
          <a:p>
            <a:pPr lvl="1"/>
            <a:r>
              <a:rPr lang="en-US" sz="1800" dirty="0" smtClean="0"/>
              <a:t>Cultural Heritage (CH)</a:t>
            </a:r>
          </a:p>
          <a:p>
            <a:r>
              <a:rPr lang="en-US" sz="2400" dirty="0" smtClean="0"/>
              <a:t>Established in 2000 as a laboratory within Sirma Group</a:t>
            </a:r>
            <a:br>
              <a:rPr lang="en-US" sz="2400" dirty="0" smtClean="0"/>
            </a:br>
            <a:r>
              <a:rPr lang="en-US" sz="2400" dirty="0" smtClean="0"/>
              <a:t>(largest private Bulgarian software holding)</a:t>
            </a:r>
          </a:p>
          <a:p>
            <a:pPr lvl="1"/>
            <a:r>
              <a:rPr lang="en-US" sz="1600" dirty="0" smtClean="0"/>
              <a:t>Received venture funding and spun off as separate company in 2008</a:t>
            </a:r>
          </a:p>
          <a:p>
            <a:r>
              <a:rPr lang="en-US" sz="2400" dirty="0" smtClean="0"/>
              <a:t>65 employees and contractors, offices in Bulgaria (Sofia, Varna), UK (London), USA</a:t>
            </a:r>
          </a:p>
          <a:p>
            <a:endParaRPr lang="en-US" sz="2400" dirty="0"/>
          </a:p>
        </p:txBody>
      </p:sp>
      <p:sp>
        <p:nvSpPr>
          <p:cNvPr id="7" name="Title 6"/>
          <p:cNvSpPr>
            <a:spLocks noGrp="1"/>
          </p:cNvSpPr>
          <p:nvPr>
            <p:ph type="title"/>
          </p:nvPr>
        </p:nvSpPr>
        <p:spPr/>
        <p:txBody>
          <a:bodyPr/>
          <a:lstStyle/>
          <a:p>
            <a:r>
              <a:rPr lang="en-US" dirty="0" smtClean="0"/>
              <a:t>About Ontotext</a:t>
            </a:r>
            <a:endParaRPr lang="en-US" dirty="0"/>
          </a:p>
        </p:txBody>
      </p:sp>
      <p:sp>
        <p:nvSpPr>
          <p:cNvPr id="8196" name="Footer Placeholder 4"/>
          <p:cNvSpPr>
            <a:spLocks noGrp="1"/>
          </p:cNvSpPr>
          <p:nvPr>
            <p:ph type="ftr"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smtClean="0"/>
              <a:t>ResearchSpace, a VRE Based on CRM</a:t>
            </a:r>
            <a:endParaRPr lang="en-GB" smtClean="0"/>
          </a:p>
        </p:txBody>
      </p:sp>
      <p:sp>
        <p:nvSpPr>
          <p:cNvPr id="8197" name="Slide Number Placeholder 5"/>
          <p:cNvSpPr>
            <a:spLocks noGrp="1"/>
          </p:cNvSpPr>
          <p:nvPr>
            <p:ph type="sldNum" sz="quarter" idx="11"/>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GB" smtClean="0"/>
              <a:t>#</a:t>
            </a:r>
            <a:fld id="{54967BEE-8F4D-48CE-993F-C125E890ED29}" type="slidenum">
              <a:rPr lang="en-GB" smtClean="0"/>
              <a:pPr/>
              <a:t>3</a:t>
            </a:fld>
            <a:endParaRPr lang="en-GB" smtClean="0"/>
          </a:p>
        </p:txBody>
      </p:sp>
      <p:sp>
        <p:nvSpPr>
          <p:cNvPr id="8198" name="Date Placeholder 6"/>
          <p:cNvSpPr>
            <a:spLocks noGrp="1"/>
          </p:cNvSpPr>
          <p:nvPr>
            <p:ph type="dt" sz="half" idx="12"/>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smtClean="0"/>
              <a:t>26-Apr-13</a:t>
            </a:r>
            <a:endParaRPr lang="en-GB"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6093296"/>
            <a:ext cx="8280400" cy="431354"/>
          </a:xfrm>
        </p:spPr>
        <p:txBody>
          <a:bodyPr/>
          <a:lstStyle/>
          <a:p>
            <a:r>
              <a:rPr lang="en-US" sz="2400" dirty="0" smtClean="0">
                <a:hlinkClick r:id="rId2"/>
              </a:rPr>
              <a:t>http://www.ontotext.com/research</a:t>
            </a:r>
            <a:r>
              <a:rPr lang="en-US" sz="2400" dirty="0" smtClean="0"/>
              <a:t> </a:t>
            </a:r>
          </a:p>
          <a:p>
            <a:endParaRPr lang="en-US" sz="2400" dirty="0"/>
          </a:p>
        </p:txBody>
      </p:sp>
      <p:sp>
        <p:nvSpPr>
          <p:cNvPr id="3" name="Title 2"/>
          <p:cNvSpPr>
            <a:spLocks noGrp="1"/>
          </p:cNvSpPr>
          <p:nvPr>
            <p:ph type="title"/>
          </p:nvPr>
        </p:nvSpPr>
        <p:spPr/>
        <p:txBody>
          <a:bodyPr/>
          <a:lstStyle/>
          <a:p>
            <a:r>
              <a:rPr lang="en-US" dirty="0" smtClean="0"/>
              <a:t>European Research Projects</a:t>
            </a:r>
            <a:endParaRPr lang="en-US" dirty="0"/>
          </a:p>
        </p:txBody>
      </p:sp>
      <p:sp>
        <p:nvSpPr>
          <p:cNvPr id="4" name="Footer Placeholder 3"/>
          <p:cNvSpPr>
            <a:spLocks noGrp="1"/>
          </p:cNvSpPr>
          <p:nvPr>
            <p:ph type="ftr" sz="quarter" idx="10"/>
          </p:nvPr>
        </p:nvSpPr>
        <p:spPr/>
        <p:txBody>
          <a:bodyPr/>
          <a:lstStyle/>
          <a:p>
            <a:pPr>
              <a:defRPr/>
            </a:pPr>
            <a:r>
              <a:rPr lang="en-US" smtClean="0"/>
              <a:t>ResearchSpace, a VRE Based on CRM</a:t>
            </a:r>
            <a:endParaRPr lang="en-GB"/>
          </a:p>
        </p:txBody>
      </p:sp>
      <p:sp>
        <p:nvSpPr>
          <p:cNvPr id="5" name="Slide Number Placeholder 4"/>
          <p:cNvSpPr>
            <a:spLocks noGrp="1"/>
          </p:cNvSpPr>
          <p:nvPr>
            <p:ph type="sldNum" sz="quarter" idx="11"/>
          </p:nvPr>
        </p:nvSpPr>
        <p:spPr/>
        <p:txBody>
          <a:bodyPr/>
          <a:lstStyle/>
          <a:p>
            <a:pPr>
              <a:defRPr/>
            </a:pPr>
            <a:r>
              <a:rPr lang="en-GB" smtClean="0"/>
              <a:t>#</a:t>
            </a:r>
            <a:fld id="{AE0C446E-4FA9-4EEB-9C30-B3E142C4B484}" type="slidenum">
              <a:rPr lang="en-GB" smtClean="0"/>
              <a:pPr>
                <a:defRPr/>
              </a:pPr>
              <a:t>4</a:t>
            </a:fld>
            <a:endParaRPr lang="en-GB"/>
          </a:p>
        </p:txBody>
      </p:sp>
      <p:sp>
        <p:nvSpPr>
          <p:cNvPr id="6" name="Date Placeholder 5"/>
          <p:cNvSpPr>
            <a:spLocks noGrp="1"/>
          </p:cNvSpPr>
          <p:nvPr>
            <p:ph type="dt" sz="half" idx="12"/>
          </p:nvPr>
        </p:nvSpPr>
        <p:spPr/>
        <p:txBody>
          <a:bodyPr/>
          <a:lstStyle/>
          <a:p>
            <a:pPr>
              <a:defRPr/>
            </a:pPr>
            <a:r>
              <a:rPr lang="en-US" smtClean="0"/>
              <a:t>26-Apr-13</a:t>
            </a:r>
            <a:endParaRPr lang="en-GB" dirty="0"/>
          </a:p>
        </p:txBody>
      </p:sp>
      <p:pic>
        <p:nvPicPr>
          <p:cNvPr id="1026" name="Picture 2" descr="C:\my\Onto\sales\reusable-bits\brochures\CH-brochure\FP-timeline.png"/>
          <p:cNvPicPr>
            <a:picLocks noChangeAspect="1" noChangeArrowheads="1"/>
          </p:cNvPicPr>
          <p:nvPr/>
        </p:nvPicPr>
        <p:blipFill>
          <a:blip r:embed="rId3" cstate="print"/>
          <a:srcRect/>
          <a:stretch>
            <a:fillRect/>
          </a:stretch>
        </p:blipFill>
        <p:spPr bwMode="auto">
          <a:xfrm>
            <a:off x="1259632" y="980729"/>
            <a:ext cx="6552728" cy="509881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980728"/>
            <a:ext cx="8352928" cy="5184576"/>
          </a:xfrm>
        </p:spPr>
        <p:txBody>
          <a:bodyPr/>
          <a:lstStyle/>
          <a:p>
            <a:pPr>
              <a:buNone/>
            </a:pPr>
            <a:r>
              <a:rPr lang="en-US" sz="1800" dirty="0" smtClean="0"/>
              <a:t>Current research projects relevant to Cultural Heritage include:</a:t>
            </a:r>
          </a:p>
          <a:p>
            <a:r>
              <a:rPr lang="en-US" sz="1800" b="1" dirty="0" smtClean="0"/>
              <a:t>MOLTO</a:t>
            </a:r>
            <a:r>
              <a:rPr lang="en-US" sz="1800" dirty="0" smtClean="0"/>
              <a:t> - </a:t>
            </a:r>
            <a:r>
              <a:rPr lang="en-US" sz="1800" i="1" dirty="0" smtClean="0"/>
              <a:t>Multilingual Online Translation </a:t>
            </a:r>
            <a:r>
              <a:rPr lang="en-US" sz="1800" dirty="0" smtClean="0"/>
              <a:t>- developing tools for translating texts between multiple languages in real time with high quality.</a:t>
            </a:r>
            <a:br>
              <a:rPr lang="en-US" sz="1800" dirty="0" smtClean="0"/>
            </a:br>
            <a:r>
              <a:rPr lang="en-US" sz="1800" dirty="0" smtClean="0"/>
              <a:t>Ontotext leads a Museum use case for the Gothenburg City Museum</a:t>
            </a:r>
          </a:p>
          <a:p>
            <a:r>
              <a:rPr lang="en-US" sz="1800" b="1" dirty="0" smtClean="0"/>
              <a:t>RENDER </a:t>
            </a:r>
            <a:r>
              <a:rPr lang="en-US" sz="1800" dirty="0" smtClean="0"/>
              <a:t>- </a:t>
            </a:r>
            <a:r>
              <a:rPr lang="en-US" sz="1800" i="1" dirty="0" smtClean="0"/>
              <a:t>Reflecting Knowledge Diversity </a:t>
            </a:r>
            <a:r>
              <a:rPr lang="en-US" sz="1800" dirty="0" smtClean="0"/>
              <a:t>- developing methods, techniques, software and data sets that will leverage diversity as a crucial source of innovation and creativity.</a:t>
            </a:r>
            <a:br>
              <a:rPr lang="en-US" sz="1800" dirty="0" smtClean="0"/>
            </a:br>
            <a:r>
              <a:rPr lang="en-US" sz="1800" dirty="0" smtClean="0"/>
              <a:t>Techniques developed together with Google for relating news articles to Linked Open Data, and for clustering entities, can be used profitably on CH data.</a:t>
            </a:r>
          </a:p>
          <a:p>
            <a:r>
              <a:rPr lang="en-US" sz="1800" b="1" dirty="0" smtClean="0"/>
              <a:t>EUCLID </a:t>
            </a:r>
            <a:r>
              <a:rPr lang="en-US" sz="1800" dirty="0" smtClean="0"/>
              <a:t>- </a:t>
            </a:r>
            <a:r>
              <a:rPr lang="en-US" sz="1800" i="1" dirty="0" smtClean="0"/>
              <a:t>Educational Curriculum for the usage of Linked Data </a:t>
            </a:r>
            <a:r>
              <a:rPr lang="en-US" sz="1800" dirty="0" smtClean="0"/>
              <a:t>- professional training curriculum for data practitioners aiming to use Linked Data in their daily work.</a:t>
            </a:r>
            <a:br>
              <a:rPr lang="en-US" sz="1800" dirty="0" smtClean="0"/>
            </a:br>
            <a:r>
              <a:rPr lang="en-US" sz="1800" dirty="0" smtClean="0"/>
              <a:t>Strongly relevant to cultural heritage metadata specialists and other experts focusing on Linked Open Data</a:t>
            </a:r>
          </a:p>
        </p:txBody>
      </p:sp>
      <p:sp>
        <p:nvSpPr>
          <p:cNvPr id="3" name="Title 2"/>
          <p:cNvSpPr>
            <a:spLocks noGrp="1"/>
          </p:cNvSpPr>
          <p:nvPr>
            <p:ph type="title"/>
          </p:nvPr>
        </p:nvSpPr>
        <p:spPr/>
        <p:txBody>
          <a:bodyPr/>
          <a:lstStyle/>
          <a:p>
            <a:r>
              <a:rPr lang="en-US" dirty="0" smtClean="0"/>
              <a:t>Current European Projects</a:t>
            </a:r>
            <a:endParaRPr lang="en-US" dirty="0"/>
          </a:p>
        </p:txBody>
      </p:sp>
      <p:sp>
        <p:nvSpPr>
          <p:cNvPr id="4" name="Footer Placeholder 3"/>
          <p:cNvSpPr>
            <a:spLocks noGrp="1"/>
          </p:cNvSpPr>
          <p:nvPr>
            <p:ph type="ftr" sz="quarter" idx="10"/>
          </p:nvPr>
        </p:nvSpPr>
        <p:spPr/>
        <p:txBody>
          <a:bodyPr/>
          <a:lstStyle/>
          <a:p>
            <a:pPr>
              <a:defRPr/>
            </a:pPr>
            <a:r>
              <a:rPr lang="en-US" smtClean="0"/>
              <a:t>ResearchSpace, a VRE Based on CRM</a:t>
            </a:r>
            <a:endParaRPr lang="en-GB" dirty="0"/>
          </a:p>
        </p:txBody>
      </p:sp>
      <p:sp>
        <p:nvSpPr>
          <p:cNvPr id="5" name="Slide Number Placeholder 4"/>
          <p:cNvSpPr>
            <a:spLocks noGrp="1"/>
          </p:cNvSpPr>
          <p:nvPr>
            <p:ph type="sldNum" sz="quarter" idx="11"/>
          </p:nvPr>
        </p:nvSpPr>
        <p:spPr/>
        <p:txBody>
          <a:bodyPr/>
          <a:lstStyle/>
          <a:p>
            <a:pPr>
              <a:defRPr/>
            </a:pPr>
            <a:r>
              <a:rPr lang="en-GB" smtClean="0"/>
              <a:t>#</a:t>
            </a:r>
            <a:fld id="{AE0C446E-4FA9-4EEB-9C30-B3E142C4B484}" type="slidenum">
              <a:rPr lang="en-GB" smtClean="0"/>
              <a:pPr>
                <a:defRPr/>
              </a:pPr>
              <a:t>5</a:t>
            </a:fld>
            <a:endParaRPr lang="en-GB"/>
          </a:p>
        </p:txBody>
      </p:sp>
      <p:sp>
        <p:nvSpPr>
          <p:cNvPr id="6" name="Date Placeholder 5"/>
          <p:cNvSpPr>
            <a:spLocks noGrp="1"/>
          </p:cNvSpPr>
          <p:nvPr>
            <p:ph type="dt" sz="half" idx="12"/>
          </p:nvPr>
        </p:nvSpPr>
        <p:spPr/>
        <p:txBody>
          <a:bodyPr/>
          <a:lstStyle/>
          <a:p>
            <a:pPr>
              <a:defRPr/>
            </a:pPr>
            <a:r>
              <a:rPr lang="en-US" smtClean="0"/>
              <a:t>26-Apr-13</a:t>
            </a:r>
            <a:endParaRPr lang="en-GB"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836712"/>
            <a:ext cx="8352928" cy="5328592"/>
          </a:xfrm>
        </p:spPr>
        <p:txBody>
          <a:bodyPr/>
          <a:lstStyle/>
          <a:p>
            <a:r>
              <a:rPr lang="en-US" sz="1800" b="1" dirty="0" err="1" smtClean="0"/>
              <a:t>AnnoMarket</a:t>
            </a:r>
            <a:r>
              <a:rPr lang="en-US" sz="1800" b="1" dirty="0" smtClean="0"/>
              <a:t> </a:t>
            </a:r>
            <a:r>
              <a:rPr lang="en-US" sz="1800" dirty="0" smtClean="0"/>
              <a:t>- </a:t>
            </a:r>
            <a:r>
              <a:rPr lang="en-US" sz="1800" i="1" dirty="0" smtClean="0"/>
              <a:t>Cloud-Based Text Annotation Marketplace </a:t>
            </a:r>
            <a:r>
              <a:rPr lang="en-US" sz="1800" dirty="0" smtClean="0"/>
              <a:t>- aims to revolutionize the text annotation market, by delivering an affordable, open marketplace for pay-as-you-go, cloud-based extraction resources and services, in multiple languages.</a:t>
            </a:r>
            <a:br>
              <a:rPr lang="en-US" sz="1800" dirty="0" smtClean="0"/>
            </a:br>
            <a:r>
              <a:rPr lang="en-US" sz="1800" dirty="0" smtClean="0"/>
              <a:t>Multilingual semantic entity extraction from cultural heritage text (e.g. museum object descriptions) is an important and largely unsolved problem. Ontotext's strong experience in this domain, as well as this particular project, provide important avenues for addressing the problem.</a:t>
            </a:r>
          </a:p>
          <a:p>
            <a:r>
              <a:rPr lang="en-US" sz="1800" b="1" dirty="0" smtClean="0"/>
              <a:t>LDBC</a:t>
            </a:r>
            <a:r>
              <a:rPr lang="en-US" sz="1800" dirty="0" smtClean="0"/>
              <a:t> - </a:t>
            </a:r>
            <a:r>
              <a:rPr lang="en-US" sz="1800" i="1" dirty="0" smtClean="0"/>
              <a:t>Linked Data Benchmark Council </a:t>
            </a:r>
            <a:r>
              <a:rPr lang="en-US" sz="1800" dirty="0" smtClean="0"/>
              <a:t>- aims to establish a global, vendor-neutral, non-profit organization for publishing and auditing benchmark results for graph and RDF databases.</a:t>
            </a:r>
            <a:br>
              <a:rPr lang="en-US" sz="1800" dirty="0" smtClean="0"/>
            </a:br>
            <a:r>
              <a:rPr lang="en-US" sz="1800" dirty="0" smtClean="0"/>
              <a:t>Cultural heritage institutions that decide to use semantic repositories require such information, and at the same time can provide important feedback for</a:t>
            </a:r>
          </a:p>
          <a:p>
            <a:r>
              <a:rPr lang="en-US" sz="1800" b="1" dirty="0" smtClean="0"/>
              <a:t>Europeana Creative </a:t>
            </a:r>
            <a:r>
              <a:rPr lang="en-US" sz="1800" dirty="0" smtClean="0"/>
              <a:t>- re-use </a:t>
            </a:r>
            <a:r>
              <a:rPr lang="en-US" sz="1800" i="1" dirty="0" smtClean="0"/>
              <a:t>of cultural heritage metadata and content by the creative industries</a:t>
            </a:r>
            <a:r>
              <a:rPr lang="en-US" sz="1800" dirty="0" smtClean="0"/>
              <a:t>.</a:t>
            </a:r>
            <a:br>
              <a:rPr lang="en-US" sz="1800" dirty="0" smtClean="0"/>
            </a:br>
            <a:r>
              <a:rPr lang="en-US" sz="1800" dirty="0" smtClean="0"/>
              <a:t>Improve the usefulness and kick-starting the professional use of Europeana data. Ontotext plays a core role in the heart of the developed system, namely the Content Re-use Framework. </a:t>
            </a:r>
            <a:br>
              <a:rPr lang="en-US" sz="1800" dirty="0" smtClean="0"/>
            </a:br>
            <a:r>
              <a:rPr lang="en-US" sz="1800" dirty="0" smtClean="0"/>
              <a:t>Europeana EDM semantic data SPARQL endpoint (1B triples)</a:t>
            </a:r>
          </a:p>
          <a:p>
            <a:endParaRPr lang="en-US" sz="1800" dirty="0"/>
          </a:p>
        </p:txBody>
      </p:sp>
      <p:sp>
        <p:nvSpPr>
          <p:cNvPr id="3" name="Title 2"/>
          <p:cNvSpPr>
            <a:spLocks noGrp="1"/>
          </p:cNvSpPr>
          <p:nvPr>
            <p:ph type="title"/>
          </p:nvPr>
        </p:nvSpPr>
        <p:spPr/>
        <p:txBody>
          <a:bodyPr/>
          <a:lstStyle/>
          <a:p>
            <a:r>
              <a:rPr lang="en-US" dirty="0" smtClean="0"/>
              <a:t>Current European Projects</a:t>
            </a:r>
            <a:endParaRPr lang="en-US" dirty="0"/>
          </a:p>
        </p:txBody>
      </p:sp>
      <p:sp>
        <p:nvSpPr>
          <p:cNvPr id="4" name="Footer Placeholder 3"/>
          <p:cNvSpPr>
            <a:spLocks noGrp="1"/>
          </p:cNvSpPr>
          <p:nvPr>
            <p:ph type="ftr" sz="quarter" idx="10"/>
          </p:nvPr>
        </p:nvSpPr>
        <p:spPr/>
        <p:txBody>
          <a:bodyPr/>
          <a:lstStyle/>
          <a:p>
            <a:pPr>
              <a:defRPr/>
            </a:pPr>
            <a:r>
              <a:rPr lang="en-US" smtClean="0"/>
              <a:t>ResearchSpace, a VRE Based on CRM</a:t>
            </a:r>
            <a:endParaRPr lang="en-GB" dirty="0"/>
          </a:p>
        </p:txBody>
      </p:sp>
      <p:sp>
        <p:nvSpPr>
          <p:cNvPr id="5" name="Slide Number Placeholder 4"/>
          <p:cNvSpPr>
            <a:spLocks noGrp="1"/>
          </p:cNvSpPr>
          <p:nvPr>
            <p:ph type="sldNum" sz="quarter" idx="11"/>
          </p:nvPr>
        </p:nvSpPr>
        <p:spPr/>
        <p:txBody>
          <a:bodyPr/>
          <a:lstStyle/>
          <a:p>
            <a:pPr>
              <a:defRPr/>
            </a:pPr>
            <a:r>
              <a:rPr lang="en-GB" smtClean="0"/>
              <a:t>#</a:t>
            </a:r>
            <a:fld id="{AE0C446E-4FA9-4EEB-9C30-B3E142C4B484}" type="slidenum">
              <a:rPr lang="en-GB" smtClean="0"/>
              <a:pPr>
                <a:defRPr/>
              </a:pPr>
              <a:t>6</a:t>
            </a:fld>
            <a:endParaRPr lang="en-GB"/>
          </a:p>
        </p:txBody>
      </p:sp>
      <p:sp>
        <p:nvSpPr>
          <p:cNvPr id="6" name="Date Placeholder 5"/>
          <p:cNvSpPr>
            <a:spLocks noGrp="1"/>
          </p:cNvSpPr>
          <p:nvPr>
            <p:ph type="dt" sz="half" idx="12"/>
          </p:nvPr>
        </p:nvSpPr>
        <p:spPr/>
        <p:txBody>
          <a:bodyPr/>
          <a:lstStyle/>
          <a:p>
            <a:pPr>
              <a:defRPr/>
            </a:pPr>
            <a:r>
              <a:rPr lang="en-US" smtClean="0"/>
              <a:t>26-Apr-13</a:t>
            </a:r>
            <a:endParaRPr lang="en-GB"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Some Ontotext Clients</a:t>
            </a:r>
            <a:endParaRPr lang="en-US" dirty="0"/>
          </a:p>
        </p:txBody>
      </p:sp>
      <p:sp>
        <p:nvSpPr>
          <p:cNvPr id="4" name="Footer Placeholder 3"/>
          <p:cNvSpPr>
            <a:spLocks noGrp="1"/>
          </p:cNvSpPr>
          <p:nvPr>
            <p:ph type="ftr" sz="quarter" idx="10"/>
          </p:nvPr>
        </p:nvSpPr>
        <p:spPr/>
        <p:txBody>
          <a:bodyPr/>
          <a:lstStyle/>
          <a:p>
            <a:pPr>
              <a:defRPr/>
            </a:pPr>
            <a:r>
              <a:rPr lang="en-US" smtClean="0"/>
              <a:t>ResearchSpace, a VRE Based on CRM</a:t>
            </a:r>
            <a:endParaRPr lang="en-GB"/>
          </a:p>
        </p:txBody>
      </p:sp>
      <p:sp>
        <p:nvSpPr>
          <p:cNvPr id="5" name="Slide Number Placeholder 4"/>
          <p:cNvSpPr>
            <a:spLocks noGrp="1"/>
          </p:cNvSpPr>
          <p:nvPr>
            <p:ph type="sldNum" sz="quarter" idx="11"/>
          </p:nvPr>
        </p:nvSpPr>
        <p:spPr/>
        <p:txBody>
          <a:bodyPr/>
          <a:lstStyle/>
          <a:p>
            <a:pPr>
              <a:defRPr/>
            </a:pPr>
            <a:r>
              <a:rPr lang="en-GB" smtClean="0"/>
              <a:t>#</a:t>
            </a:r>
            <a:fld id="{AE0C446E-4FA9-4EEB-9C30-B3E142C4B484}" type="slidenum">
              <a:rPr lang="en-GB" smtClean="0"/>
              <a:pPr>
                <a:defRPr/>
              </a:pPr>
              <a:t>7</a:t>
            </a:fld>
            <a:endParaRPr lang="en-GB"/>
          </a:p>
        </p:txBody>
      </p:sp>
      <p:sp>
        <p:nvSpPr>
          <p:cNvPr id="6" name="Date Placeholder 5"/>
          <p:cNvSpPr>
            <a:spLocks noGrp="1"/>
          </p:cNvSpPr>
          <p:nvPr>
            <p:ph type="dt" sz="half" idx="12"/>
          </p:nvPr>
        </p:nvSpPr>
        <p:spPr/>
        <p:txBody>
          <a:bodyPr/>
          <a:lstStyle/>
          <a:p>
            <a:pPr>
              <a:defRPr/>
            </a:pPr>
            <a:r>
              <a:rPr lang="en-US" smtClean="0"/>
              <a:t>26-Apr-13</a:t>
            </a:r>
            <a:endParaRPr lang="en-GB" dirty="0"/>
          </a:p>
        </p:txBody>
      </p:sp>
      <p:pic>
        <p:nvPicPr>
          <p:cNvPr id="7" name="Picture 6" descr="C:\my\Onto\sales\reusable-bits\images\logos-clients-projects\nationalarchives.gif"/>
          <p:cNvPicPr>
            <a:picLocks noChangeAspect="1" noChangeArrowheads="1"/>
          </p:cNvPicPr>
          <p:nvPr/>
        </p:nvPicPr>
        <p:blipFill>
          <a:blip r:embed="rId2" cstate="print"/>
          <a:srcRect/>
          <a:stretch>
            <a:fillRect/>
          </a:stretch>
        </p:blipFill>
        <p:spPr bwMode="auto">
          <a:xfrm>
            <a:off x="0" y="1628800"/>
            <a:ext cx="3019425" cy="438150"/>
          </a:xfrm>
          <a:prstGeom prst="rect">
            <a:avLst/>
          </a:prstGeom>
          <a:noFill/>
          <a:ln w="9525">
            <a:noFill/>
            <a:miter lim="800000"/>
            <a:headEnd/>
            <a:tailEnd/>
          </a:ln>
        </p:spPr>
      </p:pic>
      <p:pic>
        <p:nvPicPr>
          <p:cNvPr id="8" name="Picture 9" descr="C:\my\Onto\sales\reusable-bits\images\logos-clients-projects\BritishMuseum.png"/>
          <p:cNvPicPr>
            <a:picLocks noChangeAspect="1" noChangeArrowheads="1"/>
          </p:cNvPicPr>
          <p:nvPr/>
        </p:nvPicPr>
        <p:blipFill>
          <a:blip r:embed="rId3" cstate="print"/>
          <a:srcRect/>
          <a:stretch>
            <a:fillRect/>
          </a:stretch>
        </p:blipFill>
        <p:spPr bwMode="auto">
          <a:xfrm>
            <a:off x="3203848" y="1628800"/>
            <a:ext cx="1584300" cy="791423"/>
          </a:xfrm>
          <a:prstGeom prst="rect">
            <a:avLst/>
          </a:prstGeom>
          <a:noFill/>
          <a:ln w="9525">
            <a:noFill/>
            <a:miter lim="800000"/>
            <a:headEnd/>
            <a:tailEnd/>
          </a:ln>
        </p:spPr>
      </p:pic>
      <p:pic>
        <p:nvPicPr>
          <p:cNvPr id="9" name="Picture 3" descr="C:\my\Onto\sales\reusable-bits\images\logos-clients-projects\bibliotheek.nl.png"/>
          <p:cNvPicPr>
            <a:picLocks noChangeAspect="1" noChangeArrowheads="1"/>
          </p:cNvPicPr>
          <p:nvPr/>
        </p:nvPicPr>
        <p:blipFill>
          <a:blip r:embed="rId4" cstate="print"/>
          <a:srcRect/>
          <a:stretch>
            <a:fillRect/>
          </a:stretch>
        </p:blipFill>
        <p:spPr bwMode="auto">
          <a:xfrm>
            <a:off x="5364088" y="1700808"/>
            <a:ext cx="2736850" cy="730250"/>
          </a:xfrm>
          <a:prstGeom prst="rect">
            <a:avLst/>
          </a:prstGeom>
          <a:noFill/>
          <a:ln w="9525">
            <a:noFill/>
            <a:miter lim="800000"/>
            <a:headEnd/>
            <a:tailEnd/>
          </a:ln>
        </p:spPr>
      </p:pic>
      <p:pic>
        <p:nvPicPr>
          <p:cNvPr id="13" name="Picture 10" descr="C:\my\Onto\sales\reusable-bits\images\logos-clients-projects\PolishDigitalNationalMuseum.png"/>
          <p:cNvPicPr>
            <a:picLocks noChangeAspect="1" noChangeArrowheads="1"/>
          </p:cNvPicPr>
          <p:nvPr/>
        </p:nvPicPr>
        <p:blipFill>
          <a:blip r:embed="rId5" cstate="print"/>
          <a:srcRect/>
          <a:stretch>
            <a:fillRect/>
          </a:stretch>
        </p:blipFill>
        <p:spPr bwMode="auto">
          <a:xfrm>
            <a:off x="467544" y="5373216"/>
            <a:ext cx="1081087" cy="520700"/>
          </a:xfrm>
          <a:prstGeom prst="rect">
            <a:avLst/>
          </a:prstGeom>
          <a:noFill/>
          <a:ln w="9525">
            <a:noFill/>
            <a:miter lim="800000"/>
            <a:headEnd/>
            <a:tailEnd/>
          </a:ln>
        </p:spPr>
      </p:pic>
      <p:pic>
        <p:nvPicPr>
          <p:cNvPr id="14" name="Picture 12" descr="C:\my\Onto\sales\reusable-bits\images\logos-clients-projects\lodac.png"/>
          <p:cNvPicPr>
            <a:picLocks noChangeAspect="1" noChangeArrowheads="1"/>
          </p:cNvPicPr>
          <p:nvPr/>
        </p:nvPicPr>
        <p:blipFill>
          <a:blip r:embed="rId6" cstate="print"/>
          <a:srcRect/>
          <a:stretch>
            <a:fillRect/>
          </a:stretch>
        </p:blipFill>
        <p:spPr bwMode="auto">
          <a:xfrm>
            <a:off x="2411760" y="4869160"/>
            <a:ext cx="1265238" cy="503237"/>
          </a:xfrm>
          <a:prstGeom prst="rect">
            <a:avLst/>
          </a:prstGeom>
          <a:noFill/>
          <a:ln w="9525">
            <a:noFill/>
            <a:miter lim="800000"/>
            <a:headEnd/>
            <a:tailEnd/>
          </a:ln>
        </p:spPr>
      </p:pic>
      <p:pic>
        <p:nvPicPr>
          <p:cNvPr id="15" name="Picture 5" descr="C:\my\Onto\sales\reusable-bits\images\logos-clients-projects\Goteborg Museum.png"/>
          <p:cNvPicPr>
            <a:picLocks noChangeAspect="1" noChangeArrowheads="1"/>
          </p:cNvPicPr>
          <p:nvPr/>
        </p:nvPicPr>
        <p:blipFill>
          <a:blip r:embed="rId7" cstate="print"/>
          <a:srcRect/>
          <a:stretch>
            <a:fillRect/>
          </a:stretch>
        </p:blipFill>
        <p:spPr bwMode="auto">
          <a:xfrm>
            <a:off x="7308304" y="3429000"/>
            <a:ext cx="1584176" cy="770086"/>
          </a:xfrm>
          <a:prstGeom prst="rect">
            <a:avLst/>
          </a:prstGeom>
          <a:noFill/>
          <a:ln w="9525">
            <a:noFill/>
            <a:miter lim="800000"/>
            <a:headEnd/>
            <a:tailEnd/>
          </a:ln>
        </p:spPr>
      </p:pic>
      <p:pic>
        <p:nvPicPr>
          <p:cNvPr id="19" name="Picture 9" descr="C:\my\Onto\sales\reusable-bits\images\logos-clients-projects\bulgariana.jpg"/>
          <p:cNvPicPr>
            <a:picLocks noChangeAspect="1" noChangeArrowheads="1"/>
          </p:cNvPicPr>
          <p:nvPr/>
        </p:nvPicPr>
        <p:blipFill>
          <a:blip r:embed="rId8" cstate="print"/>
          <a:srcRect/>
          <a:stretch>
            <a:fillRect/>
          </a:stretch>
        </p:blipFill>
        <p:spPr bwMode="auto">
          <a:xfrm>
            <a:off x="7596336" y="4437112"/>
            <a:ext cx="1223963" cy="1752600"/>
          </a:xfrm>
          <a:prstGeom prst="rect">
            <a:avLst/>
          </a:prstGeom>
          <a:noFill/>
          <a:ln w="9525">
            <a:noFill/>
            <a:miter lim="800000"/>
            <a:headEnd/>
            <a:tailEnd/>
          </a:ln>
        </p:spPr>
      </p:pic>
      <p:pic>
        <p:nvPicPr>
          <p:cNvPr id="21" name="Picture 26" descr="C:\my\Onto\sales\reusable-bits\images\logos-clients-projects\ycba.gif"/>
          <p:cNvPicPr>
            <a:picLocks noChangeAspect="1" noChangeArrowheads="1"/>
          </p:cNvPicPr>
          <p:nvPr/>
        </p:nvPicPr>
        <p:blipFill>
          <a:blip r:embed="rId9" cstate="print"/>
          <a:srcRect/>
          <a:stretch>
            <a:fillRect/>
          </a:stretch>
        </p:blipFill>
        <p:spPr bwMode="auto">
          <a:xfrm>
            <a:off x="323528" y="2852936"/>
            <a:ext cx="4381500" cy="152400"/>
          </a:xfrm>
          <a:prstGeom prst="rect">
            <a:avLst/>
          </a:prstGeom>
          <a:noFill/>
          <a:ln w="9525">
            <a:noFill/>
            <a:miter lim="800000"/>
            <a:headEnd/>
            <a:tailEnd/>
          </a:ln>
        </p:spPr>
      </p:pic>
      <p:pic>
        <p:nvPicPr>
          <p:cNvPr id="3074" name="Picture 2" descr="C:\my\Onto\sales\reusable-bits\images\logos-clients-projects\astrazeneca.gif"/>
          <p:cNvPicPr>
            <a:picLocks noChangeAspect="1" noChangeArrowheads="1"/>
          </p:cNvPicPr>
          <p:nvPr/>
        </p:nvPicPr>
        <p:blipFill>
          <a:blip r:embed="rId10" cstate="print"/>
          <a:srcRect/>
          <a:stretch>
            <a:fillRect/>
          </a:stretch>
        </p:blipFill>
        <p:spPr bwMode="auto">
          <a:xfrm>
            <a:off x="179512" y="3789040"/>
            <a:ext cx="2016224" cy="504056"/>
          </a:xfrm>
          <a:prstGeom prst="rect">
            <a:avLst/>
          </a:prstGeom>
          <a:noFill/>
        </p:spPr>
      </p:pic>
      <p:pic>
        <p:nvPicPr>
          <p:cNvPr id="3075" name="Picture 3" descr="C:\my\Onto\sales\reusable-bits\images\logos-clients-projects\baselgovernance.png"/>
          <p:cNvPicPr>
            <a:picLocks noChangeAspect="1" noChangeArrowheads="1"/>
          </p:cNvPicPr>
          <p:nvPr/>
        </p:nvPicPr>
        <p:blipFill>
          <a:blip r:embed="rId11" cstate="print"/>
          <a:srcRect/>
          <a:stretch>
            <a:fillRect/>
          </a:stretch>
        </p:blipFill>
        <p:spPr bwMode="auto">
          <a:xfrm>
            <a:off x="179512" y="4581128"/>
            <a:ext cx="2088232" cy="405714"/>
          </a:xfrm>
          <a:prstGeom prst="rect">
            <a:avLst/>
          </a:prstGeom>
          <a:noFill/>
        </p:spPr>
      </p:pic>
      <p:pic>
        <p:nvPicPr>
          <p:cNvPr id="3076" name="Picture 4" descr="C:\my\Onto\sales\reusable-bits\images\logos-clients-projects\bbc.png"/>
          <p:cNvPicPr>
            <a:picLocks noChangeAspect="1" noChangeArrowheads="1"/>
          </p:cNvPicPr>
          <p:nvPr/>
        </p:nvPicPr>
        <p:blipFill>
          <a:blip r:embed="rId12" cstate="print"/>
          <a:srcRect/>
          <a:stretch>
            <a:fillRect/>
          </a:stretch>
        </p:blipFill>
        <p:spPr bwMode="auto">
          <a:xfrm>
            <a:off x="683568" y="908720"/>
            <a:ext cx="1657350" cy="619125"/>
          </a:xfrm>
          <a:prstGeom prst="rect">
            <a:avLst/>
          </a:prstGeom>
          <a:noFill/>
        </p:spPr>
      </p:pic>
      <p:pic>
        <p:nvPicPr>
          <p:cNvPr id="3077" name="Picture 5" descr="C:\my\Onto\sales\reusable-bits\images\logos-clients-projects\euromoney.gif"/>
          <p:cNvPicPr>
            <a:picLocks noChangeAspect="1" noChangeArrowheads="1"/>
          </p:cNvPicPr>
          <p:nvPr/>
        </p:nvPicPr>
        <p:blipFill>
          <a:blip r:embed="rId13" cstate="print"/>
          <a:srcRect/>
          <a:stretch>
            <a:fillRect/>
          </a:stretch>
        </p:blipFill>
        <p:spPr bwMode="auto">
          <a:xfrm>
            <a:off x="4355976" y="5301208"/>
            <a:ext cx="2505075" cy="676275"/>
          </a:xfrm>
          <a:prstGeom prst="rect">
            <a:avLst/>
          </a:prstGeom>
          <a:noFill/>
        </p:spPr>
      </p:pic>
      <p:pic>
        <p:nvPicPr>
          <p:cNvPr id="3078" name="Picture 6" descr="C:\my\Onto\sales\reusable-bits\images\logos-clients-projects\kt-avatar.jpg"/>
          <p:cNvPicPr>
            <a:picLocks noChangeAspect="1" noChangeArrowheads="1"/>
          </p:cNvPicPr>
          <p:nvPr/>
        </p:nvPicPr>
        <p:blipFill>
          <a:blip r:embed="rId14" cstate="print"/>
          <a:srcRect/>
          <a:stretch>
            <a:fillRect/>
          </a:stretch>
        </p:blipFill>
        <p:spPr bwMode="auto">
          <a:xfrm>
            <a:off x="8423920" y="1988840"/>
            <a:ext cx="720080" cy="514343"/>
          </a:xfrm>
          <a:prstGeom prst="rect">
            <a:avLst/>
          </a:prstGeom>
          <a:noFill/>
        </p:spPr>
      </p:pic>
      <p:pic>
        <p:nvPicPr>
          <p:cNvPr id="3079" name="Picture 7" descr="C:\my\Onto\sales\reusable-bits\images\logos-clients-projects\naturalresourcescanada.gif"/>
          <p:cNvPicPr>
            <a:picLocks noChangeAspect="1" noChangeArrowheads="1"/>
          </p:cNvPicPr>
          <p:nvPr/>
        </p:nvPicPr>
        <p:blipFill>
          <a:blip r:embed="rId15" cstate="print"/>
          <a:srcRect/>
          <a:stretch>
            <a:fillRect/>
          </a:stretch>
        </p:blipFill>
        <p:spPr bwMode="auto">
          <a:xfrm>
            <a:off x="395536" y="2348880"/>
            <a:ext cx="2347461" cy="288032"/>
          </a:xfrm>
          <a:prstGeom prst="rect">
            <a:avLst/>
          </a:prstGeom>
          <a:noFill/>
        </p:spPr>
      </p:pic>
      <p:pic>
        <p:nvPicPr>
          <p:cNvPr id="3080" name="Picture 8" descr="C:\my\Onto\sales\reusable-bits\images\logos-clients-projects\NDP.png"/>
          <p:cNvPicPr>
            <a:picLocks noChangeAspect="1" noChangeArrowheads="1"/>
          </p:cNvPicPr>
          <p:nvPr/>
        </p:nvPicPr>
        <p:blipFill>
          <a:blip r:embed="rId16" cstate="print"/>
          <a:srcRect/>
          <a:stretch>
            <a:fillRect/>
          </a:stretch>
        </p:blipFill>
        <p:spPr bwMode="auto">
          <a:xfrm>
            <a:off x="4932040" y="908720"/>
            <a:ext cx="2933700" cy="714375"/>
          </a:xfrm>
          <a:prstGeom prst="rect">
            <a:avLst/>
          </a:prstGeom>
          <a:noFill/>
        </p:spPr>
      </p:pic>
      <p:pic>
        <p:nvPicPr>
          <p:cNvPr id="3082" name="Picture 10" descr="C:\my\Onto\sales\reusable-bits\images\logos-clients-projects\pressassociation.gif"/>
          <p:cNvPicPr>
            <a:picLocks noChangeAspect="1" noChangeArrowheads="1"/>
          </p:cNvPicPr>
          <p:nvPr/>
        </p:nvPicPr>
        <p:blipFill>
          <a:blip r:embed="rId17" cstate="print"/>
          <a:srcRect/>
          <a:stretch>
            <a:fillRect/>
          </a:stretch>
        </p:blipFill>
        <p:spPr bwMode="auto">
          <a:xfrm>
            <a:off x="2771800" y="908720"/>
            <a:ext cx="2000250" cy="533400"/>
          </a:xfrm>
          <a:prstGeom prst="rect">
            <a:avLst/>
          </a:prstGeom>
          <a:noFill/>
        </p:spPr>
      </p:pic>
      <p:pic>
        <p:nvPicPr>
          <p:cNvPr id="3083" name="Picture 11" descr="C:\my\Onto\sales\reusable-bits\images\logos-clients-projects\profium.jpg"/>
          <p:cNvPicPr>
            <a:picLocks noChangeAspect="1" noChangeArrowheads="1"/>
          </p:cNvPicPr>
          <p:nvPr/>
        </p:nvPicPr>
        <p:blipFill>
          <a:blip r:embed="rId18" cstate="print"/>
          <a:srcRect/>
          <a:stretch>
            <a:fillRect/>
          </a:stretch>
        </p:blipFill>
        <p:spPr bwMode="auto">
          <a:xfrm>
            <a:off x="2195736" y="5373216"/>
            <a:ext cx="1666875" cy="409575"/>
          </a:xfrm>
          <a:prstGeom prst="rect">
            <a:avLst/>
          </a:prstGeom>
          <a:noFill/>
        </p:spPr>
      </p:pic>
      <p:pic>
        <p:nvPicPr>
          <p:cNvPr id="3084" name="Picture 12" descr="C:\my\Onto\sales\reusable-bits\images\logos-clients-projects\RJLee-Group.png"/>
          <p:cNvPicPr>
            <a:picLocks noChangeAspect="1" noChangeArrowheads="1"/>
          </p:cNvPicPr>
          <p:nvPr/>
        </p:nvPicPr>
        <p:blipFill>
          <a:blip r:embed="rId19" cstate="print"/>
          <a:srcRect/>
          <a:stretch>
            <a:fillRect/>
          </a:stretch>
        </p:blipFill>
        <p:spPr bwMode="auto">
          <a:xfrm>
            <a:off x="4788024" y="3573016"/>
            <a:ext cx="2088232" cy="817891"/>
          </a:xfrm>
          <a:prstGeom prst="rect">
            <a:avLst/>
          </a:prstGeom>
          <a:noFill/>
        </p:spPr>
      </p:pic>
      <p:sp>
        <p:nvSpPr>
          <p:cNvPr id="34" name="Rectangle 33"/>
          <p:cNvSpPr/>
          <p:nvPr/>
        </p:nvSpPr>
        <p:spPr>
          <a:xfrm>
            <a:off x="179512" y="6165304"/>
            <a:ext cx="3133999" cy="338554"/>
          </a:xfrm>
          <a:prstGeom prst="rect">
            <a:avLst/>
          </a:prstGeom>
        </p:spPr>
        <p:txBody>
          <a:bodyPr wrap="none">
            <a:spAutoFit/>
          </a:bodyPr>
          <a:lstStyle/>
          <a:p>
            <a:r>
              <a:rPr lang="en-US" dirty="0" smtClean="0">
                <a:hlinkClick r:id="rId20"/>
              </a:rPr>
              <a:t>http://www.ontotext.com/clients</a:t>
            </a:r>
            <a:endParaRPr lang="en-US" dirty="0"/>
          </a:p>
        </p:txBody>
      </p:sp>
      <p:pic>
        <p:nvPicPr>
          <p:cNvPr id="3087" name="Picture 15" descr="http://www.ontotext.com/sites/default/files/pictures/slam.gif"/>
          <p:cNvPicPr>
            <a:picLocks noChangeAspect="1" noChangeArrowheads="1"/>
          </p:cNvPicPr>
          <p:nvPr/>
        </p:nvPicPr>
        <p:blipFill>
          <a:blip r:embed="rId21" cstate="print"/>
          <a:srcRect/>
          <a:stretch>
            <a:fillRect/>
          </a:stretch>
        </p:blipFill>
        <p:spPr bwMode="auto">
          <a:xfrm>
            <a:off x="323528" y="3212976"/>
            <a:ext cx="3076575" cy="400050"/>
          </a:xfrm>
          <a:prstGeom prst="rect">
            <a:avLst/>
          </a:prstGeom>
          <a:noFill/>
        </p:spPr>
      </p:pic>
      <p:pic>
        <p:nvPicPr>
          <p:cNvPr id="3089" name="Picture 17" descr="http://www.ontotext.com/sites/default/files/pictures/lmiLogo.jpg"/>
          <p:cNvPicPr>
            <a:picLocks noChangeAspect="1" noChangeArrowheads="1"/>
          </p:cNvPicPr>
          <p:nvPr/>
        </p:nvPicPr>
        <p:blipFill>
          <a:blip r:embed="rId22" cstate="print"/>
          <a:srcRect/>
          <a:stretch>
            <a:fillRect/>
          </a:stretch>
        </p:blipFill>
        <p:spPr bwMode="auto">
          <a:xfrm>
            <a:off x="4788024" y="2564904"/>
            <a:ext cx="2088232" cy="730882"/>
          </a:xfrm>
          <a:prstGeom prst="rect">
            <a:avLst/>
          </a:prstGeom>
          <a:noFill/>
        </p:spPr>
      </p:pic>
      <p:pic>
        <p:nvPicPr>
          <p:cNvPr id="3091" name="Picture 19" descr="http://www.ontotext.com/sites/default/files/pictures/raytheon.gif"/>
          <p:cNvPicPr>
            <a:picLocks noChangeAspect="1" noChangeArrowheads="1"/>
          </p:cNvPicPr>
          <p:nvPr/>
        </p:nvPicPr>
        <p:blipFill>
          <a:blip r:embed="rId23" cstate="print"/>
          <a:srcRect/>
          <a:stretch>
            <a:fillRect/>
          </a:stretch>
        </p:blipFill>
        <p:spPr bwMode="auto">
          <a:xfrm>
            <a:off x="4283968" y="4653136"/>
            <a:ext cx="2299113" cy="432048"/>
          </a:xfrm>
          <a:prstGeom prst="rect">
            <a:avLst/>
          </a:prstGeom>
          <a:noFill/>
        </p:spPr>
      </p:pic>
      <p:pic>
        <p:nvPicPr>
          <p:cNvPr id="3093" name="Picture 21" descr="http://www.ontotext.com/sites/default/files/pictures/nexcom.png"/>
          <p:cNvPicPr>
            <a:picLocks noChangeAspect="1" noChangeArrowheads="1"/>
          </p:cNvPicPr>
          <p:nvPr/>
        </p:nvPicPr>
        <p:blipFill>
          <a:blip r:embed="rId24" cstate="print"/>
          <a:srcRect/>
          <a:stretch>
            <a:fillRect/>
          </a:stretch>
        </p:blipFill>
        <p:spPr bwMode="auto">
          <a:xfrm>
            <a:off x="6959823" y="2780928"/>
            <a:ext cx="2184177" cy="546044"/>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980728"/>
            <a:ext cx="9144000" cy="5111874"/>
          </a:xfrm>
        </p:spPr>
        <p:txBody>
          <a:bodyPr/>
          <a:lstStyle/>
          <a:p>
            <a:r>
              <a:rPr lang="en-US" sz="2000" b="1" dirty="0" smtClean="0"/>
              <a:t>The National Archives </a:t>
            </a:r>
            <a:r>
              <a:rPr lang="en-US" sz="2000" dirty="0" smtClean="0"/>
              <a:t>(UK ): Semantic Knowledge Base</a:t>
            </a:r>
          </a:p>
          <a:p>
            <a:r>
              <a:rPr lang="en-US" sz="2000" b="1" dirty="0" smtClean="0"/>
              <a:t>The British Museum </a:t>
            </a:r>
            <a:r>
              <a:rPr lang="en-US" sz="2000" dirty="0" smtClean="0"/>
              <a:t>(UK): ResearchSpace project</a:t>
            </a:r>
            <a:br>
              <a:rPr lang="en-US" sz="2000" dirty="0" smtClean="0"/>
            </a:br>
            <a:r>
              <a:rPr lang="en-US" sz="2000" dirty="0" smtClean="0"/>
              <a:t> funding from Andrew Mellon Foundation</a:t>
            </a:r>
          </a:p>
          <a:p>
            <a:r>
              <a:rPr lang="en-US" sz="2000" b="1" dirty="0" smtClean="0"/>
              <a:t>Yale Center for British Art </a:t>
            </a:r>
            <a:r>
              <a:rPr lang="en-US" sz="2000" dirty="0" smtClean="0"/>
              <a:t>(USA): Linked Open Data publishing of museum collection</a:t>
            </a:r>
          </a:p>
          <a:p>
            <a:r>
              <a:rPr lang="en-US" sz="2000" b="1" dirty="0" smtClean="0"/>
              <a:t>National Gallery of Art </a:t>
            </a:r>
            <a:r>
              <a:rPr lang="en-US" sz="2000" dirty="0" smtClean="0"/>
              <a:t>(US): ConservationSpace project</a:t>
            </a:r>
            <a:br>
              <a:rPr lang="en-US" sz="2000" dirty="0" smtClean="0"/>
            </a:br>
            <a:r>
              <a:rPr lang="en-US" sz="2000" dirty="0" smtClean="0"/>
              <a:t> funding from Andrew Mellon Foundation</a:t>
            </a:r>
          </a:p>
          <a:p>
            <a:r>
              <a:rPr lang="en-US" sz="2000" b="1" dirty="0" smtClean="0"/>
              <a:t>Bulgaria-Korea IT Cooperation Center</a:t>
            </a:r>
            <a:r>
              <a:rPr lang="en-US" sz="2000" dirty="0" smtClean="0"/>
              <a:t>: semantic publishing of key cultural heritage collections</a:t>
            </a:r>
          </a:p>
          <a:p>
            <a:r>
              <a:rPr lang="en-US" sz="2000" b="1" dirty="0" smtClean="0"/>
              <a:t>Bulgariana</a:t>
            </a:r>
            <a:r>
              <a:rPr lang="en-US" sz="2000" dirty="0" smtClean="0"/>
              <a:t>: aggregator to contribute Bulgarian content to Europeana</a:t>
            </a:r>
          </a:p>
          <a:p>
            <a:r>
              <a:rPr lang="en-US" sz="2000" b="1" dirty="0" smtClean="0"/>
              <a:t>Dutch Public Library </a:t>
            </a:r>
            <a:r>
              <a:rPr lang="en-US" sz="2000" dirty="0" smtClean="0"/>
              <a:t>(Netherlands): cultural heritage aggregation</a:t>
            </a:r>
          </a:p>
          <a:p>
            <a:r>
              <a:rPr lang="en-US" sz="2000" b="1" dirty="0" smtClean="0"/>
              <a:t>Projects using Ontotext technology</a:t>
            </a:r>
            <a:r>
              <a:rPr lang="en-US" sz="2000" dirty="0" smtClean="0"/>
              <a:t>: 3D COFORM, V-MUST, </a:t>
            </a:r>
            <a:r>
              <a:rPr lang="en-US" sz="2000" dirty="0" err="1" smtClean="0"/>
              <a:t>IdeaGarden</a:t>
            </a:r>
            <a:r>
              <a:rPr lang="en-US" sz="2000" dirty="0" smtClean="0"/>
              <a:t>, CHARISMA, LODAC. Polish Digital National Museum…</a:t>
            </a:r>
          </a:p>
          <a:p>
            <a:endParaRPr lang="en-US" sz="2000" dirty="0" smtClean="0"/>
          </a:p>
        </p:txBody>
      </p:sp>
      <p:sp>
        <p:nvSpPr>
          <p:cNvPr id="3" name="Title 2"/>
          <p:cNvSpPr>
            <a:spLocks noGrp="1"/>
          </p:cNvSpPr>
          <p:nvPr>
            <p:ph type="title"/>
          </p:nvPr>
        </p:nvSpPr>
        <p:spPr/>
        <p:txBody>
          <a:bodyPr/>
          <a:lstStyle/>
          <a:p>
            <a:r>
              <a:rPr lang="en-US" dirty="0" smtClean="0"/>
              <a:t>Projects in Cultural Heritage</a:t>
            </a:r>
            <a:endParaRPr lang="en-US" dirty="0"/>
          </a:p>
        </p:txBody>
      </p:sp>
      <p:sp>
        <p:nvSpPr>
          <p:cNvPr id="4" name="Footer Placeholder 3"/>
          <p:cNvSpPr>
            <a:spLocks noGrp="1"/>
          </p:cNvSpPr>
          <p:nvPr>
            <p:ph type="ftr" sz="quarter" idx="10"/>
          </p:nvPr>
        </p:nvSpPr>
        <p:spPr/>
        <p:txBody>
          <a:bodyPr/>
          <a:lstStyle/>
          <a:p>
            <a:pPr>
              <a:defRPr/>
            </a:pPr>
            <a:r>
              <a:rPr lang="en-US" smtClean="0"/>
              <a:t>ResearchSpace, a VRE Based on CRM</a:t>
            </a:r>
            <a:endParaRPr lang="en-GB"/>
          </a:p>
        </p:txBody>
      </p:sp>
      <p:sp>
        <p:nvSpPr>
          <p:cNvPr id="5" name="Slide Number Placeholder 4"/>
          <p:cNvSpPr>
            <a:spLocks noGrp="1"/>
          </p:cNvSpPr>
          <p:nvPr>
            <p:ph type="sldNum" sz="quarter" idx="11"/>
          </p:nvPr>
        </p:nvSpPr>
        <p:spPr/>
        <p:txBody>
          <a:bodyPr/>
          <a:lstStyle/>
          <a:p>
            <a:pPr>
              <a:defRPr/>
            </a:pPr>
            <a:r>
              <a:rPr lang="en-GB" smtClean="0"/>
              <a:t>#</a:t>
            </a:r>
            <a:fld id="{AE0C446E-4FA9-4EEB-9C30-B3E142C4B484}" type="slidenum">
              <a:rPr lang="en-GB" smtClean="0"/>
              <a:pPr>
                <a:defRPr/>
              </a:pPr>
              <a:t>8</a:t>
            </a:fld>
            <a:endParaRPr lang="en-GB"/>
          </a:p>
        </p:txBody>
      </p:sp>
      <p:sp>
        <p:nvSpPr>
          <p:cNvPr id="6" name="Date Placeholder 5"/>
          <p:cNvSpPr>
            <a:spLocks noGrp="1"/>
          </p:cNvSpPr>
          <p:nvPr>
            <p:ph type="dt" sz="half" idx="12"/>
          </p:nvPr>
        </p:nvSpPr>
        <p:spPr/>
        <p:txBody>
          <a:bodyPr/>
          <a:lstStyle/>
          <a:p>
            <a:pPr>
              <a:defRPr/>
            </a:pPr>
            <a:r>
              <a:rPr lang="en-US" smtClean="0"/>
              <a:t>26-Apr-13</a:t>
            </a:r>
            <a:endParaRPr lang="en-GB"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type="title"/>
          </p:nvPr>
        </p:nvSpPr>
        <p:spPr/>
        <p:txBody>
          <a:bodyPr/>
          <a:lstStyle/>
          <a:p>
            <a:r>
              <a:rPr lang="en-GB" smtClean="0"/>
              <a:t>UK National Archives: Semantic KB</a:t>
            </a:r>
            <a:endParaRPr lang="en-GB" dirty="0" smtClean="0"/>
          </a:p>
        </p:txBody>
      </p:sp>
      <p:pic>
        <p:nvPicPr>
          <p:cNvPr id="16387" name="Picture 78" descr="SKB-integration"/>
          <p:cNvPicPr>
            <a:picLocks noGrp="1" noChangeAspect="1" noChangeArrowheads="1"/>
          </p:cNvPicPr>
          <p:nvPr>
            <p:ph sz="half" idx="1"/>
          </p:nvPr>
        </p:nvPicPr>
        <p:blipFill>
          <a:blip r:embed="rId2" cstate="print"/>
          <a:srcRect/>
          <a:stretch>
            <a:fillRect/>
          </a:stretch>
        </p:blipFill>
        <p:spPr>
          <a:xfrm>
            <a:off x="4716463" y="765175"/>
            <a:ext cx="4064000" cy="2281238"/>
          </a:xfrm>
        </p:spPr>
      </p:pic>
      <p:sp>
        <p:nvSpPr>
          <p:cNvPr id="12294" name="Rectangle 5"/>
          <p:cNvSpPr>
            <a:spLocks noGrp="1" noChangeArrowheads="1"/>
          </p:cNvSpPr>
          <p:nvPr>
            <p:ph type="body" sz="half" idx="2"/>
          </p:nvPr>
        </p:nvSpPr>
        <p:spPr>
          <a:xfrm>
            <a:off x="0" y="908720"/>
            <a:ext cx="4716015" cy="5616575"/>
          </a:xfrm>
        </p:spPr>
        <p:txBody>
          <a:bodyPr>
            <a:normAutofit fontScale="85000" lnSpcReduction="20000"/>
          </a:bodyPr>
          <a:lstStyle/>
          <a:p>
            <a:pPr>
              <a:defRPr/>
            </a:pPr>
            <a:r>
              <a:rPr lang="en-GB" dirty="0" smtClean="0"/>
              <a:t>Semantic index for the entire UK Government Web Archive</a:t>
            </a:r>
          </a:p>
          <a:p>
            <a:pPr>
              <a:defRPr/>
            </a:pPr>
            <a:r>
              <a:rPr lang="en-GB" b="1" dirty="0" smtClean="0"/>
              <a:t>700M documents</a:t>
            </a:r>
            <a:r>
              <a:rPr lang="en-GB" dirty="0" smtClean="0"/>
              <a:t>: 42TB, 1.3B files</a:t>
            </a:r>
          </a:p>
          <a:p>
            <a:pPr>
              <a:defRPr/>
            </a:pPr>
            <a:r>
              <a:rPr lang="en-GB" dirty="0" smtClean="0"/>
              <a:t>160M unique documents after de-duplication</a:t>
            </a:r>
          </a:p>
          <a:p>
            <a:pPr>
              <a:defRPr/>
            </a:pPr>
            <a:r>
              <a:rPr lang="en-GB" dirty="0" smtClean="0"/>
              <a:t>Background knowledge (UK Government Ontology): </a:t>
            </a:r>
            <a:r>
              <a:rPr lang="en-GB" b="1" dirty="0" smtClean="0"/>
              <a:t>5B fac</a:t>
            </a:r>
            <a:r>
              <a:rPr lang="en-GB" dirty="0" smtClean="0"/>
              <a:t>ts </a:t>
            </a:r>
          </a:p>
          <a:p>
            <a:pPr>
              <a:defRPr/>
            </a:pPr>
            <a:r>
              <a:rPr lang="en-GB" dirty="0" smtClean="0"/>
              <a:t>Automatic text analysis: </a:t>
            </a:r>
            <a:r>
              <a:rPr lang="en-GB" b="1" dirty="0" smtClean="0"/>
              <a:t>extracted 3B facts </a:t>
            </a:r>
            <a:r>
              <a:rPr lang="en-GB" dirty="0" smtClean="0"/>
              <a:t>of metadata </a:t>
            </a:r>
          </a:p>
          <a:p>
            <a:pPr>
              <a:defRPr/>
            </a:pPr>
            <a:r>
              <a:rPr lang="en-GB" dirty="0" smtClean="0"/>
              <a:t>Faceted semantic search in KIM</a:t>
            </a:r>
          </a:p>
          <a:p>
            <a:pPr>
              <a:defRPr/>
            </a:pPr>
            <a:r>
              <a:rPr lang="en-GB" dirty="0" smtClean="0"/>
              <a:t>33K hours of cloud processing; up to 500 servers</a:t>
            </a:r>
          </a:p>
          <a:p>
            <a:r>
              <a:rPr lang="en-US" sz="2200" u="sng" dirty="0" smtClean="0">
                <a:hlinkClick r:id="rId3"/>
              </a:rPr>
              <a:t>www.ontotext.com/case/nationalArchives-skb</a:t>
            </a:r>
            <a:endParaRPr lang="en-GB" dirty="0" smtClean="0"/>
          </a:p>
        </p:txBody>
      </p:sp>
      <p:sp>
        <p:nvSpPr>
          <p:cNvPr id="16389" name="Rectangle 38"/>
          <p:cNvSpPr>
            <a:spLocks noGrp="1" noChangeArrowheads="1"/>
          </p:cNvSpPr>
          <p:nvPr>
            <p:ph type="ftr"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smtClean="0"/>
              <a:t>ResearchSpace, a VRE Based on CRM</a:t>
            </a:r>
            <a:endParaRPr lang="en-GB"/>
          </a:p>
        </p:txBody>
      </p:sp>
      <p:sp>
        <p:nvSpPr>
          <p:cNvPr id="16390" name="Rectangle 39"/>
          <p:cNvSpPr>
            <a:spLocks noGrp="1" noChangeArrowheads="1"/>
          </p:cNvSpPr>
          <p:nvPr>
            <p:ph type="sldNum" sz="quarter" idx="11"/>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GB" smtClean="0"/>
              <a:t>#</a:t>
            </a:r>
            <a:fld id="{C58FFA7A-DAF9-431C-BFDE-BC12CC0810FC}" type="slidenum">
              <a:rPr lang="en-GB" smtClean="0"/>
              <a:pPr/>
              <a:t>9</a:t>
            </a:fld>
            <a:endParaRPr lang="en-GB" smtClean="0"/>
          </a:p>
        </p:txBody>
      </p:sp>
      <p:sp>
        <p:nvSpPr>
          <p:cNvPr id="16391" name="Rectangle 40"/>
          <p:cNvSpPr>
            <a:spLocks noGrp="1" noChangeArrowheads="1"/>
          </p:cNvSpPr>
          <p:nvPr>
            <p:ph type="dt" sz="quarter" idx="12"/>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smtClean="0"/>
              <a:t>26-Apr-13</a:t>
            </a:r>
            <a:endParaRPr lang="en-GB"/>
          </a:p>
        </p:txBody>
      </p:sp>
      <p:pic>
        <p:nvPicPr>
          <p:cNvPr id="16392" name="Picture 4" descr="http://www.ontotext.com/sites/default/files/pictures/TNA-search-advanced.png"/>
          <p:cNvPicPr>
            <a:picLocks noChangeAspect="1" noChangeArrowheads="1"/>
          </p:cNvPicPr>
          <p:nvPr/>
        </p:nvPicPr>
        <p:blipFill>
          <a:blip r:embed="rId4" cstate="print"/>
          <a:srcRect/>
          <a:stretch>
            <a:fillRect/>
          </a:stretch>
        </p:blipFill>
        <p:spPr bwMode="auto">
          <a:xfrm>
            <a:off x="4823718" y="3213100"/>
            <a:ext cx="4068762" cy="32019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rgbClr val="FF0000"/>
          </a:solidFill>
          <a:prstDash val="solid"/>
          <a:round/>
          <a:headEnd type="none" w="med" len="med"/>
          <a:tailEnd type="none" w="med" len="med"/>
        </a:ln>
        <a:effectLst/>
      </a:spPr>
      <a:bodyPr vert="horz" wrap="square" lIns="91440" tIns="45720" rIns="91440" bIns="45720" numCol="1" rtlCol="0" anchor="b"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000" b="0" i="0" u="none" strike="noStrike" cap="none" normalizeH="0" baseline="0" dirty="0" smtClean="0">
            <a:ln>
              <a:noFill/>
            </a:ln>
            <a:solidFill>
              <a:srgbClr val="FF0000"/>
            </a:solidFill>
            <a:effectLst/>
            <a:latin typeface="Tahoma"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rgbClr val="005500"/>
            </a:solidFill>
            <a:effectLst/>
            <a:latin typeface="Tahoma" pitchFamily="34"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EFFFEF"/>
        </a:lt1>
        <a:dk2>
          <a:srgbClr val="005500"/>
        </a:dk2>
        <a:lt2>
          <a:srgbClr val="808080"/>
        </a:lt2>
        <a:accent1>
          <a:srgbClr val="00CC99"/>
        </a:accent1>
        <a:accent2>
          <a:srgbClr val="3333CC"/>
        </a:accent2>
        <a:accent3>
          <a:srgbClr val="F6FFF6"/>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88246</TotalTime>
  <Words>1746</Words>
  <Application>Microsoft Office PowerPoint</Application>
  <PresentationFormat>On-screen Show (4:3)</PresentationFormat>
  <Paragraphs>217</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Default Design</vt:lpstr>
      <vt:lpstr>ResearchSpace as an Example of VRE based on CIDOC CRM</vt:lpstr>
      <vt:lpstr>Presentation Outline</vt:lpstr>
      <vt:lpstr>About Ontotext</vt:lpstr>
      <vt:lpstr>European Research Projects</vt:lpstr>
      <vt:lpstr>Current European Projects</vt:lpstr>
      <vt:lpstr>Current European Projects</vt:lpstr>
      <vt:lpstr>Some Ontotext Clients</vt:lpstr>
      <vt:lpstr>Projects in Cultural Heritage</vt:lpstr>
      <vt:lpstr>UK National Archives: Semantic KB</vt:lpstr>
      <vt:lpstr>ResearchSpace</vt:lpstr>
      <vt:lpstr>RS Video by Dominic Oldman</vt:lpstr>
      <vt:lpstr>RS Semantic Search</vt:lpstr>
      <vt:lpstr>RS Semantic Search</vt:lpstr>
      <vt:lpstr>RS Image Annotation</vt:lpstr>
      <vt:lpstr>RS Image Annotation Architecture</vt:lpstr>
      <vt:lpstr>RS Image Annotation</vt:lpstr>
      <vt:lpstr>RS and CIDOC CRM </vt:lpstr>
      <vt:lpstr>RS Search Implementation</vt:lpstr>
      <vt:lpstr>CRM Reasoning, Performance</vt:lpstr>
      <vt:lpstr>RS Impact, Quotes</vt:lpstr>
      <vt:lpstr>VCMS Remarks</vt:lpstr>
      <vt:lpstr>Thanks for listening!</vt:lpstr>
    </vt:vector>
  </TitlesOfParts>
  <Company>SIRMA AI 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Naso</dc:creator>
  <cp:lastModifiedBy>Vladimir Alexiev</cp:lastModifiedBy>
  <cp:revision>2052</cp:revision>
  <dcterms:created xsi:type="dcterms:W3CDTF">2002-01-04T12:28:06Z</dcterms:created>
  <dcterms:modified xsi:type="dcterms:W3CDTF">2013-06-19T18:25:22Z</dcterms:modified>
</cp:coreProperties>
</file>