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13716000" cx="24384000"/>
  <p:notesSz cx="6858000" cy="9144000"/>
  <p:embeddedFontLst>
    <p:embeddedFont>
      <p:font typeface="Play"/>
      <p:regular r:id="rId23"/>
      <p:bold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jSVa6UjBBfQ251SLZ1gIIU+hD9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-bold.fntdata"/><Relationship Id="rId23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45a2aa610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245a2aa610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45a2aa610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245a2aa610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45a2aa610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245a2aa610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45a2aa610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245a2aa610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45a2aa610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245a2aa610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45a2aa610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245a2aa610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45a2aa610_0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245a2aa610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45a2aa610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245a2aa610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45a2aa610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245a2aa610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45a2aa610_0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2245a2aa610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45a2aa610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245a2aa610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45a2aa610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245a2aa61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45a2aa610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245a2aa610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45a2aa610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245a2aa610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45a2aa610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245a2aa610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light.png" id="10" name="Google Shape;10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4415"/>
            <a:ext cx="24384003" cy="5346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er_university_logo.png" id="11" name="Google Shape;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1016000"/>
            <a:ext cx="73787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0"/>
          <p:cNvSpPr txBox="1"/>
          <p:nvPr>
            <p:ph type="title"/>
          </p:nvPr>
        </p:nvSpPr>
        <p:spPr>
          <a:xfrm>
            <a:off x="1392000" y="3458497"/>
            <a:ext cx="21600000" cy="4320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60"/>
          <p:cNvSpPr txBox="1"/>
          <p:nvPr>
            <p:ph idx="1" type="body"/>
          </p:nvPr>
        </p:nvSpPr>
        <p:spPr>
          <a:xfrm>
            <a:off x="1392000" y="8056491"/>
            <a:ext cx="21600000" cy="360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" name="Google Shape;14;p60"/>
          <p:cNvSpPr txBox="1"/>
          <p:nvPr/>
        </p:nvSpPr>
        <p:spPr>
          <a:xfrm>
            <a:off x="1269999" y="2709549"/>
            <a:ext cx="7847736" cy="548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Helvetica Neue"/>
              <a:buNone/>
            </a:pPr>
            <a:r>
              <a:rPr b="1" i="0" lang="ru-RU" sz="3000" u="none" cap="none" strike="noStrike">
                <a:solidFill>
                  <a:srgbClr val="70AD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Перезапуск 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сверху">
  <p:cSld name="Заголовок — сверху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8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6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light.png" id="56" name="Google Shape;56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000" y="0"/>
            <a:ext cx="24384000" cy="53469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9"/>
          <p:cNvSpPr txBox="1"/>
          <p:nvPr>
            <p:ph idx="1" type="body"/>
          </p:nvPr>
        </p:nvSpPr>
        <p:spPr>
          <a:xfrm>
            <a:off x="1270000" y="1778000"/>
            <a:ext cx="218440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8" name="Google Shape;58;p6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0"/>
          <p:cNvSpPr/>
          <p:nvPr>
            <p:ph idx="2" type="pic"/>
          </p:nvPr>
        </p:nvSpPr>
        <p:spPr>
          <a:xfrm>
            <a:off x="15290800" y="7035800"/>
            <a:ext cx="8331200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70"/>
          <p:cNvSpPr/>
          <p:nvPr>
            <p:ph idx="3" type="pic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70"/>
          <p:cNvSpPr/>
          <p:nvPr>
            <p:ph idx="4" type="pic"/>
          </p:nvPr>
        </p:nvSpPr>
        <p:spPr>
          <a:xfrm>
            <a:off x="1371600" y="1130300"/>
            <a:ext cx="13445837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70"/>
          <p:cNvSpPr txBox="1"/>
          <p:nvPr>
            <p:ph idx="12" type="sldNum"/>
          </p:nvPr>
        </p:nvSpPr>
        <p:spPr>
          <a:xfrm>
            <a:off x="1196538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1"/>
          <p:cNvSpPr txBox="1"/>
          <p:nvPr>
            <p:ph idx="1" type="body"/>
          </p:nvPr>
        </p:nvSpPr>
        <p:spPr>
          <a:xfrm>
            <a:off x="1270000" y="8953500"/>
            <a:ext cx="21844002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i="1"/>
            </a:lvl1pPr>
            <a:lvl2pPr indent="-5778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2pPr>
            <a:lvl3pPr indent="-5778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3pPr>
            <a:lvl4pPr indent="-5778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4pPr>
            <a:lvl5pPr indent="-5778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6" name="Google Shape;66;p71"/>
          <p:cNvSpPr txBox="1"/>
          <p:nvPr>
            <p:ph idx="2" type="body"/>
          </p:nvPr>
        </p:nvSpPr>
        <p:spPr>
          <a:xfrm>
            <a:off x="1270000" y="5765798"/>
            <a:ext cx="21844000" cy="1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7" name="Google Shape;67;p7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2"/>
          <p:cNvSpPr/>
          <p:nvPr>
            <p:ph idx="2" type="pic"/>
          </p:nvPr>
        </p:nvSpPr>
        <p:spPr>
          <a:xfrm>
            <a:off x="0" y="1"/>
            <a:ext cx="24384000" cy="13716001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f77ac481aa_0_97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f77ac481aa_0_97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9" name="Google Shape;19;g2f77ac481aa_0_97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2f77ac481aa_0_97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2f77ac481aa_0_97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1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1"/>
          <p:cNvSpPr txBox="1"/>
          <p:nvPr>
            <p:ph idx="1" type="body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2"/>
          <p:cNvSpPr/>
          <p:nvPr/>
        </p:nvSpPr>
        <p:spPr>
          <a:xfrm>
            <a:off x="-1" y="0"/>
            <a:ext cx="24377906" cy="13716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62"/>
          <p:cNvSpPr txBox="1"/>
          <p:nvPr>
            <p:ph type="title"/>
          </p:nvPr>
        </p:nvSpPr>
        <p:spPr>
          <a:xfrm>
            <a:off x="1371600" y="5334000"/>
            <a:ext cx="14986656" cy="386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0"/>
              <a:buFont typeface="Play"/>
              <a:buNone/>
              <a:defRPr sz="132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2"/>
          <p:cNvSpPr txBox="1"/>
          <p:nvPr>
            <p:ph idx="12" type="sldNum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Разделительный слайд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type="title"/>
          </p:nvPr>
        </p:nvSpPr>
        <p:spPr>
          <a:xfrm>
            <a:off x="1392000" y="3454400"/>
            <a:ext cx="2160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" type="body"/>
          </p:nvPr>
        </p:nvSpPr>
        <p:spPr>
          <a:xfrm>
            <a:off x="1392000" y="8056799"/>
            <a:ext cx="21600000" cy="360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/>
          <p:nvPr>
            <p:ph idx="2" type="pic"/>
          </p:nvPr>
        </p:nvSpPr>
        <p:spPr>
          <a:xfrm>
            <a:off x="12412268" y="3512125"/>
            <a:ext cx="10821804" cy="8933875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5"/>
          <p:cNvSpPr txBox="1"/>
          <p:nvPr>
            <p:ph type="title"/>
          </p:nvPr>
        </p:nvSpPr>
        <p:spPr>
          <a:xfrm>
            <a:off x="1269999" y="1016000"/>
            <a:ext cx="2196407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65"/>
          <p:cNvSpPr txBox="1"/>
          <p:nvPr>
            <p:ph idx="1" type="body"/>
          </p:nvPr>
        </p:nvSpPr>
        <p:spPr>
          <a:xfrm>
            <a:off x="1270000" y="3512125"/>
            <a:ext cx="10701733" cy="89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горизонтально">
  <p:cSld name="Фото — горизонтально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6"/>
          <p:cNvSpPr/>
          <p:nvPr>
            <p:ph idx="2" type="pic"/>
          </p:nvPr>
        </p:nvSpPr>
        <p:spPr>
          <a:xfrm>
            <a:off x="3124200" y="997526"/>
            <a:ext cx="18135600" cy="779318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6"/>
          <p:cNvSpPr txBox="1"/>
          <p:nvPr>
            <p:ph type="title"/>
          </p:nvPr>
        </p:nvSpPr>
        <p:spPr>
          <a:xfrm>
            <a:off x="1270000" y="9138228"/>
            <a:ext cx="21844000" cy="158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66"/>
          <p:cNvSpPr txBox="1"/>
          <p:nvPr>
            <p:ph idx="1" type="body"/>
          </p:nvPr>
        </p:nvSpPr>
        <p:spPr>
          <a:xfrm>
            <a:off x="1270000" y="11073247"/>
            <a:ext cx="21844000" cy="1956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вертикально">
  <p:cSld name="Фото — вертикально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7"/>
          <p:cNvSpPr/>
          <p:nvPr>
            <p:ph idx="2" type="pic"/>
          </p:nvPr>
        </p:nvSpPr>
        <p:spPr>
          <a:xfrm>
            <a:off x="12412268" y="952500"/>
            <a:ext cx="10669614" cy="1130300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7"/>
          <p:cNvSpPr txBox="1"/>
          <p:nvPr>
            <p:ph type="title"/>
          </p:nvPr>
        </p:nvSpPr>
        <p:spPr>
          <a:xfrm>
            <a:off x="1651000" y="952500"/>
            <a:ext cx="10223500" cy="5365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67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5778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5778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57785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57785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57785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57785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57785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57785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57785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u.wikipedia.org/wiki/%D0%9E%D0%BF%D0%B5%D1%80%D0%B0%D1%82%D0%BE%D1%80_%D0%A1%D0%BE%D0%B1%D0%B5%D0%BB%D1%8F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hyperlink" Target="https://www.kaggle.com/code/marat102/dl2-cn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391999" y="3458497"/>
            <a:ext cx="21600002" cy="4320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b="0" i="0" lang="ru-RU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Нейронные сети</a:t>
            </a:r>
            <a:endParaRPr b="0" i="0" sz="8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1391999" y="8056491"/>
            <a:ext cx="21600002" cy="360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lang="ru-RU"/>
              <a:t>Сверточные нейронные сети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Преподаватель: Марат Гарафутдинов</a:t>
            </a:r>
            <a:endParaRPr b="0" i="0" sz="4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45a2aa610_0_70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37" name="Google Shape;137;g2245a2aa610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425" y="2614575"/>
            <a:ext cx="715327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245a2aa610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050" y="6606550"/>
            <a:ext cx="8721401" cy="462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245a2aa610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79576" y="7827800"/>
            <a:ext cx="39624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45a2aa610_0_80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45" name="Google Shape;145;g2245a2aa610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075" y="3404700"/>
            <a:ext cx="7153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45a2aa610_0_88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51" name="Google Shape;151;g2245a2aa610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425" y="3948775"/>
            <a:ext cx="7153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45a2aa610_0_94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lang="ru-RU"/>
              <a:t>Вертикальный фильтр Собеля</a:t>
            </a:r>
            <a:endParaRPr/>
          </a:p>
        </p:txBody>
      </p:sp>
      <p:sp>
        <p:nvSpPr>
          <p:cNvPr id="157" name="Google Shape;157;g2245a2aa610_0_94"/>
          <p:cNvSpPr txBox="1"/>
          <p:nvPr/>
        </p:nvSpPr>
        <p:spPr>
          <a:xfrm>
            <a:off x="4664975" y="11839875"/>
            <a:ext cx="114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https://ru.wikipedia.org/wiki/%D0%9E%D0%BF%D0%B5%D1%80%D0%B0%D1%82%D0%BE%D1%80_%D0%A1%D0%BE%D0%B1%D0%B5%D0%BB%D1%8F</a:t>
            </a:r>
            <a:r>
              <a:rPr lang="ru-RU"/>
              <a:t> </a:t>
            </a:r>
            <a:endParaRPr/>
          </a:p>
        </p:txBody>
      </p:sp>
      <p:pic>
        <p:nvPicPr>
          <p:cNvPr id="158" name="Google Shape;158;g2245a2aa610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675" y="4050200"/>
            <a:ext cx="762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245a2aa610_0_94"/>
          <p:cNvSpPr txBox="1"/>
          <p:nvPr/>
        </p:nvSpPr>
        <p:spPr>
          <a:xfrm>
            <a:off x="3600150" y="8278800"/>
            <a:ext cx="13995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/>
              <a:t>Фильтры Собеля — это детекторы краев .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/>
              <a:t>Вертикальный фильтр Собеля обнаруживает вертикальные края, а горизонтальный фильтр Собеля обнаруживает горизонтальные края.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/>
              <a:t>Теперь выходные изображения легко интерпретируются: яркий пиксель (с высоким значением) на выходном изображении указывает на то, что в исходном изображении есть сильный край.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45a2aa610_0_111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65" name="Google Shape;165;g2245a2aa610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100" y="4379775"/>
            <a:ext cx="57150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245a2aa610_0_111"/>
          <p:cNvSpPr txBox="1"/>
          <p:nvPr/>
        </p:nvSpPr>
        <p:spPr>
          <a:xfrm>
            <a:off x="6566450" y="7935500"/>
            <a:ext cx="963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/>
              <a:t>Это называется «одинаковый» padding , поскольку вход и выход имеют одинаковые размеры. Н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45a2aa610_0_132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172" name="Google Shape;172;g2245a2aa610_0_132"/>
          <p:cNvSpPr txBox="1"/>
          <p:nvPr/>
        </p:nvSpPr>
        <p:spPr>
          <a:xfrm>
            <a:off x="6566450" y="7935500"/>
            <a:ext cx="963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/>
              <a:t>Это называется «одинаковый» padding , поскольку вход и выход имеют одинаковые размеры. Н</a:t>
            </a:r>
            <a:endParaRPr sz="1900"/>
          </a:p>
        </p:txBody>
      </p:sp>
      <p:pic>
        <p:nvPicPr>
          <p:cNvPr id="173" name="Google Shape;173;g2245a2aa610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625" y="3698050"/>
            <a:ext cx="57150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45a2aa610_0_158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79" name="Google Shape;179;g2245a2aa610_0_158"/>
          <p:cNvPicPr preferRelativeResize="0"/>
          <p:nvPr/>
        </p:nvPicPr>
        <p:blipFill rotWithShape="1">
          <a:blip r:embed="rId3">
            <a:alphaModFix/>
          </a:blip>
          <a:srcRect b="6855" l="0" r="50305" t="0"/>
          <a:stretch/>
        </p:blipFill>
        <p:spPr>
          <a:xfrm>
            <a:off x="8341125" y="5133700"/>
            <a:ext cx="5634125" cy="34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45a2aa610_0_166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lang="ru-RU"/>
              <a:t>Сверточные нейросети (CNN)</a:t>
            </a:r>
            <a:br>
              <a:rPr lang="ru-RU"/>
            </a:br>
            <a:r>
              <a:rPr lang="ru-RU"/>
              <a:t>Pooling</a:t>
            </a:r>
            <a:endParaRPr/>
          </a:p>
        </p:txBody>
      </p:sp>
      <p:pic>
        <p:nvPicPr>
          <p:cNvPr id="185" name="Google Shape;185;g2245a2aa610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3375" y="5423425"/>
            <a:ext cx="6983269" cy="37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45a2aa610_0_145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91" name="Google Shape;191;g2245a2aa610_0_145"/>
          <p:cNvPicPr preferRelativeResize="0"/>
          <p:nvPr/>
        </p:nvPicPr>
        <p:blipFill rotWithShape="1">
          <a:blip r:embed="rId3">
            <a:alphaModFix/>
          </a:blip>
          <a:srcRect b="6855" l="0" r="50305" t="0"/>
          <a:stretch/>
        </p:blipFill>
        <p:spPr>
          <a:xfrm>
            <a:off x="8039963" y="5911700"/>
            <a:ext cx="5634125" cy="34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245a2aa610_0_145"/>
          <p:cNvSpPr txBox="1"/>
          <p:nvPr/>
        </p:nvSpPr>
        <p:spPr>
          <a:xfrm>
            <a:off x="7428425" y="11180675"/>
            <a:ext cx="10141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https://www.kaggle.com/code/marat102/dl2-cnn</a:t>
            </a:r>
            <a:r>
              <a:rPr lang="ru-RU" sz="2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45a2aa610_0_176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Эпоха и Батчи</a:t>
            </a:r>
            <a:endParaRPr/>
          </a:p>
        </p:txBody>
      </p:sp>
      <p:sp>
        <p:nvSpPr>
          <p:cNvPr id="84" name="Google Shape;84;g2245a2aa610_0_176"/>
          <p:cNvSpPr txBox="1"/>
          <p:nvPr/>
        </p:nvSpPr>
        <p:spPr>
          <a:xfrm>
            <a:off x="3156450" y="3701525"/>
            <a:ext cx="116877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/>
              <a:t>Произошла одна эпоха (epoch) — весь датасет прошел через нейронную сеть в прямом и обратном направлении только один раз.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/>
              <a:t>Так как одна эпоха слишком велика для используемой вычислительной мощности, датасет делят на маленькие партии — батчи.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90" name="Google Shape;90;p25"/>
          <p:cNvSpPr txBox="1"/>
          <p:nvPr/>
        </p:nvSpPr>
        <p:spPr>
          <a:xfrm>
            <a:off x="1745225" y="3564225"/>
            <a:ext cx="13875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/>
              <a:t>Классический пример использования CNN — классификация изображений, например, просмотр изображения домашнего животного и решение, кошка это или собака.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/>
              <a:t>Это, казалось бы, простая задача — почему бы просто не использовать обычную нейронную сеть?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45a2aa610_0_8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96" name="Google Shape;96;g2245a2aa610_0_8"/>
          <p:cNvSpPr txBox="1"/>
          <p:nvPr/>
        </p:nvSpPr>
        <p:spPr>
          <a:xfrm>
            <a:off x="1745225" y="3564225"/>
            <a:ext cx="138759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 u="sng"/>
              <a:t>Причина 1: изображения большие</a:t>
            </a:r>
            <a:endParaRPr b="1" sz="2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/>
              <a:t>Изображения, используемые в настоящее время для задач компьютерного зрения, часто имеют размер 224x224 или больше.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/>
              <a:t>Представьте себе создание нейронной сети для обработки цветных изображений размером 224x224: включая 3 цветовых канала (RGB) в изображении, что дает 224 x 224 x 3 = 150 528 входных признаков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/>
              <a:t>Типичный скрытый слой в такой сети может иметь 1024 узла, поэтому нам пришлось бы обучить 150 528 x 1024 = 150+ миллионов весов только для первого слоя 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45a2aa610_0_23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102" name="Google Shape;102;g2245a2aa610_0_23"/>
          <p:cNvSpPr txBox="1"/>
          <p:nvPr/>
        </p:nvSpPr>
        <p:spPr>
          <a:xfrm>
            <a:off x="1745225" y="3564225"/>
            <a:ext cx="13875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 u="sng"/>
              <a:t>Причина 2: Позиции могут меняться</a:t>
            </a:r>
            <a:endParaRPr b="1" sz="2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/>
              <a:t>Если вы обучили сеть обнаруживать собак, вы бы хотели, чтобы она могла обнаруживать собаку независимо от того, где она появляется на изображении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lay"/>
              <a:buNone/>
            </a:pPr>
            <a:r>
              <a:rPr b="0" i="0" lang="ru-RU" sz="24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4"/>
          <p:cNvSpPr txBox="1"/>
          <p:nvPr/>
        </p:nvSpPr>
        <p:spPr>
          <a:xfrm>
            <a:off x="1244825" y="1632450"/>
            <a:ext cx="16611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10800"/>
              <a:buFont typeface="Play"/>
              <a:buNone/>
            </a:pPr>
            <a:r>
              <a:rPr b="1" lang="ru-RU" sz="108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MNIST</a:t>
            </a:r>
            <a:endParaRPr b="1" i="0" sz="10800" u="none" cap="none" strike="noStrik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9" name="Google Shape;1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600" y="4588050"/>
            <a:ext cx="56578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45a2aa610_0_35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115" name="Google Shape;115;g2245a2aa610_0_35"/>
          <p:cNvSpPr txBox="1"/>
          <p:nvPr/>
        </p:nvSpPr>
        <p:spPr>
          <a:xfrm>
            <a:off x="1745225" y="3564225"/>
            <a:ext cx="13875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 u="sng"/>
              <a:t>Что такое сверточные нейронные сети?</a:t>
            </a:r>
            <a:endParaRPr b="1" sz="2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/>
              <a:t>По сути, это просто нейронные сети, использующие сверточные слои, также известные как Conv-слои, которые основаны на математической операции свертки.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6" name="Google Shape;116;g2245a2aa61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000" y="5842125"/>
            <a:ext cx="28670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45a2aa610_0_45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pic>
        <p:nvPicPr>
          <p:cNvPr id="122" name="Google Shape;122;g2245a2aa610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650" y="3623725"/>
            <a:ext cx="28670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245a2aa610_0_45"/>
          <p:cNvSpPr txBox="1"/>
          <p:nvPr/>
        </p:nvSpPr>
        <p:spPr>
          <a:xfrm>
            <a:off x="3880313" y="7365050"/>
            <a:ext cx="14045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 sz="1900"/>
              <a:t>Наложение фильтра поверх изображения в определенном месте.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 sz="1900"/>
              <a:t>Выполнение поэлементного умножения значений в фильтре и соответствующих им значений на изображении.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 sz="1900"/>
              <a:t>Суммирование всех поэлементных произведений. Эта сумма является выходным значением для целевого пикселя в выходном изображении.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-RU" sz="1900"/>
              <a:t>Повторить для всех мест.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45a2aa610_0_57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Сверточные нейросети (CNN)</a:t>
            </a:r>
            <a:endParaRPr/>
          </a:p>
        </p:txBody>
      </p:sp>
      <p:sp>
        <p:nvSpPr>
          <p:cNvPr id="129" name="Google Shape;129;g2245a2aa610_0_57"/>
          <p:cNvSpPr txBox="1"/>
          <p:nvPr/>
        </p:nvSpPr>
        <p:spPr>
          <a:xfrm>
            <a:off x="3880338" y="7745350"/>
            <a:ext cx="1404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/>
              <a:t>Числа на изображении представляют интенсивность пикселей, где 0 — черный, а 255 — белый. Мы свернем входное изображение и фильтр, чтобы получить выходное изображение 2x2:</a:t>
            </a:r>
            <a:endParaRPr sz="1900"/>
          </a:p>
        </p:txBody>
      </p:sp>
      <p:pic>
        <p:nvPicPr>
          <p:cNvPr id="130" name="Google Shape;130;g2245a2aa610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538" y="2864225"/>
            <a:ext cx="71532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245a2aa610_0_57"/>
          <p:cNvSpPr txBox="1"/>
          <p:nvPr/>
        </p:nvSpPr>
        <p:spPr>
          <a:xfrm>
            <a:off x="9076396" y="6781925"/>
            <a:ext cx="75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Изображение 4x4 (слева) и фильтр 3x3 (справа)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