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13716000" cx="24384000"/>
  <p:notesSz cx="6858000" cy="9144000"/>
  <p:embeddedFontLst>
    <p:embeddedFont>
      <p:font typeface="Play"/>
      <p:regular r:id="rId9"/>
      <p:bold r:id="rId10"/>
    </p:embeddedFont>
    <p:embeddedFont>
      <p:font typeface="Helvetica Neue"/>
      <p:regular r:id="rId11"/>
      <p:bold r:id="rId12"/>
      <p:italic r:id="rId13"/>
      <p:boldItalic r:id="rId14"/>
    </p:embeddedFont>
    <p:embeddedFont>
      <p:font typeface="Helvetica Neue Ligh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hDAGCQPeYLXcWG1E0Ys5ztWm7X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-regular.fntdata"/><Relationship Id="rId10" Type="http://schemas.openxmlformats.org/officeDocument/2006/relationships/font" Target="fonts/Play-bold.fntdata"/><Relationship Id="rId13" Type="http://schemas.openxmlformats.org/officeDocument/2006/relationships/font" Target="fonts/HelveticaNeue-italic.fntdata"/><Relationship Id="rId12" Type="http://schemas.openxmlformats.org/officeDocument/2006/relationships/font" Target="fonts/HelveticaNeue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Play-regular.fntdata"/><Relationship Id="rId15" Type="http://schemas.openxmlformats.org/officeDocument/2006/relationships/font" Target="fonts/HelveticaNeueLight-regular.fntdata"/><Relationship Id="rId14" Type="http://schemas.openxmlformats.org/officeDocument/2006/relationships/font" Target="fonts/HelveticaNeue-boldItalic.fntdata"/><Relationship Id="rId17" Type="http://schemas.openxmlformats.org/officeDocument/2006/relationships/font" Target="fonts/HelveticaNeueLight-italic.fntdata"/><Relationship Id="rId16" Type="http://schemas.openxmlformats.org/officeDocument/2006/relationships/font" Target="fonts/HelveticaNeueLight-bold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HelveticaNeueLigh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facf509897_0_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" name="Google Shape;81;g2facf509897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facf509897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2facf509897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g_light.png" id="10" name="Google Shape;10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" y="4415"/>
            <a:ext cx="24384003" cy="53469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ber_university_logo.png" id="11" name="Google Shape;11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0000" y="1016000"/>
            <a:ext cx="7378700" cy="149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60"/>
          <p:cNvSpPr txBox="1"/>
          <p:nvPr>
            <p:ph type="title"/>
          </p:nvPr>
        </p:nvSpPr>
        <p:spPr>
          <a:xfrm>
            <a:off x="1392000" y="3458497"/>
            <a:ext cx="21600000" cy="4320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3" name="Google Shape;13;p60"/>
          <p:cNvSpPr txBox="1"/>
          <p:nvPr>
            <p:ph idx="1" type="body"/>
          </p:nvPr>
        </p:nvSpPr>
        <p:spPr>
          <a:xfrm>
            <a:off x="1392000" y="8056491"/>
            <a:ext cx="21600000" cy="360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71475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" name="Google Shape;14;p60"/>
          <p:cNvSpPr txBox="1"/>
          <p:nvPr/>
        </p:nvSpPr>
        <p:spPr>
          <a:xfrm>
            <a:off x="1269999" y="2709549"/>
            <a:ext cx="7847736" cy="548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3000"/>
              <a:buFont typeface="Helvetica Neue"/>
              <a:buNone/>
            </a:pPr>
            <a:r>
              <a:rPr b="1" i="0" lang="ru-RU" sz="3000" u="none" cap="none" strike="noStrike">
                <a:solidFill>
                  <a:srgbClr val="70AD4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Перезапуск 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60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 — сверху">
  <p:cSld name="Заголовок — сверху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8"/>
          <p:cNvSpPr txBox="1"/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4" name="Google Shape;54;p68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нкты">
  <p:cSld name="Пункты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g_light.png" id="56" name="Google Shape;56;p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7000" y="0"/>
            <a:ext cx="24384000" cy="534694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69"/>
          <p:cNvSpPr txBox="1"/>
          <p:nvPr>
            <p:ph idx="1" type="body"/>
          </p:nvPr>
        </p:nvSpPr>
        <p:spPr>
          <a:xfrm>
            <a:off x="1270000" y="1778000"/>
            <a:ext cx="21844000" cy="101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7147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58" name="Google Shape;58;p69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(3 шт.)">
  <p:cSld name="Фото (3 шт.)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0"/>
          <p:cNvSpPr/>
          <p:nvPr>
            <p:ph idx="2" type="pic"/>
          </p:nvPr>
        </p:nvSpPr>
        <p:spPr>
          <a:xfrm>
            <a:off x="15290800" y="7035800"/>
            <a:ext cx="8331200" cy="56007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70"/>
          <p:cNvSpPr/>
          <p:nvPr>
            <p:ph idx="3" type="pic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70"/>
          <p:cNvSpPr/>
          <p:nvPr>
            <p:ph idx="4" type="pic"/>
          </p:nvPr>
        </p:nvSpPr>
        <p:spPr>
          <a:xfrm>
            <a:off x="1371600" y="1130300"/>
            <a:ext cx="13445837" cy="114681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70"/>
          <p:cNvSpPr txBox="1"/>
          <p:nvPr>
            <p:ph idx="12" type="sldNum"/>
          </p:nvPr>
        </p:nvSpPr>
        <p:spPr>
          <a:xfrm>
            <a:off x="1196538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>
  <p:cSld name="Цитата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1"/>
          <p:cNvSpPr txBox="1"/>
          <p:nvPr>
            <p:ph idx="1" type="body"/>
          </p:nvPr>
        </p:nvSpPr>
        <p:spPr>
          <a:xfrm>
            <a:off x="1270000" y="8953500"/>
            <a:ext cx="21844002" cy="7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i="1"/>
            </a:lvl1pPr>
            <a:lvl2pPr indent="-57785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 Light"/>
              <a:buChar char="•"/>
              <a:defRPr i="1"/>
            </a:lvl2pPr>
            <a:lvl3pPr indent="-57785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 Light"/>
              <a:buChar char="•"/>
              <a:defRPr i="1"/>
            </a:lvl3pPr>
            <a:lvl4pPr indent="-57785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 Light"/>
              <a:buChar char="•"/>
              <a:defRPr i="1"/>
            </a:lvl4pPr>
            <a:lvl5pPr indent="-5778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 Light"/>
              <a:buChar char="•"/>
              <a:defRPr i="1"/>
            </a:lvl5pPr>
            <a:lvl6pPr indent="-371475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66" name="Google Shape;66;p71"/>
          <p:cNvSpPr txBox="1"/>
          <p:nvPr>
            <p:ph idx="2" type="body"/>
          </p:nvPr>
        </p:nvSpPr>
        <p:spPr>
          <a:xfrm>
            <a:off x="1270000" y="5765798"/>
            <a:ext cx="21844000" cy="1447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71475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67" name="Google Shape;67;p71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">
  <p:cSld name="Фото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2"/>
          <p:cNvSpPr/>
          <p:nvPr>
            <p:ph idx="2" type="pic"/>
          </p:nvPr>
        </p:nvSpPr>
        <p:spPr>
          <a:xfrm>
            <a:off x="0" y="1"/>
            <a:ext cx="24384000" cy="13716001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72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>
  <p:cSld name="Пустой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3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1"/>
          <p:cNvSpPr txBox="1"/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8" name="Google Shape;18;p61"/>
          <p:cNvSpPr txBox="1"/>
          <p:nvPr>
            <p:ph idx="1" type="body"/>
          </p:nvPr>
        </p:nvSpPr>
        <p:spPr>
          <a:xfrm>
            <a:off x="1270000" y="3149600"/>
            <a:ext cx="21844000" cy="9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71475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9" name="Google Shape;19;p61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bg>
      <p:bgPr>
        <a:solidFill>
          <a:srgbClr val="FFFFFF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2"/>
          <p:cNvSpPr/>
          <p:nvPr/>
        </p:nvSpPr>
        <p:spPr>
          <a:xfrm>
            <a:off x="-1" y="0"/>
            <a:ext cx="24377906" cy="13716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" name="Google Shape;22;p62"/>
          <p:cNvSpPr txBox="1"/>
          <p:nvPr>
            <p:ph type="title"/>
          </p:nvPr>
        </p:nvSpPr>
        <p:spPr>
          <a:xfrm>
            <a:off x="1371600" y="5334000"/>
            <a:ext cx="14986656" cy="3867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00"/>
              <a:buFont typeface="Play"/>
              <a:buNone/>
              <a:defRPr sz="13200">
                <a:latin typeface="Play"/>
                <a:ea typeface="Play"/>
                <a:cs typeface="Play"/>
                <a:sym typeface="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62"/>
          <p:cNvSpPr txBox="1"/>
          <p:nvPr>
            <p:ph idx="12" type="sldNum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>
  <p:cSld name="Заголовок и объект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2f77ac481aa_0_97"/>
          <p:cNvSpPr txBox="1"/>
          <p:nvPr>
            <p:ph type="title"/>
          </p:nvPr>
        </p:nvSpPr>
        <p:spPr>
          <a:xfrm>
            <a:off x="1676400" y="730250"/>
            <a:ext cx="210312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2f77ac481aa_0_97"/>
          <p:cNvSpPr txBox="1"/>
          <p:nvPr>
            <p:ph idx="1" type="body"/>
          </p:nvPr>
        </p:nvSpPr>
        <p:spPr>
          <a:xfrm>
            <a:off x="1676400" y="3651250"/>
            <a:ext cx="21031200" cy="87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rmAutofit/>
          </a:bodyPr>
          <a:lstStyle>
            <a:lvl1pPr indent="-4572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1pPr>
            <a:lvl2pPr indent="-457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2pPr>
            <a:lvl3pPr indent="-4572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27" name="Google Shape;27;g2f77ac481aa_0_97"/>
          <p:cNvSpPr txBox="1"/>
          <p:nvPr>
            <p:ph idx="10" type="dt"/>
          </p:nvPr>
        </p:nvSpPr>
        <p:spPr>
          <a:xfrm>
            <a:off x="16764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g2f77ac481aa_0_97"/>
          <p:cNvSpPr txBox="1"/>
          <p:nvPr>
            <p:ph idx="11" type="ftr"/>
          </p:nvPr>
        </p:nvSpPr>
        <p:spPr>
          <a:xfrm>
            <a:off x="8077200" y="12712700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g2f77ac481aa_0_97"/>
          <p:cNvSpPr txBox="1"/>
          <p:nvPr>
            <p:ph idx="12" type="sldNum"/>
          </p:nvPr>
        </p:nvSpPr>
        <p:spPr>
          <a:xfrm>
            <a:off x="172212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ный слайд">
  <p:cSld name="Разделительный слайд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3"/>
          <p:cNvSpPr txBox="1"/>
          <p:nvPr>
            <p:ph type="title"/>
          </p:nvPr>
        </p:nvSpPr>
        <p:spPr>
          <a:xfrm>
            <a:off x="1392000" y="3454400"/>
            <a:ext cx="21600000" cy="43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63"/>
          <p:cNvSpPr txBox="1"/>
          <p:nvPr>
            <p:ph idx="1" type="body"/>
          </p:nvPr>
        </p:nvSpPr>
        <p:spPr>
          <a:xfrm>
            <a:off x="1392000" y="8056799"/>
            <a:ext cx="21600000" cy="360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71475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33" name="Google Shape;33;p63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1_Титульный слайд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4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64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пункты и фото">
  <p:cSld name="Заголовок, пункты и фото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5"/>
          <p:cNvSpPr/>
          <p:nvPr>
            <p:ph idx="2" type="pic"/>
          </p:nvPr>
        </p:nvSpPr>
        <p:spPr>
          <a:xfrm>
            <a:off x="12412268" y="3512125"/>
            <a:ext cx="10821804" cy="8933875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65"/>
          <p:cNvSpPr txBox="1"/>
          <p:nvPr>
            <p:ph type="title"/>
          </p:nvPr>
        </p:nvSpPr>
        <p:spPr>
          <a:xfrm>
            <a:off x="1269999" y="1016000"/>
            <a:ext cx="21964074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0" name="Google Shape;40;p65"/>
          <p:cNvSpPr txBox="1"/>
          <p:nvPr>
            <p:ph idx="1" type="body"/>
          </p:nvPr>
        </p:nvSpPr>
        <p:spPr>
          <a:xfrm>
            <a:off x="1270000" y="3512125"/>
            <a:ext cx="10701733" cy="893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71475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41" name="Google Shape;41;p65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 — горизонтально">
  <p:cSld name="Фото — горизонтально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6"/>
          <p:cNvSpPr/>
          <p:nvPr>
            <p:ph idx="2" type="pic"/>
          </p:nvPr>
        </p:nvSpPr>
        <p:spPr>
          <a:xfrm>
            <a:off x="3124200" y="997526"/>
            <a:ext cx="18135600" cy="7793184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66"/>
          <p:cNvSpPr txBox="1"/>
          <p:nvPr>
            <p:ph type="title"/>
          </p:nvPr>
        </p:nvSpPr>
        <p:spPr>
          <a:xfrm>
            <a:off x="1270000" y="9138228"/>
            <a:ext cx="21844000" cy="1587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5" name="Google Shape;45;p66"/>
          <p:cNvSpPr txBox="1"/>
          <p:nvPr>
            <p:ph idx="1" type="body"/>
          </p:nvPr>
        </p:nvSpPr>
        <p:spPr>
          <a:xfrm>
            <a:off x="1270000" y="11073247"/>
            <a:ext cx="21844000" cy="1956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71475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46" name="Google Shape;46;p66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 — вертикально">
  <p:cSld name="Фото — вертикально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7"/>
          <p:cNvSpPr/>
          <p:nvPr>
            <p:ph idx="2" type="pic"/>
          </p:nvPr>
        </p:nvSpPr>
        <p:spPr>
          <a:xfrm>
            <a:off x="12412268" y="952500"/>
            <a:ext cx="10669614" cy="11303001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67"/>
          <p:cNvSpPr txBox="1"/>
          <p:nvPr>
            <p:ph type="title"/>
          </p:nvPr>
        </p:nvSpPr>
        <p:spPr>
          <a:xfrm>
            <a:off x="1651000" y="952500"/>
            <a:ext cx="10223500" cy="5365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0" name="Google Shape;50;p67"/>
          <p:cNvSpPr txBox="1"/>
          <p:nvPr>
            <p:ph idx="1" type="body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71475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51" name="Google Shape;51;p67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9"/>
          <p:cNvSpPr txBox="1"/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Helvetica Neue Light"/>
              <a:buNone/>
              <a:defRPr b="0" i="0" sz="8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Helvetica Neue Light"/>
              <a:buNone/>
              <a:defRPr b="0" i="0" sz="8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Helvetica Neue Light"/>
              <a:buNone/>
              <a:defRPr b="0" i="0" sz="8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Helvetica Neue Light"/>
              <a:buNone/>
              <a:defRPr b="0" i="0" sz="8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Helvetica Neue Light"/>
              <a:buNone/>
              <a:defRPr b="0" i="0" sz="8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Helvetica Neue Light"/>
              <a:buNone/>
              <a:defRPr b="0" i="0" sz="8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Helvetica Neue Light"/>
              <a:buNone/>
              <a:defRPr b="0" i="0" sz="8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Helvetica Neue Light"/>
              <a:buNone/>
              <a:defRPr b="0" i="0" sz="8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Helvetica Neue Light"/>
              <a:buNone/>
              <a:defRPr b="0" i="0" sz="8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" name="Google Shape;7;p59"/>
          <p:cNvSpPr txBox="1"/>
          <p:nvPr>
            <p:ph idx="1" type="body"/>
          </p:nvPr>
        </p:nvSpPr>
        <p:spPr>
          <a:xfrm>
            <a:off x="1270000" y="3149600"/>
            <a:ext cx="21844000" cy="9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5778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 Light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57785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 Light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57785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 Light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57785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 Light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57785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 Light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57785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 Light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57785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 Light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57785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 Light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57785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 Light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" name="Google Shape;8;p59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hyperlink" Target="https://www.kaggle.com/code/marat102/dl2-rn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"/>
          <p:cNvSpPr txBox="1"/>
          <p:nvPr>
            <p:ph idx="4294967295" type="ctrTitle"/>
          </p:nvPr>
        </p:nvSpPr>
        <p:spPr>
          <a:xfrm>
            <a:off x="1391999" y="3458497"/>
            <a:ext cx="21600002" cy="4320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Helvetica Neue Light"/>
              <a:buNone/>
            </a:pPr>
            <a:r>
              <a:rPr b="0" i="0" lang="ru-RU" sz="8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Нейронные сети</a:t>
            </a:r>
            <a:endParaRPr b="0" i="0" sz="8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8" name="Google Shape;78;p1"/>
          <p:cNvSpPr txBox="1"/>
          <p:nvPr>
            <p:ph idx="4294967295" type="subTitle"/>
          </p:nvPr>
        </p:nvSpPr>
        <p:spPr>
          <a:xfrm>
            <a:off x="1391999" y="8056491"/>
            <a:ext cx="21600002" cy="360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</a:pPr>
            <a:r>
              <a:rPr lang="ru-RU"/>
              <a:t>Рекурентные</a:t>
            </a:r>
            <a:r>
              <a:rPr b="0" i="0" lang="ru-RU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нейронные сети </a:t>
            </a:r>
            <a:endParaRPr b="0" i="0" sz="4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</a:pPr>
            <a:r>
              <a:rPr b="0" i="0" lang="ru-RU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Преподаватель: Марат Гарафутдинов</a:t>
            </a:r>
            <a:endParaRPr b="0" i="0" sz="4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facf509897_0_2"/>
          <p:cNvSpPr txBox="1"/>
          <p:nvPr>
            <p:ph type="title"/>
          </p:nvPr>
        </p:nvSpPr>
        <p:spPr>
          <a:xfrm>
            <a:off x="1270000" y="1016000"/>
            <a:ext cx="218439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Helvetica Neue Light"/>
              <a:buNone/>
            </a:pPr>
            <a:r>
              <a:rPr lang="ru-RU"/>
              <a:t>Рекуррентные нейросети (RNN)</a:t>
            </a:r>
            <a:endParaRPr/>
          </a:p>
        </p:txBody>
      </p:sp>
      <p:sp>
        <p:nvSpPr>
          <p:cNvPr id="84" name="Google Shape;84;g2facf509897_0_2"/>
          <p:cNvSpPr txBox="1"/>
          <p:nvPr/>
        </p:nvSpPr>
        <p:spPr>
          <a:xfrm>
            <a:off x="1745225" y="3564225"/>
            <a:ext cx="138759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ru-RU" sz="2300"/>
              <a:t>Одна из проблем с CNN заключается в том, что они работают только с предопределенными размерами: они принимают входные данные фиксированного размера и производят выходные данные фиксированного размера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ru-RU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Это, казалось бы, простая задача — почему бы просто не использовать обычную нейронную сеть?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acf509897_0_10"/>
          <p:cNvSpPr txBox="1"/>
          <p:nvPr>
            <p:ph type="title"/>
          </p:nvPr>
        </p:nvSpPr>
        <p:spPr>
          <a:xfrm>
            <a:off x="1270000" y="1016000"/>
            <a:ext cx="218439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Helvetica Neue Light"/>
              <a:buNone/>
            </a:pPr>
            <a:r>
              <a:rPr lang="ru-RU"/>
              <a:t>Рекуррентные нейросети (RNN)</a:t>
            </a:r>
            <a:endParaRPr/>
          </a:p>
        </p:txBody>
      </p:sp>
      <p:sp>
        <p:nvSpPr>
          <p:cNvPr id="90" name="Google Shape;90;g2facf509897_0_10"/>
          <p:cNvSpPr txBox="1"/>
          <p:nvPr/>
        </p:nvSpPr>
        <p:spPr>
          <a:xfrm>
            <a:off x="1745225" y="3564225"/>
            <a:ext cx="13875900" cy="58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ru-RU" sz="2300"/>
              <a:t>Одна из проблем с CNN заключается в том, что они работают только с предопределенными размерами: они принимают входные данные фиксированного размера и производят выходные данные фиксированного размера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ru-RU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Это, казалось бы, простая задача — почему бы просто не использовать обычную нейронную сеть?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300"/>
              <a:t>Эта способность обрабатывать последовательности делает RNN очень полезными. Например: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ru-RU" sz="2300"/>
              <a:t>Машинный перевод (например, Google Translate) выполняется с помощью RNN «многие ко многим». Исходная текстовая последовательность подается в RNN, которая затем выдает переведенный текст в качестве выходных данных.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ru-RU" sz="2300"/>
              <a:t>Анализ настроений (например, это положительный или отрицательный отзыв? ) часто выполняется с помощью RNN «многие к одному». Анализируемый текст подается в RNN, которая затем выдает единую выходную классификацию (например, это положительный отзыв).</a:t>
            </a:r>
            <a:endParaRPr sz="2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sz="2300"/>
          </a:p>
        </p:txBody>
      </p:sp>
      <p:pic>
        <p:nvPicPr>
          <p:cNvPr id="91" name="Google Shape;91;g2facf509897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565725"/>
            <a:ext cx="14859000" cy="38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Helvetica Neue Light"/>
              <a:buNone/>
            </a:pPr>
            <a:r>
              <a:rPr lang="ru-RU"/>
              <a:t>Рекуррентные</a:t>
            </a:r>
            <a:r>
              <a:rPr lang="ru-RU"/>
              <a:t> нейросети (RNN)</a:t>
            </a:r>
            <a:endParaRPr/>
          </a:p>
        </p:txBody>
      </p:sp>
      <p:pic>
        <p:nvPicPr>
          <p:cNvPr id="97" name="Google Shape;9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6375" y="4583850"/>
            <a:ext cx="14859000" cy="38957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5"/>
          <p:cNvSpPr txBox="1"/>
          <p:nvPr/>
        </p:nvSpPr>
        <p:spPr>
          <a:xfrm>
            <a:off x="7403075" y="10800375"/>
            <a:ext cx="78087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5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https://www.kaggle.com/code/marat102/dl2-rnn</a:t>
            </a:r>
            <a:r>
              <a:rPr lang="ru-RU" sz="25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2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berSchool_light">
  <a:themeElements>
    <a:clrScheme name="SberSchool_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berSchool_light">
  <a:themeElements>
    <a:clrScheme name="SberSchool_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