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13716000" cx="24384000"/>
  <p:notesSz cx="6858000" cy="9144000"/>
  <p:embeddedFontLst>
    <p:embeddedFont>
      <p:font typeface="Play"/>
      <p:regular r:id="rId27"/>
      <p:bold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ikfEG03I9J3zvprkjLJna93sOj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45a2aa610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245a2aa610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45a2aa610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245a2aa610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45a2aa610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245a2aa610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45a2aa610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245a2aa610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45a2aa610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245a2aa610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45a2aa610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245a2aa610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45a2aa610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245a2aa610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45a2aa610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245a2aa610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45a2aa610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245a2aa610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d66db8e81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fd66db8e81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45a2aa610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245a2aa610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45a2aa610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245a2aa610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45a2aa610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245a2aa610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d66db8e81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2fd66db8e81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d66db8e81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fd66db8e81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66db8e81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fd66db8e81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66db8e81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fd66db8e81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45a2aa610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245a2aa610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45a2aa610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245a2aa61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light.png" id="10" name="Google Shape;1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4415"/>
            <a:ext cx="24384003" cy="5346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er_university_logo.png" id="11" name="Google Shape;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1016000"/>
            <a:ext cx="73787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0"/>
          <p:cNvSpPr txBox="1"/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60"/>
          <p:cNvSpPr txBox="1"/>
          <p:nvPr>
            <p:ph idx="1" type="body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" name="Google Shape;14;p60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Helvetica Neue"/>
              <a:buNone/>
            </a:pPr>
            <a:r>
              <a:rPr b="1" i="0" lang="ru-RU" sz="3000" u="none" cap="none" strike="noStrike">
                <a:solidFill>
                  <a:srgbClr val="70AD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Перезапуск 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сверху">
  <p:cSld name="Заголовок — сверху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8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6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light.png" id="56" name="Google Shape;5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000" y="0"/>
            <a:ext cx="24384000" cy="53469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9"/>
          <p:cNvSpPr txBox="1"/>
          <p:nvPr>
            <p:ph idx="1" type="body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8" name="Google Shape;58;p6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0"/>
          <p:cNvSpPr/>
          <p:nvPr>
            <p:ph idx="2" type="pic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70"/>
          <p:cNvSpPr/>
          <p:nvPr>
            <p:ph idx="3" type="pic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0"/>
          <p:cNvSpPr/>
          <p:nvPr>
            <p:ph idx="4" type="pic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0"/>
          <p:cNvSpPr txBox="1"/>
          <p:nvPr>
            <p:ph idx="12" type="sldNum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1"/>
          <p:cNvSpPr txBox="1"/>
          <p:nvPr>
            <p:ph idx="1" type="body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i="1"/>
            </a:lvl1pPr>
            <a:lvl2pPr indent="-5778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2pPr>
            <a:lvl3pPr indent="-5778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3pPr>
            <a:lvl4pPr indent="-5778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4pPr>
            <a:lvl5pPr indent="-5778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2" type="body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7" name="Google Shape;67;p7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2"/>
          <p:cNvSpPr/>
          <p:nvPr>
            <p:ph idx="2" type="pic"/>
          </p:nvPr>
        </p:nvSpPr>
        <p:spPr>
          <a:xfrm>
            <a:off x="0" y="1"/>
            <a:ext cx="24384000" cy="13716001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" type="body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2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62"/>
          <p:cNvSpPr txBox="1"/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Play"/>
              <a:buNone/>
              <a:defRPr sz="132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2" type="sldNum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f77ac481aa_0_9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2f77ac481aa_0_97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7" name="Google Shape;27;g2f77ac481aa_0_97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2f77ac481aa_0_97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2f77ac481aa_0_97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Разделительный слайд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" type="body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/>
          <p:nvPr>
            <p:ph idx="2" type="pic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5"/>
          <p:cNvSpPr txBox="1"/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65"/>
          <p:cNvSpPr txBox="1"/>
          <p:nvPr>
            <p:ph idx="1" type="body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>
  <p:cSld name="Фото — горизонтально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/>
          <p:nvPr>
            <p:ph idx="2" type="pic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6"/>
          <p:cNvSpPr txBox="1"/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66"/>
          <p:cNvSpPr txBox="1"/>
          <p:nvPr>
            <p:ph idx="1" type="body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>
  <p:cSld name="Фото — вертикально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7"/>
          <p:cNvSpPr/>
          <p:nvPr>
            <p:ph idx="2" type="pic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7"/>
          <p:cNvSpPr txBox="1"/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67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5778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778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7785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778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778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7785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7785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7785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7785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u.wikipedia.org/wiki/%D0%9E%D0%BF%D0%B5%D1%80%D0%B0%D1%82%D0%BE%D1%80_%D0%A1%D0%BE%D0%B1%D0%B5%D0%BB%D1%8F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code/marat102/dl3-cnn-cifar10" TargetMode="External"/><Relationship Id="rId5" Type="http://schemas.openxmlformats.org/officeDocument/2006/relationships/hyperlink" Target="https://www.kaggle.com/code/marat102/dl3-cnn-mnist" TargetMode="External"/><Relationship Id="rId6" Type="http://schemas.openxmlformats.org/officeDocument/2006/relationships/hyperlink" Target="https://www.kaggle.com/code/marat102/dl3-cnn-vegetabl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b="0" i="0" lang="ru-RU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Нейронные сети</a:t>
            </a:r>
            <a:endParaRPr b="0" i="0" sz="8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Сверточные нейронные сети</a:t>
            </a:r>
            <a:r>
              <a:rPr lang="ru-RU"/>
              <a:t>. Часть 2</a:t>
            </a:r>
            <a:r>
              <a:rPr b="0" i="0" lang="ru-RU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Преподаватель: Марат Гарафутдинов</a:t>
            </a:r>
            <a:endParaRPr b="0" i="0" sz="4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lay"/>
              <a:buNone/>
            </a:pPr>
            <a:r>
              <a:rPr b="0" i="0" lang="ru-RU" sz="2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4"/>
          <p:cNvSpPr txBox="1"/>
          <p:nvPr/>
        </p:nvSpPr>
        <p:spPr>
          <a:xfrm>
            <a:off x="1244825" y="1632450"/>
            <a:ext cx="16611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0800"/>
              <a:buFont typeface="Play"/>
              <a:buNone/>
            </a:pPr>
            <a:r>
              <a:rPr b="1" i="0" lang="ru-RU" sz="108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MNIST</a:t>
            </a:r>
            <a:endParaRPr b="1" i="0" sz="10800" u="none" cap="none" strike="noStrik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36" name="Google Shape;1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9100" y="3637300"/>
            <a:ext cx="11175474" cy="6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45a2aa610_0_35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42" name="Google Shape;142;g2245a2aa610_0_35"/>
          <p:cNvSpPr txBox="1"/>
          <p:nvPr/>
        </p:nvSpPr>
        <p:spPr>
          <a:xfrm>
            <a:off x="1745225" y="3564225"/>
            <a:ext cx="13875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сверточные нейронные сети?</a:t>
            </a:r>
            <a:endParaRPr b="1" i="0" sz="2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сути, это просто нейронные сети, использующие сверточные слои, также известные как Conv-слои, которые основаны на математической операции свертки.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245a2aa610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5000" y="5842125"/>
            <a:ext cx="28670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45a2aa610_0_45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49" name="Google Shape;149;g2245a2aa610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9650" y="3623725"/>
            <a:ext cx="28670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245a2aa610_0_45"/>
          <p:cNvSpPr txBox="1"/>
          <p:nvPr/>
        </p:nvSpPr>
        <p:spPr>
          <a:xfrm>
            <a:off x="3880313" y="7365050"/>
            <a:ext cx="14045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Наложение фильтра поверх изображения в определенном месте.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Выполнение поэлементного умножения значений в фильтре и соответствующих им значений на изображении.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Суммирование всех поэлементных произведений. Эта сумма является выходным значением для целевого пикселя в выходном изображении.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Повторить для всех мест.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5a2aa610_0_57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56" name="Google Shape;156;g2245a2aa610_0_57"/>
          <p:cNvSpPr txBox="1"/>
          <p:nvPr/>
        </p:nvSpPr>
        <p:spPr>
          <a:xfrm>
            <a:off x="3880338" y="7745350"/>
            <a:ext cx="1404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Числа на изображении представляют интенсивность пикселей, где 0 — черный, а 255 — белый. Мы свернем входное изображение и фильтр, чтобы получить выходное изображение 2x2: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245a2aa610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538" y="2864225"/>
            <a:ext cx="71532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245a2aa610_0_57"/>
          <p:cNvSpPr txBox="1"/>
          <p:nvPr/>
        </p:nvSpPr>
        <p:spPr>
          <a:xfrm>
            <a:off x="9076396" y="6781925"/>
            <a:ext cx="75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Изображение 4x4 (слева) и фильтр 3x3 (справа)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45a2aa610_0_70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64" name="Google Shape;164;g2245a2aa610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250" y="2361050"/>
            <a:ext cx="71532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245a2aa610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2050" y="6606550"/>
            <a:ext cx="8721401" cy="462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245a2aa610_0_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79576" y="7827800"/>
            <a:ext cx="39624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45a2aa610_0_80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72" name="Google Shape;172;g2245a2aa610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075" y="3404700"/>
            <a:ext cx="7153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45a2aa610_0_88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78" name="Google Shape;178;g2245a2aa610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2425" y="3948775"/>
            <a:ext cx="7153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45a2aa610_0_94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lang="ru-RU"/>
              <a:t>Вертикальный фильтр Собеля</a:t>
            </a:r>
            <a:endParaRPr/>
          </a:p>
        </p:txBody>
      </p:sp>
      <p:sp>
        <p:nvSpPr>
          <p:cNvPr id="184" name="Google Shape;184;g2245a2aa610_0_94"/>
          <p:cNvSpPr txBox="1"/>
          <p:nvPr/>
        </p:nvSpPr>
        <p:spPr>
          <a:xfrm>
            <a:off x="4664975" y="11839875"/>
            <a:ext cx="114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https://ru.wikipedia.org/wiki/%D0%9E%D0%BF%D0%B5%D1%80%D0%B0%D1%82%D0%BE%D1%80_%D0%A1%D0%BE%D0%B1%D0%B5%D0%BB%D1%8F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2245a2aa610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675" y="4050200"/>
            <a:ext cx="762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245a2aa610_0_94"/>
          <p:cNvSpPr txBox="1"/>
          <p:nvPr/>
        </p:nvSpPr>
        <p:spPr>
          <a:xfrm>
            <a:off x="3600150" y="8278800"/>
            <a:ext cx="13995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Фильтры Собеля — это детекторы краев . 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Вертикальный фильтр Собеля обнаруживает вертикальные края, а горизонтальный фильтр Собеля обнаруживает горизонтальные края.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Теперь выходные изображения легко интерпретируются: яркий пиксель (с высоким значением) на выходном изображении указывает на то, что в исходном изображении есть сильный край.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45a2aa610_0_111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92" name="Google Shape;192;g2245a2aa610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00" y="4379775"/>
            <a:ext cx="57150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245a2aa610_0_111"/>
          <p:cNvSpPr txBox="1"/>
          <p:nvPr/>
        </p:nvSpPr>
        <p:spPr>
          <a:xfrm>
            <a:off x="6566450" y="7935500"/>
            <a:ext cx="963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называется «одинаковый» padding , поскольку вход и выход имеют одинаковые размеры. Н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45a2aa610_0_132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99" name="Google Shape;199;g2245a2aa610_0_132"/>
          <p:cNvSpPr txBox="1"/>
          <p:nvPr/>
        </p:nvSpPr>
        <p:spPr>
          <a:xfrm>
            <a:off x="6566450" y="7935500"/>
            <a:ext cx="963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называется «одинаковый» padding , поскольку вход и выход имеют одинаковые размеры. Н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2245a2aa610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5625" y="3698050"/>
            <a:ext cx="57150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d66db8e81_0_9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b="0" i="0" lang="ru-RU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Функция потерь</a:t>
            </a:r>
            <a:endParaRPr/>
          </a:p>
        </p:txBody>
      </p:sp>
      <p:sp>
        <p:nvSpPr>
          <p:cNvPr id="84" name="Google Shape;84;g2fd66db8e81_0_9"/>
          <p:cNvSpPr txBox="1"/>
          <p:nvPr>
            <p:ph idx="1" type="body"/>
          </p:nvPr>
        </p:nvSpPr>
        <p:spPr>
          <a:xfrm>
            <a:off x="1270000" y="3149600"/>
            <a:ext cx="218439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5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 Light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" name="Google Shape;85;g2fd66db8e8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200" y="4978400"/>
            <a:ext cx="9334499" cy="7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45a2aa610_0_158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206" name="Google Shape;206;g2245a2aa610_0_158"/>
          <p:cNvPicPr preferRelativeResize="0"/>
          <p:nvPr/>
        </p:nvPicPr>
        <p:blipFill rotWithShape="1">
          <a:blip r:embed="rId3">
            <a:alphaModFix/>
          </a:blip>
          <a:srcRect b="6855" l="0" r="50305" t="0"/>
          <a:stretch/>
        </p:blipFill>
        <p:spPr>
          <a:xfrm>
            <a:off x="8341125" y="5133700"/>
            <a:ext cx="5634125" cy="34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45a2aa610_0_166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lang="ru-RU"/>
              <a:t>Сверточные нейросети (CNN)</a:t>
            </a:r>
            <a:br>
              <a:rPr lang="ru-RU"/>
            </a:br>
            <a:r>
              <a:rPr lang="ru-RU"/>
              <a:t>Pooling</a:t>
            </a:r>
            <a:endParaRPr/>
          </a:p>
        </p:txBody>
      </p:sp>
      <p:pic>
        <p:nvPicPr>
          <p:cNvPr id="212" name="Google Shape;212;g2245a2aa610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3375" y="5423425"/>
            <a:ext cx="6983269" cy="37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45a2aa610_0_145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218" name="Google Shape;218;g2245a2aa610_0_145"/>
          <p:cNvPicPr preferRelativeResize="0"/>
          <p:nvPr/>
        </p:nvPicPr>
        <p:blipFill rotWithShape="1">
          <a:blip r:embed="rId3">
            <a:alphaModFix/>
          </a:blip>
          <a:srcRect b="6855" l="0" r="50305" t="0"/>
          <a:stretch/>
        </p:blipFill>
        <p:spPr>
          <a:xfrm>
            <a:off x="8039963" y="5911700"/>
            <a:ext cx="5634125" cy="34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245a2aa610_0_145"/>
          <p:cNvSpPr txBox="1"/>
          <p:nvPr/>
        </p:nvSpPr>
        <p:spPr>
          <a:xfrm>
            <a:off x="7428425" y="11180675"/>
            <a:ext cx="10141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ru-RU" sz="19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https://www.kaggle.com/code/marat102/dl3-cnn-cifar10</a:t>
            </a:r>
            <a:r>
              <a:rPr lang="ru-RU" sz="19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ru-RU" sz="19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https://www.kaggle.com/code/marat102/dl3-cnn-mnist</a:t>
            </a:r>
            <a:r>
              <a:rPr lang="ru-RU" sz="19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ru-RU" sz="195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https://www.kaggle.com/code/marat102/dl3-cnn-vegetables</a:t>
            </a:r>
            <a:r>
              <a:rPr lang="ru-RU" sz="19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d66db8e81_0_4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Оптимизаторы</a:t>
            </a:r>
            <a:endParaRPr/>
          </a:p>
        </p:txBody>
      </p:sp>
      <p:sp>
        <p:nvSpPr>
          <p:cNvPr id="91" name="Google Shape;91;g2fd66db8e81_0_4"/>
          <p:cNvSpPr txBox="1"/>
          <p:nvPr/>
        </p:nvSpPr>
        <p:spPr>
          <a:xfrm>
            <a:off x="2209800" y="3060700"/>
            <a:ext cx="15201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/>
              <a:t>В процессе обучения мы стараемся минимизировать потери функции и обновлять параметры для повышения точности.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/>
              <a:t>Параметры нейронной сети — это обычно веса связей. В этом случае параметры изучаются на этапе обучения.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/>
              <a:t>О</a:t>
            </a:r>
            <a:r>
              <a:rPr lang="ru-RU" sz="2600"/>
              <a:t>птимизатор — это метод достижения лучших результатов, помощь в ускорении обучения.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/>
              <a:t>Другими словами, это алгоритм, используемый для </a:t>
            </a:r>
            <a:r>
              <a:rPr b="1" lang="ru-RU" sz="2600" u="sng"/>
              <a:t>незначительного изменения параметров, таких как скорость обучения, чтобы модель работала правильно и быстро</a:t>
            </a:r>
            <a:r>
              <a:rPr lang="ru-RU" sz="2600"/>
              <a:t>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d66db8e81_0_105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b="0" i="0" lang="ru-RU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Градиентный спуск</a:t>
            </a:r>
            <a:endParaRPr/>
          </a:p>
        </p:txBody>
      </p:sp>
      <p:pic>
        <p:nvPicPr>
          <p:cNvPr id="97" name="Google Shape;97;g2fd66db8e81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100" y="4305300"/>
            <a:ext cx="57721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d66db8e81_0_91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Оптимизатор импульса</a:t>
            </a:r>
            <a:endParaRPr/>
          </a:p>
        </p:txBody>
      </p:sp>
      <p:pic>
        <p:nvPicPr>
          <p:cNvPr id="103" name="Google Shape;103;g2fd66db8e81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4902200"/>
            <a:ext cx="66675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fd66db8e81_0_91"/>
          <p:cNvSpPr txBox="1"/>
          <p:nvPr/>
        </p:nvSpPr>
        <p:spPr>
          <a:xfrm>
            <a:off x="4572000" y="8356600"/>
            <a:ext cx="13474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/>
              <a:t>В градиентном спуске много колебаний. Нужно двигаться вперед, а не вверх-вниз.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/>
              <a:t>Мы должны увеличить скорость обучения модели в правильном направлении, и мы сделаем это с помощью оптимизатора импульса.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66db8e81_0_96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Оптимизаторы - ADAM</a:t>
            </a:r>
            <a:endParaRPr/>
          </a:p>
        </p:txBody>
      </p:sp>
      <p:sp>
        <p:nvSpPr>
          <p:cNvPr id="110" name="Google Shape;110;g2fd66db8e81_0_96"/>
          <p:cNvSpPr txBox="1"/>
          <p:nvPr/>
        </p:nvSpPr>
        <p:spPr>
          <a:xfrm>
            <a:off x="5905500" y="3213100"/>
            <a:ext cx="927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Adam — один из самых эффективных алгоритмов оптимизации в обучении нейронных сетей. Он основан на идеи оптимизатора импульса.</a:t>
            </a:r>
            <a:endParaRPr sz="2000"/>
          </a:p>
        </p:txBody>
      </p:sp>
      <p:pic>
        <p:nvPicPr>
          <p:cNvPr id="111" name="Google Shape;111;g2fd66db8e81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650" y="4191300"/>
            <a:ext cx="9556376" cy="76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17" name="Google Shape;117;p25"/>
          <p:cNvSpPr txBox="1"/>
          <p:nvPr/>
        </p:nvSpPr>
        <p:spPr>
          <a:xfrm>
            <a:off x="1745225" y="3564225"/>
            <a:ext cx="13875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Классический пример использования CNN — классификация изображений, например, просмотр изображения домашнего животного и решение, кошка это или собака.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Это, казалось бы, простая задача — почему бы просто не использовать обычную нейронную сеть?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45a2aa610_0_8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23" name="Google Shape;123;g2245a2aa610_0_8"/>
          <p:cNvSpPr txBox="1"/>
          <p:nvPr/>
        </p:nvSpPr>
        <p:spPr>
          <a:xfrm>
            <a:off x="1745225" y="3564225"/>
            <a:ext cx="13875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Причина 1: изображения большие</a:t>
            </a:r>
            <a:endParaRPr b="1" i="0" sz="2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Изображения, используемые в настоящее время для задач компьютерного зрения, часто имеют размер 224x224 или больше.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Представьте себе создание нейронной сети для обработки цветных изображений размером 224x224: включая 3 цветовых канала (RGB) в изображении, что дает 224 x 224 x 3 = 150 528 входных признаков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Типичный скрытый слой в такой сети может иметь 1024 узла, поэтому нам пришлось бы обучить 150 528 x 1024 = 150+ миллионов весов только для первого слоя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45a2aa610_0_23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29" name="Google Shape;129;g2245a2aa610_0_23"/>
          <p:cNvSpPr txBox="1"/>
          <p:nvPr/>
        </p:nvSpPr>
        <p:spPr>
          <a:xfrm>
            <a:off x="1745225" y="3564225"/>
            <a:ext cx="13875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Причина 2: Позиции могут меняться</a:t>
            </a:r>
            <a:endParaRPr b="1" i="0" sz="2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вы обучили сеть обнаруживать собак, вы бы хотели, чтобы она могла обнаруживать собаку независимо от того, где она появляется на изображении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